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9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4"/>
  </p:sldMasterIdLst>
  <p:notesMasterIdLst>
    <p:notesMasterId r:id="rId27"/>
  </p:notesMasterIdLst>
  <p:handoutMasterIdLst>
    <p:handoutMasterId r:id="rId28"/>
  </p:handoutMasterIdLst>
  <p:sldIdLst>
    <p:sldId id="349" r:id="rId5"/>
    <p:sldId id="481" r:id="rId6"/>
    <p:sldId id="443" r:id="rId7"/>
    <p:sldId id="426" r:id="rId8"/>
    <p:sldId id="476" r:id="rId9"/>
    <p:sldId id="477" r:id="rId10"/>
    <p:sldId id="332" r:id="rId11"/>
    <p:sldId id="341" r:id="rId12"/>
    <p:sldId id="428" r:id="rId13"/>
    <p:sldId id="422" r:id="rId14"/>
    <p:sldId id="479" r:id="rId15"/>
    <p:sldId id="484" r:id="rId16"/>
    <p:sldId id="389" r:id="rId17"/>
    <p:sldId id="267" r:id="rId18"/>
    <p:sldId id="285" r:id="rId19"/>
    <p:sldId id="421" r:id="rId20"/>
    <p:sldId id="431" r:id="rId21"/>
    <p:sldId id="324" r:id="rId22"/>
    <p:sldId id="289" r:id="rId23"/>
    <p:sldId id="483" r:id="rId24"/>
    <p:sldId id="482" r:id="rId25"/>
    <p:sldId id="420" r:id="rId2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r" initials="A" lastIdx="6" clrIdx="0"/>
  <p:cmAuthor id="1" name="Eva Toome" initials="ET" lastIdx="46" clrIdx="1">
    <p:extLst>
      <p:ext uri="{19B8F6BF-5375-455C-9EA6-DF929625EA0E}">
        <p15:presenceInfo xmlns:p15="http://schemas.microsoft.com/office/powerpoint/2012/main" userId="S::e.toome@harno.ee::65131506-3e0f-46b6-9df2-d52bf8eb10d0" providerId="AD"/>
      </p:ext>
    </p:extLst>
  </p:cmAuthor>
  <p:cmAuthor id="2" name="Kristel Mõistus" initials="KM" lastIdx="22" clrIdx="2">
    <p:extLst>
      <p:ext uri="{19B8F6BF-5375-455C-9EA6-DF929625EA0E}">
        <p15:presenceInfo xmlns:p15="http://schemas.microsoft.com/office/powerpoint/2012/main" userId="S::kristel.moistus@harno.ee::26b329dc-e2d2-45aa-b4a7-1e8e897805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321BC"/>
    <a:srgbClr val="F0F1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7C51DD-218C-4355-90C4-1BCF2F8891CA}" v="29" dt="2023-02-20T12:31:11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69" autoAdjust="0"/>
  </p:normalViewPr>
  <p:slideViewPr>
    <p:cSldViewPr snapToGrid="0">
      <p:cViewPr varScale="1">
        <p:scale>
          <a:sx n="51" d="100"/>
          <a:sy n="51" d="100"/>
        </p:scale>
        <p:origin x="1164" y="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16675"/>
    </p:cViewPr>
  </p:sorterViewPr>
  <p:notesViewPr>
    <p:cSldViewPr snapToGrid="0">
      <p:cViewPr>
        <p:scale>
          <a:sx n="100" d="100"/>
          <a:sy n="100" d="100"/>
        </p:scale>
        <p:origin x="1632" y="-1435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ome" userId="65131506-3e0f-46b6-9df2-d52bf8eb10d0" providerId="ADAL" clId="{BE7C51DD-218C-4355-90C4-1BCF2F8891CA}"/>
    <pc:docChg chg="undo custSel delSld modSld">
      <pc:chgData name="Eva Toome" userId="65131506-3e0f-46b6-9df2-d52bf8eb10d0" providerId="ADAL" clId="{BE7C51DD-218C-4355-90C4-1BCF2F8891CA}" dt="2023-02-20T15:59:12.548" v="484" actId="729"/>
      <pc:docMkLst>
        <pc:docMk/>
      </pc:docMkLst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0" sldId="267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275018322" sldId="285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2109999492" sldId="289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2812762136" sldId="324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1522369801" sldId="332"/>
        </pc:sldMkLst>
      </pc:sldChg>
      <pc:sldChg chg="addSp delSp modSp 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905906629" sldId="341"/>
        </pc:sldMkLst>
        <pc:spChg chg="del">
          <ac:chgData name="Eva Toome" userId="65131506-3e0f-46b6-9df2-d52bf8eb10d0" providerId="ADAL" clId="{BE7C51DD-218C-4355-90C4-1BCF2F8891CA}" dt="2023-02-20T07:28:59.299" v="444" actId="478"/>
          <ac:spMkLst>
            <pc:docMk/>
            <pc:sldMk cId="905906629" sldId="341"/>
            <ac:spMk id="10" creationId="{46807E10-DECF-4644-8E8B-26A37432E814}"/>
          </ac:spMkLst>
        </pc:spChg>
        <pc:picChg chg="add del ord">
          <ac:chgData name="Eva Toome" userId="65131506-3e0f-46b6-9df2-d52bf8eb10d0" providerId="ADAL" clId="{BE7C51DD-218C-4355-90C4-1BCF2F8891CA}" dt="2023-02-20T07:28:55.966" v="443" actId="167"/>
          <ac:picMkLst>
            <pc:docMk/>
            <pc:sldMk cId="905906629" sldId="341"/>
            <ac:picMk id="3" creationId="{BC560D0F-3548-41D1-91AE-705EFCD4CDF6}"/>
          </ac:picMkLst>
        </pc:picChg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4051149445" sldId="349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1957032927" sldId="389"/>
        </pc:sldMkLst>
      </pc:sldChg>
      <pc:sldChg chg="del">
        <pc:chgData name="Eva Toome" userId="65131506-3e0f-46b6-9df2-d52bf8eb10d0" providerId="ADAL" clId="{BE7C51DD-218C-4355-90C4-1BCF2F8891CA}" dt="2023-02-17T15:20:37.825" v="26" actId="47"/>
        <pc:sldMkLst>
          <pc:docMk/>
          <pc:sldMk cId="3460539481" sldId="407"/>
        </pc:sldMkLst>
      </pc:sldChg>
      <pc:sldChg chg="mod modShow">
        <pc:chgData name="Eva Toome" userId="65131506-3e0f-46b6-9df2-d52bf8eb10d0" providerId="ADAL" clId="{BE7C51DD-218C-4355-90C4-1BCF2F8891CA}" dt="2023-02-20T15:59:12.548" v="484" actId="729"/>
        <pc:sldMkLst>
          <pc:docMk/>
          <pc:sldMk cId="3718804673" sldId="420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3389489555" sldId="421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3800210309" sldId="422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3486965466" sldId="426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3778927169" sldId="428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171310198" sldId="431"/>
        </pc:sldMkLst>
      </pc:sldChg>
      <pc:sldChg chg="modSp mod modShow modNotesTx">
        <pc:chgData name="Eva Toome" userId="65131506-3e0f-46b6-9df2-d52bf8eb10d0" providerId="ADAL" clId="{BE7C51DD-218C-4355-90C4-1BCF2F8891CA}" dt="2023-02-20T15:59:08.287" v="483" actId="729"/>
        <pc:sldMkLst>
          <pc:docMk/>
          <pc:sldMk cId="3597439429" sldId="443"/>
        </pc:sldMkLst>
        <pc:spChg chg="mod">
          <ac:chgData name="Eva Toome" userId="65131506-3e0f-46b6-9df2-d52bf8eb10d0" providerId="ADAL" clId="{BE7C51DD-218C-4355-90C4-1BCF2F8891CA}" dt="2023-02-20T06:56:01.885" v="75" actId="20577"/>
          <ac:spMkLst>
            <pc:docMk/>
            <pc:sldMk cId="3597439429" sldId="443"/>
            <ac:spMk id="13" creationId="{C12CC043-BE94-4E4B-83E4-9A1798D80124}"/>
          </ac:spMkLst>
        </pc:spChg>
        <pc:spChg chg="mod">
          <ac:chgData name="Eva Toome" userId="65131506-3e0f-46b6-9df2-d52bf8eb10d0" providerId="ADAL" clId="{BE7C51DD-218C-4355-90C4-1BCF2F8891CA}" dt="2023-02-20T06:57:31.199" v="114" actId="207"/>
          <ac:spMkLst>
            <pc:docMk/>
            <pc:sldMk cId="3597439429" sldId="443"/>
            <ac:spMk id="17" creationId="{3A09CDF2-F383-41D3-924D-06A35D3A87FB}"/>
          </ac:spMkLst>
        </pc:spChg>
        <pc:spChg chg="mod">
          <ac:chgData name="Eva Toome" userId="65131506-3e0f-46b6-9df2-d52bf8eb10d0" providerId="ADAL" clId="{BE7C51DD-218C-4355-90C4-1BCF2F8891CA}" dt="2023-02-20T07:20:05.360" v="392" actId="20577"/>
          <ac:spMkLst>
            <pc:docMk/>
            <pc:sldMk cId="3597439429" sldId="443"/>
            <ac:spMk id="21" creationId="{E7706719-C194-4ECF-A1B8-95F78B4DC410}"/>
          </ac:spMkLst>
        </pc:spChg>
        <pc:spChg chg="mod">
          <ac:chgData name="Eva Toome" userId="65131506-3e0f-46b6-9df2-d52bf8eb10d0" providerId="ADAL" clId="{BE7C51DD-218C-4355-90C4-1BCF2F8891CA}" dt="2023-02-20T06:55:59.415" v="74" actId="20577"/>
          <ac:spMkLst>
            <pc:docMk/>
            <pc:sldMk cId="3597439429" sldId="443"/>
            <ac:spMk id="25" creationId="{09CFDCEB-7FD1-427B-A213-EFD9435616F9}"/>
          </ac:spMkLst>
        </pc:spChg>
        <pc:spChg chg="mod">
          <ac:chgData name="Eva Toome" userId="65131506-3e0f-46b6-9df2-d52bf8eb10d0" providerId="ADAL" clId="{BE7C51DD-218C-4355-90C4-1BCF2F8891CA}" dt="2023-02-20T07:20:02.793" v="390"/>
          <ac:spMkLst>
            <pc:docMk/>
            <pc:sldMk cId="3597439429" sldId="443"/>
            <ac:spMk id="29" creationId="{42512256-2249-448A-8916-A5403D109D34}"/>
          </ac:spMkLst>
        </pc:spChg>
        <pc:grpChg chg="mod">
          <ac:chgData name="Eva Toome" userId="65131506-3e0f-46b6-9df2-d52bf8eb10d0" providerId="ADAL" clId="{BE7C51DD-218C-4355-90C4-1BCF2F8891CA}" dt="2023-02-20T06:57:10.912" v="111" actId="1076"/>
          <ac:grpSpMkLst>
            <pc:docMk/>
            <pc:sldMk cId="3597439429" sldId="443"/>
            <ac:grpSpMk id="19" creationId="{048AE819-653C-4909-B3DA-BAB40440BB26}"/>
          </ac:grpSpMkLst>
        </pc:grpChg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2872528016" sldId="476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1420685714" sldId="477"/>
        </pc:sldMkLst>
      </pc:sldChg>
      <pc:sldChg chg="modSp mod modAnim modShow">
        <pc:chgData name="Eva Toome" userId="65131506-3e0f-46b6-9df2-d52bf8eb10d0" providerId="ADAL" clId="{BE7C51DD-218C-4355-90C4-1BCF2F8891CA}" dt="2023-02-20T15:59:08.287" v="483" actId="729"/>
        <pc:sldMkLst>
          <pc:docMk/>
          <pc:sldMk cId="4189581216" sldId="479"/>
        </pc:sldMkLst>
        <pc:spChg chg="mod">
          <ac:chgData name="Eva Toome" userId="65131506-3e0f-46b6-9df2-d52bf8eb10d0" providerId="ADAL" clId="{BE7C51DD-218C-4355-90C4-1BCF2F8891CA}" dt="2023-02-20T12:31:06.873" v="469" actId="14100"/>
          <ac:spMkLst>
            <pc:docMk/>
            <pc:sldMk cId="4189581216" sldId="479"/>
            <ac:spMk id="5" creationId="{0BE8D375-FAFD-4CF8-83C9-BE9F41E312CD}"/>
          </ac:spMkLst>
        </pc:spChg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552054612" sldId="481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39123417" sldId="482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1103413281" sldId="483"/>
        </pc:sldMkLst>
      </pc:sldChg>
      <pc:sldChg chg="mod modShow">
        <pc:chgData name="Eva Toome" userId="65131506-3e0f-46b6-9df2-d52bf8eb10d0" providerId="ADAL" clId="{BE7C51DD-218C-4355-90C4-1BCF2F8891CA}" dt="2023-02-20T15:59:08.287" v="483" actId="729"/>
        <pc:sldMkLst>
          <pc:docMk/>
          <pc:sldMk cId="4283275442" sldId="4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C79D11F1-4DD8-4A8E-8F51-565DE9F48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6B2C9E2A-B03C-427F-B33B-E941927F21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37E7-0275-4007-B22A-2327F76756BE}" type="datetimeFigureOut">
              <a:rPr lang="et-EE" smtClean="0"/>
              <a:t>20.02.2023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2CEC324F-F095-424C-8AB2-D87C50D746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EE1F84CD-527C-46D4-8AA1-D5F1CDC09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31F4-AAA6-4D5D-9352-734FDC6BBD4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8172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t-EE" sz="4400" b="0" strike="noStrike" spc="-1">
                <a:latin typeface="Calibri"/>
              </a:rPr>
              <a:t>Click to move the slide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2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23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t-EE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23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t-EE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23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5547988-5C97-40E4-AB08-72A9B1AEC557}" type="slidenum">
              <a:rPr lang="et-EE" sz="1400" b="0" strike="noStrike" spc="-1">
                <a:latin typeface="Calibri"/>
              </a:rPr>
              <a:t>‹#›</a:t>
            </a:fld>
            <a:endParaRPr lang="et-E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onica.org/en/Education_and_science/The_history_of_Estonian_education_%E2%80%94_the_story_of_the_intellectual_liberation_of_a_nation/From_folk_pedagogy_and_early_schools,_to_mass_education_based_on_the_written_word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23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10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600FB1BA-B94C-47E2-AA6E-9B473CE5D14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 i="1" dirty="0"/>
          </a:p>
        </p:txBody>
      </p:sp>
    </p:spTree>
    <p:extLst>
      <p:ext uri="{BB962C8B-B14F-4D97-AF65-F5344CB8AC3E}">
        <p14:creationId xmlns:p14="http://schemas.microsoft.com/office/powerpoint/2010/main" val="188088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t-EE" b="0" dirty="0"/>
              <a:t>AUTONOMY: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creates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own</a:t>
            </a:r>
            <a:r>
              <a:rPr lang="et-EE" dirty="0"/>
              <a:t> </a:t>
            </a:r>
            <a:r>
              <a:rPr lang="et-EE" dirty="0" err="1"/>
              <a:t>curricula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basis</a:t>
            </a:r>
            <a:r>
              <a:rPr lang="et-EE" dirty="0"/>
              <a:t> on </a:t>
            </a:r>
            <a:r>
              <a:rPr lang="et-EE" dirty="0" err="1"/>
              <a:t>national</a:t>
            </a:r>
            <a:r>
              <a:rPr lang="et-EE" dirty="0"/>
              <a:t> </a:t>
            </a:r>
            <a:r>
              <a:rPr lang="et-EE" dirty="0" err="1"/>
              <a:t>curriculum</a:t>
            </a:r>
            <a:r>
              <a:rPr lang="et-EE" dirty="0"/>
              <a:t>. </a:t>
            </a:r>
            <a:r>
              <a:rPr lang="et-EE" dirty="0" err="1"/>
              <a:t>principals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on </a:t>
            </a:r>
            <a:r>
              <a:rPr lang="et-EE" dirty="0" err="1"/>
              <a:t>teachers</a:t>
            </a:r>
            <a:r>
              <a:rPr lang="et-EE" dirty="0"/>
              <a:t> </a:t>
            </a:r>
            <a:r>
              <a:rPr lang="et-EE" dirty="0" err="1"/>
              <a:t>salaries</a:t>
            </a:r>
            <a:r>
              <a:rPr lang="et-EE" dirty="0"/>
              <a:t> and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money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spent</a:t>
            </a:r>
            <a:r>
              <a:rPr lang="et-EE" dirty="0"/>
              <a:t> etc, </a:t>
            </a:r>
            <a:r>
              <a:rPr lang="et-EE" dirty="0" err="1"/>
              <a:t>teachers</a:t>
            </a:r>
            <a:r>
              <a:rPr lang="et-EE" dirty="0"/>
              <a:t> are </a:t>
            </a:r>
            <a:r>
              <a:rPr lang="et-EE" dirty="0" err="1"/>
              <a:t>free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decide</a:t>
            </a:r>
            <a:r>
              <a:rPr lang="et-EE" dirty="0"/>
              <a:t>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they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in </a:t>
            </a:r>
            <a:r>
              <a:rPr lang="et-EE" dirty="0" err="1"/>
              <a:t>curricula</a:t>
            </a:r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0" dirty="0"/>
              <a:t>FUNDING:</a:t>
            </a:r>
            <a:r>
              <a:rPr lang="et-EE" b="1" dirty="0"/>
              <a:t> </a:t>
            </a:r>
            <a:r>
              <a:rPr lang="et-EE" dirty="0"/>
              <a:t>In </a:t>
            </a:r>
            <a:r>
              <a:rPr lang="et-EE" dirty="0" err="1"/>
              <a:t>general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, t</a:t>
            </a:r>
            <a:r>
              <a:rPr lang="en-US" dirty="0"/>
              <a:t>he state subsidy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related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number of </a:t>
            </a:r>
            <a:r>
              <a:rPr lang="et-EE" dirty="0" err="1"/>
              <a:t>students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covers</a:t>
            </a:r>
            <a:r>
              <a:rPr lang="et-EE" dirty="0"/>
              <a:t> </a:t>
            </a:r>
            <a:r>
              <a:rPr lang="en-US" dirty="0"/>
              <a:t>expenses on teachers’ salaries, training</a:t>
            </a:r>
            <a:r>
              <a:rPr lang="et-EE" dirty="0"/>
              <a:t>, </a:t>
            </a:r>
            <a:r>
              <a:rPr lang="en-US" dirty="0"/>
              <a:t>textbooks</a:t>
            </a:r>
            <a:r>
              <a:rPr lang="et-EE" dirty="0"/>
              <a:t> etc. </a:t>
            </a:r>
            <a:r>
              <a:rPr lang="en-US" dirty="0"/>
              <a:t>Similar subsidies are also made available to private general education schools as prescribed by the Private Schools Act. Private schools comprise 11% of all schools. </a:t>
            </a:r>
            <a:endParaRPr lang="et-E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270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12</a:t>
            </a:fld>
            <a:endParaRPr lang="et-EE" sz="1400" b="0" strike="noStrike" spc="-1">
              <a:latin typeface="Calibri"/>
            </a:endParaRPr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69341C9-A26E-417E-BBB1-3906604607D3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18120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13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9FC2A92-4A2F-4281-BDF7-FB6B6A2D5717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99% of </a:t>
            </a:r>
            <a:r>
              <a:rPr lang="et-EE" dirty="0" err="1"/>
              <a:t>kindergartens</a:t>
            </a:r>
            <a:r>
              <a:rPr lang="et-EE" dirty="0"/>
              <a:t> and 98% of </a:t>
            </a:r>
            <a:r>
              <a:rPr lang="et-EE" dirty="0" err="1"/>
              <a:t>schools</a:t>
            </a:r>
            <a:r>
              <a:rPr lang="et-EE" dirty="0"/>
              <a:t> took part in </a:t>
            </a:r>
            <a:r>
              <a:rPr lang="et-EE" dirty="0" err="1"/>
              <a:t>ProgeTiger</a:t>
            </a:r>
            <a:r>
              <a:rPr lang="et-EE" dirty="0"/>
              <a:t> programme, </a:t>
            </a:r>
            <a:r>
              <a:rPr lang="et-EE" i="1" dirty="0"/>
              <a:t>Education and </a:t>
            </a:r>
            <a:r>
              <a:rPr lang="et-EE" i="1" dirty="0" err="1"/>
              <a:t>Youth</a:t>
            </a:r>
            <a:r>
              <a:rPr lang="et-EE" i="1" dirty="0"/>
              <a:t> </a:t>
            </a:r>
            <a:r>
              <a:rPr lang="et-EE" i="1" dirty="0" err="1"/>
              <a:t>Board</a:t>
            </a:r>
            <a:r>
              <a:rPr lang="et-EE" i="1" dirty="0"/>
              <a:t> 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8.86% of all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studied</a:t>
            </a:r>
            <a:r>
              <a:rPr lang="et-EE" dirty="0"/>
              <a:t> ICT (BA+MA)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Estonia,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while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average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4.65%, </a:t>
            </a:r>
            <a:r>
              <a:rPr lang="et-E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Eurostat</a:t>
            </a:r>
            <a:r>
              <a:rPr lang="et-E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2018</a:t>
            </a:r>
            <a:endParaRPr lang="et-EE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2019/2020 40% of ICT Master </a:t>
            </a:r>
            <a:r>
              <a:rPr lang="et-EE" dirty="0" err="1"/>
              <a:t>students</a:t>
            </a:r>
            <a:r>
              <a:rPr lang="et-EE" dirty="0"/>
              <a:t> </a:t>
            </a:r>
            <a:r>
              <a:rPr lang="et-EE" dirty="0" err="1"/>
              <a:t>were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in Estonia, </a:t>
            </a:r>
            <a:r>
              <a:rPr lang="et-EE" i="0" u="sng" dirty="0"/>
              <a:t>www.informatics-europe.org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1st in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learning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-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CEPS (Centre for European Policy Studies) assessed European countries’ performance in digital learning and found that Estonia, the Netherlands and Finland excel in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digitalisation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of education.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u="sng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www.educationestonia.org/estonia-no-1-in-europe-for-digital-learning/</a:t>
            </a:r>
            <a:endParaRPr lang="et-EE" u="sng" dirty="0"/>
          </a:p>
          <a:p>
            <a:pPr marL="171450" indent="-171450">
              <a:buFontTx/>
              <a:buChar char="-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6136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3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9CC0C26-4D67-4688-8DD4-16B93BFAAFC2}" type="slidenum">
              <a:rPr lang="en-US" sz="1200" b="0" strike="noStrike" spc="-1">
                <a:latin typeface="Calibri"/>
              </a:rPr>
              <a:t>14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9FEBE922-D108-473E-A566-0F8D42AA69B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61B5B-8DEF-4139-A3C5-91B3D624FAFB}" type="slidenum">
              <a:rPr kumimoji="0" lang="et-E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0F1231BA-6740-4193-A7E3-BD299BD42E5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15432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5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41B8F0C-1B73-4B1C-9B86-D660E8EAE151}" type="slidenum">
              <a:rPr lang="en-US" sz="1200" b="0" strike="noStrike" spc="-1">
                <a:latin typeface="Calibri"/>
              </a:rPr>
              <a:t>16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CA5E7D79-E050-4935-8DB0-B7BA06C030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14603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17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887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4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324993-4D1F-44EF-BFEC-563B98717CB8}" type="slidenum">
              <a:rPr lang="en-US" sz="1200" b="0" strike="noStrike" spc="-1">
                <a:latin typeface="Calibri"/>
              </a:rPr>
              <a:t>18</a:t>
            </a:fld>
            <a:endParaRPr lang="et-EE" sz="1200" b="0" strike="noStrike" spc="-1">
              <a:latin typeface="Calibri"/>
            </a:endParaRPr>
          </a:p>
        </p:txBody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2E448C93-219A-4E55-9EE0-702F24F07B05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/>
              <a:t>THE – Times </a:t>
            </a:r>
            <a:r>
              <a:rPr lang="et-EE" dirty="0" err="1"/>
              <a:t>Higher</a:t>
            </a:r>
            <a:r>
              <a:rPr lang="et-EE" dirty="0"/>
              <a:t> Education World University </a:t>
            </a:r>
            <a:r>
              <a:rPr lang="et-EE" dirty="0" err="1"/>
              <a:t>Rankings</a:t>
            </a:r>
            <a:r>
              <a:rPr lang="et-EE" dirty="0"/>
              <a:t>, </a:t>
            </a:r>
            <a:r>
              <a:rPr lang="et-EE" u="sng" dirty="0"/>
              <a:t>www.timeshighereducation.com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QS - 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QS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Quacquarelli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Symonds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 World University </a:t>
            </a:r>
            <a:r>
              <a:rPr lang="et-EE" b="0" i="0" dirty="0" err="1">
                <a:solidFill>
                  <a:srgbClr val="1D1D1B"/>
                </a:solidFill>
                <a:effectLst/>
                <a:latin typeface="lato"/>
              </a:rPr>
              <a:t>Rankings</a:t>
            </a:r>
            <a:r>
              <a:rPr lang="et-EE" b="0" i="0" dirty="0">
                <a:solidFill>
                  <a:srgbClr val="1D1D1B"/>
                </a:solidFill>
                <a:effectLst/>
                <a:latin typeface="lato"/>
              </a:rPr>
              <a:t>, </a:t>
            </a:r>
            <a:r>
              <a:rPr lang="et-EE" b="0" i="0" u="sng" dirty="0">
                <a:solidFill>
                  <a:srgbClr val="1D1D1B"/>
                </a:solidFill>
                <a:effectLst/>
                <a:latin typeface="lato"/>
              </a:rPr>
              <a:t>www.topuniversities.com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9558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Acquiring new skills, retraining, and completing unfinished schooling are popular: Estonian adults within the 25-64 age group actively participate in learning at almost double the rate of the EU average (17.1% vs 9.2%</a:t>
            </a:r>
            <a:r>
              <a:rPr lang="et-EE" dirty="0"/>
              <a:t> - </a:t>
            </a:r>
            <a:r>
              <a:rPr lang="et-EE" dirty="0" err="1"/>
              <a:t>Eurostat</a:t>
            </a:r>
            <a:r>
              <a:rPr lang="et-EE" dirty="0"/>
              <a:t> 2020</a:t>
            </a:r>
            <a:r>
              <a:rPr lang="en-US" dirty="0"/>
              <a:t>).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19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2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endParaRPr lang="et-EE" sz="1000" u="none" strike="noStrike" dirty="0">
              <a:effectLst/>
              <a:latin typeface="Aino" panose="02000603040504020204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D3CC1-999D-4C69-A5AD-E3FB9D73205D}" type="slidenum">
              <a:rPr lang="et-EE" sz="1000" smtClean="0">
                <a:latin typeface="Aino" panose="02000603040504020204" pitchFamily="50" charset="0"/>
              </a:rPr>
              <a:t>2</a:t>
            </a:fld>
            <a:endParaRPr lang="et-EE" sz="1000">
              <a:latin typeface="Aino" panose="020006030405040202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20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905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200" b="0" strike="noStrike" spc="-1">
              <a:latin typeface="Calibri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89E21F-80ED-45C4-BDF5-9DA2864F28BE}" type="slidenum">
              <a:rPr lang="en-US" sz="1200" b="0" strike="noStrike" spc="-1">
                <a:latin typeface="Calibri"/>
              </a:rPr>
              <a:t>21</a:t>
            </a:fld>
            <a:endParaRPr lang="et-EE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510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22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3</a:t>
            </a:fld>
            <a:endParaRPr lang="en-US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0B35F9D2-F2B0-4296-83CA-FCB693FDD76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b="1" dirty="0"/>
              <a:t>PISA 2018 </a:t>
            </a:r>
            <a:r>
              <a:rPr lang="et-EE" b="1" dirty="0" err="1"/>
              <a:t>top</a:t>
            </a:r>
            <a:r>
              <a:rPr lang="et-EE" b="1" dirty="0"/>
              <a:t> and </a:t>
            </a:r>
            <a:r>
              <a:rPr lang="et-EE" b="1" dirty="0" err="1"/>
              <a:t>low</a:t>
            </a:r>
            <a:r>
              <a:rPr lang="et-EE" b="1" dirty="0"/>
              <a:t> </a:t>
            </a:r>
            <a:r>
              <a:rPr lang="et-EE" b="1" dirty="0" err="1"/>
              <a:t>performers</a:t>
            </a:r>
            <a:r>
              <a:rPr lang="et-EE" b="1" dirty="0"/>
              <a:t>. </a:t>
            </a:r>
            <a:r>
              <a:rPr lang="et-EE" b="0" dirty="0"/>
              <a:t>Estonia (vs OECD </a:t>
            </a:r>
            <a:r>
              <a:rPr lang="et-EE" b="0" dirty="0" err="1"/>
              <a:t>average</a:t>
            </a:r>
            <a:r>
              <a:rPr lang="et-EE" b="0" dirty="0"/>
              <a:t>)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The share of </a:t>
            </a:r>
            <a:r>
              <a:rPr lang="et-EE" dirty="0"/>
              <a:t>TOP PERFORMERS</a:t>
            </a:r>
            <a:r>
              <a:rPr lang="en-US" dirty="0"/>
              <a:t>:</a:t>
            </a:r>
          </a:p>
          <a:p>
            <a:pPr marL="630936" rtl="0"/>
            <a:r>
              <a:rPr lang="en-US" dirty="0">
                <a:effectLst/>
              </a:rPr>
              <a:t>-Reading 14% (vs 9%)</a:t>
            </a:r>
          </a:p>
          <a:p>
            <a:pPr marL="630936" rtl="0"/>
            <a:r>
              <a:rPr lang="en-US" dirty="0">
                <a:effectLst/>
              </a:rPr>
              <a:t>-Math 16% (vs 11%)</a:t>
            </a:r>
          </a:p>
          <a:p>
            <a:pPr marL="630936" rtl="0"/>
            <a:r>
              <a:rPr lang="en-US" dirty="0">
                <a:effectLst/>
              </a:rPr>
              <a:t>-Science 12% (vs 7%)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The share of </a:t>
            </a:r>
            <a:r>
              <a:rPr lang="et-EE" dirty="0"/>
              <a:t>LOW PERFORMERS</a:t>
            </a:r>
            <a:r>
              <a:rPr lang="en-US" dirty="0"/>
              <a:t>:</a:t>
            </a:r>
          </a:p>
          <a:p>
            <a:pPr marL="630936" rtl="0"/>
            <a:r>
              <a:rPr lang="en-US" dirty="0">
                <a:effectLst/>
              </a:rPr>
              <a:t>-Reading 11% (vs 23%)</a:t>
            </a:r>
          </a:p>
          <a:p>
            <a:pPr marL="630936" rtl="0"/>
            <a:r>
              <a:rPr lang="en-US" dirty="0">
                <a:effectLst/>
              </a:rPr>
              <a:t>-Math 10% (vs 24%)</a:t>
            </a:r>
          </a:p>
          <a:p>
            <a:pPr marL="630936" rtl="0"/>
            <a:r>
              <a:rPr lang="en-US" dirty="0">
                <a:effectLst/>
              </a:rPr>
              <a:t>-Science 9% (vs 22%)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t-EE" b="0" dirty="0"/>
          </a:p>
          <a:p>
            <a:r>
              <a:rPr lang="et-EE" b="1" dirty="0" err="1"/>
              <a:t>how</a:t>
            </a:r>
            <a:r>
              <a:rPr lang="et-EE" b="1" dirty="0"/>
              <a:t> </a:t>
            </a:r>
            <a:r>
              <a:rPr lang="et-EE" b="1" dirty="0" err="1"/>
              <a:t>did</a:t>
            </a:r>
            <a:r>
              <a:rPr lang="et-EE" b="1" dirty="0"/>
              <a:t> </a:t>
            </a:r>
            <a:r>
              <a:rPr lang="et-EE" b="1" dirty="0" err="1"/>
              <a:t>we</a:t>
            </a:r>
            <a:r>
              <a:rPr lang="et-EE" b="1" dirty="0"/>
              <a:t> </a:t>
            </a:r>
            <a:r>
              <a:rPr lang="et-EE" b="1" dirty="0" err="1"/>
              <a:t>get</a:t>
            </a:r>
            <a:r>
              <a:rPr lang="et-EE" b="1" dirty="0"/>
              <a:t> </a:t>
            </a:r>
            <a:r>
              <a:rPr lang="et-EE" b="1" dirty="0" err="1"/>
              <a:t>there</a:t>
            </a:r>
            <a:r>
              <a:rPr lang="et-EE" b="1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dirty="0"/>
              <a:t>EDUCATIONAL MINDSET. </a:t>
            </a:r>
            <a:r>
              <a:rPr lang="en-US" sz="1200" dirty="0"/>
              <a:t>It has always been both a guarantee of individual success and one of the main drivers of the country's development. </a:t>
            </a:r>
            <a:endParaRPr lang="et-E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DIGITAL SOCIETY</a:t>
            </a:r>
            <a:r>
              <a:rPr lang="et-EE" dirty="0"/>
              <a:t>. </a:t>
            </a:r>
            <a:r>
              <a:rPr lang="en-US" dirty="0"/>
              <a:t>In a country where</a:t>
            </a:r>
            <a:r>
              <a:rPr lang="et-EE" dirty="0"/>
              <a:t> </a:t>
            </a:r>
            <a:r>
              <a:rPr lang="en-US" dirty="0"/>
              <a:t>99% of state services are online </a:t>
            </a:r>
            <a:r>
              <a:rPr lang="et-EE" dirty="0"/>
              <a:t>and </a:t>
            </a:r>
            <a:r>
              <a:rPr lang="et-EE" dirty="0" err="1"/>
              <a:t>people</a:t>
            </a:r>
            <a:r>
              <a:rPr lang="et-EE" dirty="0"/>
              <a:t> </a:t>
            </a:r>
            <a:r>
              <a:rPr lang="en-US" dirty="0"/>
              <a:t>trust e-society, we use the possibilities of technology in </a:t>
            </a:r>
            <a:r>
              <a:rPr lang="et-EE" dirty="0"/>
              <a:t>e</a:t>
            </a:r>
            <a:r>
              <a:rPr lang="en-US" dirty="0" err="1"/>
              <a:t>ducation</a:t>
            </a:r>
            <a:r>
              <a:rPr lang="et-EE" dirty="0"/>
              <a:t> as </a:t>
            </a:r>
            <a:r>
              <a:rPr lang="et-EE" dirty="0" err="1"/>
              <a:t>well</a:t>
            </a:r>
            <a:r>
              <a:rPr lang="et-EE" dirty="0"/>
              <a:t>. </a:t>
            </a:r>
            <a:endParaRPr lang="et-E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pc="-1" dirty="0"/>
              <a:t>CAN-DO ATTITUDE. </a:t>
            </a:r>
            <a:r>
              <a:rPr lang="en-US" spc="-1" dirty="0"/>
              <a:t>Over the last 30 years</a:t>
            </a:r>
            <a:r>
              <a:rPr lang="et-EE" spc="-1" dirty="0"/>
              <a:t>, Estonia</a:t>
            </a:r>
            <a:r>
              <a:rPr lang="en-GB" spc="-1" dirty="0"/>
              <a:t> </a:t>
            </a:r>
            <a:r>
              <a:rPr lang="et-EE" spc="-1" dirty="0" err="1"/>
              <a:t>has</a:t>
            </a:r>
            <a:r>
              <a:rPr lang="et-EE" spc="-1" dirty="0"/>
              <a:t> </a:t>
            </a:r>
            <a:r>
              <a:rPr lang="en-GB" spc="-1" dirty="0"/>
              <a:t>implemented a lot of large-scale</a:t>
            </a:r>
            <a:r>
              <a:rPr lang="et-EE" spc="-1" dirty="0"/>
              <a:t> </a:t>
            </a:r>
            <a:r>
              <a:rPr lang="et-EE" spc="-1" dirty="0" err="1"/>
              <a:t>educational</a:t>
            </a:r>
            <a:r>
              <a:rPr lang="et-EE" spc="-1" dirty="0"/>
              <a:t> </a:t>
            </a:r>
            <a:r>
              <a:rPr lang="en-GB" spc="-1" dirty="0"/>
              <a:t>reforms</a:t>
            </a:r>
            <a:r>
              <a:rPr lang="et-EE" spc="-1" dirty="0"/>
              <a:t>, </a:t>
            </a:r>
            <a:r>
              <a:rPr lang="et-EE" spc="-1" dirty="0" err="1"/>
              <a:t>doing</a:t>
            </a:r>
            <a:r>
              <a:rPr lang="et-EE" spc="-1" dirty="0"/>
              <a:t> </a:t>
            </a:r>
            <a:r>
              <a:rPr lang="et-EE" spc="-1" dirty="0" err="1"/>
              <a:t>it</a:t>
            </a:r>
            <a:r>
              <a:rPr lang="et-EE" spc="-1" dirty="0"/>
              <a:t> „</a:t>
            </a:r>
            <a:r>
              <a:rPr lang="et-EE" spc="-1" dirty="0" err="1"/>
              <a:t>the</a:t>
            </a:r>
            <a:r>
              <a:rPr lang="et-EE" spc="-1" dirty="0"/>
              <a:t> Estonian </a:t>
            </a:r>
            <a:r>
              <a:rPr lang="et-EE" spc="-1" dirty="0" err="1"/>
              <a:t>way</a:t>
            </a:r>
            <a:r>
              <a:rPr lang="et-EE" spc="-1" dirty="0"/>
              <a:t>“ -  </a:t>
            </a:r>
            <a:r>
              <a:rPr lang="et-EE" spc="-1" dirty="0" err="1"/>
              <a:t>quickly</a:t>
            </a:r>
            <a:r>
              <a:rPr lang="et-EE" spc="-1" dirty="0"/>
              <a:t> and </a:t>
            </a:r>
            <a:r>
              <a:rPr lang="et-EE" spc="-1" dirty="0" err="1"/>
              <a:t>boldly</a:t>
            </a:r>
            <a:r>
              <a:rPr lang="et-EE" spc="-1" dirty="0"/>
              <a:t>.</a:t>
            </a:r>
            <a:endParaRPr lang="et-E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1200" dirty="0"/>
              <a:t>INNOVATIVE START-UP CULTURE. </a:t>
            </a:r>
            <a:r>
              <a:rPr lang="et-EE" dirty="0"/>
              <a:t>State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supported</a:t>
            </a:r>
            <a:r>
              <a:rPr lang="et-EE" dirty="0"/>
              <a:t> </a:t>
            </a:r>
            <a:r>
              <a:rPr lang="et-EE" dirty="0" err="1"/>
              <a:t>entrepreneurship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decades</a:t>
            </a:r>
            <a:r>
              <a:rPr lang="et-EE" dirty="0"/>
              <a:t>. </a:t>
            </a:r>
            <a:r>
              <a:rPr lang="en-US" sz="1200" dirty="0"/>
              <a:t>Past years have seen </a:t>
            </a:r>
            <a:r>
              <a:rPr lang="en-US" sz="1200" dirty="0" err="1"/>
              <a:t>rapi</a:t>
            </a:r>
            <a:r>
              <a:rPr lang="et-EE" sz="1200" dirty="0"/>
              <a:t>d</a:t>
            </a:r>
            <a:r>
              <a:rPr lang="en-US" sz="1200" dirty="0"/>
              <a:t> growth in the EdTech sector</a:t>
            </a:r>
            <a:r>
              <a:rPr lang="et-EE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9606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/>
              <a:t>EDUCATIONAL MINDSET. </a:t>
            </a:r>
            <a:r>
              <a:rPr lang="en-US" sz="1200" i="0" dirty="0"/>
              <a:t>It has always been both a guarantee of individual success and one of the main drivers of the country's development. </a:t>
            </a:r>
            <a:endParaRPr lang="et-EE" sz="1200" i="0" dirty="0"/>
          </a:p>
          <a:p>
            <a:pPr>
              <a:buFont typeface="Arial" panose="020B0604020202020204" pitchFamily="34" charset="0"/>
              <a:buChar char="•"/>
            </a:pPr>
            <a:r>
              <a:rPr lang="et-EE" b="1" i="0" dirty="0"/>
              <a:t> </a:t>
            </a:r>
            <a:r>
              <a:rPr lang="et-EE" b="0" i="0" dirty="0" err="1"/>
              <a:t>Literacy</a:t>
            </a:r>
            <a:r>
              <a:rPr lang="et-EE" b="0" i="0" dirty="0"/>
              <a:t> </a:t>
            </a:r>
            <a:r>
              <a:rPr lang="et-EE" b="0" i="0" dirty="0" err="1"/>
              <a:t>rate</a:t>
            </a:r>
            <a:r>
              <a:rPr lang="et-EE" b="0" i="0" dirty="0"/>
              <a:t> </a:t>
            </a:r>
            <a:r>
              <a:rPr lang="et-EE" i="0" dirty="0"/>
              <a:t>- </a:t>
            </a:r>
            <a:r>
              <a:rPr lang="et-EE" i="0" dirty="0" err="1"/>
              <a:t>ability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read </a:t>
            </a:r>
            <a:r>
              <a:rPr lang="et-EE" i="0" dirty="0" err="1"/>
              <a:t>was</a:t>
            </a:r>
            <a:r>
              <a:rPr lang="et-EE" i="0" dirty="0"/>
              <a:t> </a:t>
            </a:r>
            <a:r>
              <a:rPr lang="et-EE" i="0" dirty="0" err="1"/>
              <a:t>one</a:t>
            </a:r>
            <a:r>
              <a:rPr lang="et-EE" i="0" dirty="0"/>
              <a:t> of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highest</a:t>
            </a:r>
            <a:r>
              <a:rPr lang="et-EE" i="0" dirty="0"/>
              <a:t> </a:t>
            </a:r>
            <a:r>
              <a:rPr lang="et-EE" i="0" dirty="0" err="1"/>
              <a:t>rates</a:t>
            </a:r>
            <a:r>
              <a:rPr lang="et-EE" i="0" dirty="0"/>
              <a:t> in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world</a:t>
            </a:r>
            <a:r>
              <a:rPr lang="et-EE" i="0" dirty="0"/>
              <a:t> at </a:t>
            </a:r>
            <a:r>
              <a:rPr lang="et-EE" i="0" dirty="0" err="1"/>
              <a:t>that</a:t>
            </a:r>
            <a:r>
              <a:rPr lang="et-EE" i="0" dirty="0"/>
              <a:t> </a:t>
            </a:r>
            <a:r>
              <a:rPr lang="et-EE" i="0" dirty="0" err="1"/>
              <a:t>time</a:t>
            </a:r>
            <a:r>
              <a:rPr lang="et-EE" i="0" dirty="0"/>
              <a:t> and </a:t>
            </a:r>
            <a:r>
              <a:rPr lang="et-EE" i="0" dirty="0" err="1"/>
              <a:t>triple</a:t>
            </a:r>
            <a:r>
              <a:rPr lang="et-EE" i="0" dirty="0"/>
              <a:t> </a:t>
            </a:r>
            <a:r>
              <a:rPr lang="et-EE" i="0" dirty="0" err="1"/>
              <a:t>compared</a:t>
            </a:r>
            <a:r>
              <a:rPr lang="et-EE" i="0" dirty="0"/>
              <a:t> </a:t>
            </a:r>
            <a:r>
              <a:rPr lang="et-EE" i="0" dirty="0" err="1"/>
              <a:t>to</a:t>
            </a:r>
            <a:r>
              <a:rPr lang="et-EE" i="0" dirty="0"/>
              <a:t> </a:t>
            </a:r>
            <a:r>
              <a:rPr lang="et-EE" i="0" dirty="0" err="1"/>
              <a:t>the</a:t>
            </a:r>
            <a:r>
              <a:rPr lang="et-EE" i="0" dirty="0"/>
              <a:t> </a:t>
            </a:r>
            <a:r>
              <a:rPr lang="et-EE" i="0" dirty="0" err="1"/>
              <a:t>average</a:t>
            </a:r>
            <a:r>
              <a:rPr lang="et-EE" i="0" dirty="0"/>
              <a:t> in </a:t>
            </a:r>
            <a:r>
              <a:rPr lang="et-EE" i="0" dirty="0" err="1"/>
              <a:t>Russian</a:t>
            </a:r>
            <a:r>
              <a:rPr lang="et-EE" i="0" dirty="0"/>
              <a:t> </a:t>
            </a:r>
            <a:r>
              <a:rPr lang="et-EE" i="0" dirty="0" err="1"/>
              <a:t>empire</a:t>
            </a:r>
            <a:r>
              <a:rPr lang="et-EE" i="0" dirty="0"/>
              <a:t>. "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Compared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with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huge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Russian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empire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which</a:t>
            </a:r>
            <a:r>
              <a:rPr lang="et-EE" i="0" dirty="0">
                <a:solidFill>
                  <a:srgbClr val="141414"/>
                </a:solidFill>
                <a:effectLst/>
              </a:rPr>
              <a:t> Estonia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belonged</a:t>
            </a:r>
            <a:r>
              <a:rPr lang="et-EE" i="0" dirty="0">
                <a:solidFill>
                  <a:srgbClr val="141414"/>
                </a:solidFill>
                <a:effectLst/>
              </a:rPr>
              <a:t> at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time</a:t>
            </a:r>
            <a:r>
              <a:rPr lang="et-EE" i="0" dirty="0">
                <a:solidFill>
                  <a:srgbClr val="141414"/>
                </a:solidFill>
                <a:effectLst/>
              </a:rPr>
              <a:t>,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level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literacy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here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was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immeasurably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higher</a:t>
            </a:r>
            <a:r>
              <a:rPr lang="et-EE" i="0" dirty="0">
                <a:solidFill>
                  <a:srgbClr val="141414"/>
                </a:solidFill>
                <a:effectLst/>
              </a:rPr>
              <a:t>: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according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to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1881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census</a:t>
            </a:r>
            <a:r>
              <a:rPr lang="et-EE" i="0" dirty="0">
                <a:solidFill>
                  <a:srgbClr val="141414"/>
                </a:solidFill>
                <a:effectLst/>
              </a:rPr>
              <a:t>, 94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of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the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population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48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per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cent</a:t>
            </a:r>
            <a:r>
              <a:rPr lang="et-EE" i="0" dirty="0">
                <a:solidFill>
                  <a:srgbClr val="141414"/>
                </a:solidFill>
                <a:effectLst/>
              </a:rPr>
              <a:t>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could</a:t>
            </a:r>
            <a:r>
              <a:rPr lang="et-EE" i="0" dirty="0">
                <a:solidFill>
                  <a:srgbClr val="141414"/>
                </a:solidFill>
                <a:effectLst/>
              </a:rPr>
              <a:t> read and </a:t>
            </a:r>
            <a:r>
              <a:rPr lang="et-EE" i="0" dirty="0" err="1">
                <a:solidFill>
                  <a:srgbClr val="141414"/>
                </a:solidFill>
                <a:effectLst/>
              </a:rPr>
              <a:t>write</a:t>
            </a:r>
            <a:r>
              <a:rPr lang="et-EE" i="0" dirty="0">
                <a:solidFill>
                  <a:srgbClr val="141414"/>
                </a:solidFill>
                <a:effectLst/>
              </a:rPr>
              <a:t>." </a:t>
            </a:r>
            <a:r>
              <a:rPr lang="et-EE" i="0" dirty="0">
                <a:solidFill>
                  <a:srgbClr val="00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Estonica.org</a:t>
            </a:r>
            <a:endParaRPr lang="et-EE" i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Work </a:t>
            </a:r>
            <a:r>
              <a:rPr lang="et-EE" i="0" dirty="0" err="1">
                <a:effectLst/>
              </a:rPr>
              <a:t>hard</a:t>
            </a:r>
            <a:r>
              <a:rPr lang="et-EE" i="0" dirty="0">
                <a:effectLst/>
              </a:rPr>
              <a:t> and aim </a:t>
            </a:r>
            <a:r>
              <a:rPr lang="et-EE" i="0" dirty="0" err="1">
                <a:effectLst/>
              </a:rPr>
              <a:t>high</a:t>
            </a:r>
            <a:r>
              <a:rPr lang="et-EE" i="0" dirty="0">
                <a:effectLst/>
              </a:rPr>
              <a:t> </a:t>
            </a:r>
            <a:r>
              <a:rPr lang="et-EE" i="0" dirty="0" err="1">
                <a:effectLst/>
              </a:rPr>
              <a:t>mindset</a:t>
            </a:r>
            <a:r>
              <a:rPr lang="et-EE" i="0" dirty="0">
                <a:effectLst/>
              </a:rPr>
              <a:t> </a:t>
            </a:r>
            <a:r>
              <a:rPr lang="en-US" i="0" dirty="0">
                <a:effectLst/>
              </a:rPr>
              <a:t>is still prevalent among Estonian students</a:t>
            </a:r>
            <a:r>
              <a:rPr lang="et-EE" i="0" dirty="0">
                <a:effectLst/>
              </a:rPr>
              <a:t>. </a:t>
            </a:r>
            <a:r>
              <a:rPr lang="et-EE" b="0" i="0" dirty="0">
                <a:effectLst/>
              </a:rPr>
              <a:t>Estonian </a:t>
            </a:r>
            <a:r>
              <a:rPr lang="et-EE" b="0" i="0" dirty="0" err="1">
                <a:effectLst/>
              </a:rPr>
              <a:t>students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exhibit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the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largest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growth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mindset</a:t>
            </a:r>
            <a:r>
              <a:rPr lang="et-EE" b="0" i="0" dirty="0">
                <a:effectLst/>
              </a:rPr>
              <a:t> - 77% (OECD </a:t>
            </a:r>
            <a:r>
              <a:rPr lang="et-EE" b="0" i="0" dirty="0" err="1">
                <a:effectLst/>
              </a:rPr>
              <a:t>average</a:t>
            </a:r>
            <a:r>
              <a:rPr lang="et-EE" b="0" i="0" dirty="0">
                <a:effectLst/>
              </a:rPr>
              <a:t> 63%),</a:t>
            </a:r>
            <a:r>
              <a:rPr lang="et-EE" b="1" i="0" dirty="0">
                <a:effectLst/>
              </a:rPr>
              <a:t> </a:t>
            </a:r>
            <a:r>
              <a:rPr lang="et-EE" b="0" i="0" dirty="0">
                <a:effectLst/>
              </a:rPr>
              <a:t>(PISA 2018). </a:t>
            </a:r>
            <a:r>
              <a:rPr lang="et-EE" b="0" i="0" dirty="0" err="1">
                <a:effectLst/>
              </a:rPr>
              <a:t>Majority</a:t>
            </a:r>
            <a:r>
              <a:rPr lang="et-EE" b="0" i="0" dirty="0">
                <a:effectLst/>
              </a:rPr>
              <a:t> of </a:t>
            </a:r>
            <a:r>
              <a:rPr lang="et-EE" b="0" i="0" dirty="0" err="1">
                <a:effectLst/>
              </a:rPr>
              <a:t>students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diagreed</a:t>
            </a:r>
            <a:r>
              <a:rPr lang="et-EE" b="0" i="0" dirty="0">
                <a:effectLst/>
              </a:rPr>
              <a:t> </a:t>
            </a:r>
            <a:r>
              <a:rPr lang="et-EE" b="0" i="0" dirty="0" err="1">
                <a:effectLst/>
              </a:rPr>
              <a:t>that</a:t>
            </a:r>
            <a:r>
              <a:rPr lang="et-EE" b="0" i="0" dirty="0">
                <a:effectLst/>
              </a:rPr>
              <a:t> </a:t>
            </a:r>
            <a:r>
              <a:rPr lang="en-US" i="0" dirty="0"/>
              <a:t>“Your intelligence is something about you that you can’t change very much</a:t>
            </a:r>
            <a:r>
              <a:rPr lang="et-EE" i="0" dirty="0"/>
              <a:t>“. </a:t>
            </a:r>
            <a:r>
              <a:rPr lang="et-EE" i="0" u="sng" dirty="0"/>
              <a:t>www.oecd.org/pisa/growth-mindset.pdf</a:t>
            </a:r>
            <a:endParaRPr lang="et-EE" b="0" i="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4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780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The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slides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provide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an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t-EE" sz="1200" b="1" dirty="0" err="1">
                <a:effectLst/>
                <a:latin typeface="+mn-lt"/>
                <a:ea typeface="Times New Roman" panose="02020603050405020304" pitchFamily="18" charset="0"/>
              </a:rPr>
              <a:t>overview</a:t>
            </a:r>
            <a:r>
              <a:rPr lang="et-EE" sz="1200" b="1" dirty="0">
                <a:effectLst/>
                <a:latin typeface="+mn-lt"/>
                <a:ea typeface="Times New Roman" panose="02020603050405020304" pitchFamily="18" charset="0"/>
              </a:rPr>
              <a:t> of a</a:t>
            </a:r>
            <a:r>
              <a:rPr lang="en-US" sz="1200" b="1" dirty="0">
                <a:effectLst/>
                <a:latin typeface="+mn-lt"/>
                <a:ea typeface="Times New Roman" panose="02020603050405020304" pitchFamily="18" charset="0"/>
              </a:rPr>
              <a:t> selection of important educational reforms and initiatives since the 1990s</a:t>
            </a:r>
            <a:b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t-EE" sz="2800" b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800" b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Additional</a:t>
            </a:r>
            <a:r>
              <a:rPr kumimoji="0" lang="et-EE" sz="2800" b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info:</a:t>
            </a:r>
            <a:endParaRPr lang="et-EE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dirty="0"/>
              <a:t>The TIGER LEAP PROGRAMME </a:t>
            </a:r>
            <a:r>
              <a:rPr lang="en-US" dirty="0"/>
              <a:t>started the </a:t>
            </a:r>
            <a:r>
              <a:rPr lang="en-US" dirty="0" err="1"/>
              <a:t>digitali</a:t>
            </a:r>
            <a:r>
              <a:rPr lang="et-EE" dirty="0"/>
              <a:t>s</a:t>
            </a:r>
            <a:r>
              <a:rPr lang="en-US" dirty="0" err="1"/>
              <a:t>ation</a:t>
            </a:r>
            <a:r>
              <a:rPr lang="en-US" dirty="0"/>
              <a:t> of the entire public sector</a:t>
            </a:r>
            <a:r>
              <a:rPr lang="et-EE" dirty="0"/>
              <a:t> in Estonia. In </a:t>
            </a:r>
            <a:r>
              <a:rPr lang="et-EE" dirty="0" err="1"/>
              <a:t>few</a:t>
            </a:r>
            <a:r>
              <a:rPr lang="et-EE" dirty="0"/>
              <a:t> </a:t>
            </a:r>
            <a:r>
              <a:rPr lang="et-EE" dirty="0" err="1"/>
              <a:t>years</a:t>
            </a:r>
            <a:r>
              <a:rPr lang="et-EE" dirty="0"/>
              <a:t>, Estonia </a:t>
            </a:r>
            <a:r>
              <a:rPr lang="et-EE" dirty="0" err="1"/>
              <a:t>became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country</a:t>
            </a:r>
            <a:r>
              <a:rPr lang="et-EE" dirty="0"/>
              <a:t> in Europe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provide</a:t>
            </a:r>
            <a:r>
              <a:rPr lang="et-EE" dirty="0"/>
              <a:t> </a:t>
            </a:r>
            <a:r>
              <a:rPr lang="et-EE" dirty="0" err="1"/>
              <a:t>stable</a:t>
            </a:r>
            <a:r>
              <a:rPr lang="et-EE" dirty="0"/>
              <a:t> internet </a:t>
            </a:r>
            <a:r>
              <a:rPr lang="et-EE" dirty="0" err="1"/>
              <a:t>connection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all </a:t>
            </a:r>
            <a:r>
              <a:rPr lang="et-EE" dirty="0" err="1"/>
              <a:t>schools</a:t>
            </a:r>
            <a:r>
              <a:rPr lang="et-EE" dirty="0"/>
              <a:t>. </a:t>
            </a:r>
            <a:r>
              <a:rPr lang="et-EE" u="sng" dirty="0"/>
              <a:t>www.educationestonia.org/tiger-leap/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u="none" spc="-1" dirty="0">
                <a:latin typeface="Aino" panose="02000603040504020204" pitchFamily="50" charset="-70"/>
              </a:rPr>
              <a:t>The NATIONAL CURRICULUM </a:t>
            </a:r>
            <a:r>
              <a:rPr lang="et-EE" u="none" spc="-1" dirty="0" err="1">
                <a:latin typeface="Aino" panose="02000603040504020204" pitchFamily="50" charset="-70"/>
              </a:rPr>
              <a:t>for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general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education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has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been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updated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regularly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u="none" spc="-1" dirty="0" err="1">
                <a:latin typeface="Aino" panose="02000603040504020204" pitchFamily="50" charset="-70"/>
              </a:rPr>
              <a:t>afterwards</a:t>
            </a:r>
            <a:r>
              <a:rPr lang="et-EE" u="none" spc="-1" dirty="0">
                <a:latin typeface="Aino" panose="02000603040504020204" pitchFamily="50" charset="-70"/>
              </a:rPr>
              <a:t> </a:t>
            </a:r>
            <a:r>
              <a:rPr lang="et-E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(2002, 2011, 2014)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t-EE" u="none" spc="-1" dirty="0">
              <a:latin typeface="Aino" panose="02000603040504020204" pitchFamily="50" charset="-70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538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61B5B-8DEF-4139-A3C5-91B3D624FAFB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92501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335C3-19DB-448F-855B-C1135CFB4B1F}" type="slidenum">
              <a:rPr lang="et-EE" smtClean="0"/>
              <a:t>7</a:t>
            </a:fld>
            <a:endParaRPr lang="et-EE"/>
          </a:p>
        </p:txBody>
      </p:sp>
      <p:sp>
        <p:nvSpPr>
          <p:cNvPr id="6" name="Märkmete kohatäide 5">
            <a:extLst>
              <a:ext uri="{FF2B5EF4-FFF2-40B4-BE49-F238E27FC236}">
                <a16:creationId xmlns:a16="http://schemas.microsoft.com/office/drawing/2014/main" id="{DA01BCEF-A88F-4CE4-86EC-BA8FAFAD6033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t-EE" i="0" dirty="0"/>
          </a:p>
        </p:txBody>
      </p:sp>
    </p:spTree>
    <p:extLst>
      <p:ext uri="{BB962C8B-B14F-4D97-AF65-F5344CB8AC3E}">
        <p14:creationId xmlns:p14="http://schemas.microsoft.com/office/powerpoint/2010/main" val="33619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Basic education is minimum compulsory general education.</a:t>
            </a:r>
            <a:r>
              <a:rPr lang="et-EE" sz="1200" dirty="0"/>
              <a:t> </a:t>
            </a:r>
            <a:r>
              <a:rPr lang="en-US" sz="1200" dirty="0"/>
              <a:t>Compulsory education starts </a:t>
            </a:r>
            <a:r>
              <a:rPr lang="et-EE" sz="1200" dirty="0"/>
              <a:t>at </a:t>
            </a:r>
            <a:r>
              <a:rPr lang="et-EE" sz="1200" dirty="0" err="1"/>
              <a:t>the</a:t>
            </a:r>
            <a:r>
              <a:rPr lang="et-EE" sz="1200" dirty="0"/>
              <a:t> </a:t>
            </a:r>
            <a:r>
              <a:rPr lang="et-EE" sz="1200" dirty="0" err="1"/>
              <a:t>age</a:t>
            </a:r>
            <a:r>
              <a:rPr lang="et-EE" sz="1200" dirty="0"/>
              <a:t> of </a:t>
            </a:r>
            <a:r>
              <a:rPr lang="et-EE" sz="1200" dirty="0" err="1"/>
              <a:t>seven</a:t>
            </a:r>
            <a:r>
              <a:rPr lang="et-EE" sz="1200" dirty="0"/>
              <a:t> and </a:t>
            </a:r>
            <a:r>
              <a:rPr lang="et-EE" sz="1200" dirty="0" err="1"/>
              <a:t>lasts</a:t>
            </a:r>
            <a:r>
              <a:rPr lang="et-EE" sz="1200" dirty="0"/>
              <a:t> from </a:t>
            </a:r>
            <a:r>
              <a:rPr lang="et-EE" sz="1200" dirty="0" err="1"/>
              <a:t>grades</a:t>
            </a:r>
            <a:r>
              <a:rPr lang="et-EE" sz="1200" dirty="0"/>
              <a:t> 1 </a:t>
            </a:r>
            <a:r>
              <a:rPr lang="et-EE" sz="1200" dirty="0" err="1"/>
              <a:t>to</a:t>
            </a:r>
            <a:r>
              <a:rPr lang="et-EE" sz="1200" dirty="0"/>
              <a:t> 9.</a:t>
            </a:r>
            <a:endParaRPr lang="en-US" sz="1200" dirty="0"/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general</a:t>
            </a:r>
            <a:r>
              <a:rPr lang="et-EE" sz="1200" dirty="0"/>
              <a:t> </a:t>
            </a:r>
            <a:r>
              <a:rPr lang="et-EE" sz="1200" dirty="0" err="1"/>
              <a:t>education</a:t>
            </a:r>
            <a:r>
              <a:rPr lang="et-EE" sz="1200" dirty="0"/>
              <a:t>, </a:t>
            </a:r>
            <a:r>
              <a:rPr lang="et-EE" sz="1200" dirty="0" err="1"/>
              <a:t>schools</a:t>
            </a:r>
            <a:r>
              <a:rPr lang="et-EE" sz="1200" dirty="0"/>
              <a:t> are </a:t>
            </a:r>
            <a:r>
              <a:rPr lang="et-EE" sz="1200" dirty="0" err="1"/>
              <a:t>mostly</a:t>
            </a:r>
            <a:r>
              <a:rPr lang="et-EE" sz="1200" dirty="0"/>
              <a:t> </a:t>
            </a:r>
            <a:r>
              <a:rPr lang="et-EE" sz="1200" dirty="0" err="1"/>
              <a:t>run</a:t>
            </a:r>
            <a:r>
              <a:rPr lang="et-EE" sz="1200" dirty="0"/>
              <a:t> by</a:t>
            </a:r>
            <a:r>
              <a:rPr lang="en-US" sz="1200" dirty="0"/>
              <a:t> local governments</a:t>
            </a:r>
            <a:r>
              <a:rPr lang="et-EE" sz="1200" dirty="0"/>
              <a:t>. </a:t>
            </a:r>
            <a:r>
              <a:rPr lang="et-EE" sz="1200" dirty="0" err="1"/>
              <a:t>There</a:t>
            </a:r>
            <a:r>
              <a:rPr lang="et-EE" sz="1200" dirty="0"/>
              <a:t> are </a:t>
            </a:r>
            <a:r>
              <a:rPr lang="et-EE" dirty="0"/>
              <a:t>≈ </a:t>
            </a:r>
            <a:r>
              <a:rPr lang="et-EE" sz="1200" dirty="0"/>
              <a:t>11%</a:t>
            </a:r>
            <a:r>
              <a:rPr lang="en-US" sz="1200" dirty="0"/>
              <a:t> </a:t>
            </a:r>
            <a:r>
              <a:rPr lang="et-EE" sz="1200" dirty="0"/>
              <a:t>of p</a:t>
            </a:r>
            <a:r>
              <a:rPr lang="en-US" sz="1200" dirty="0" err="1"/>
              <a:t>rivate</a:t>
            </a:r>
            <a:r>
              <a:rPr lang="en-US" sz="1200" dirty="0"/>
              <a:t> schools</a:t>
            </a:r>
            <a:r>
              <a:rPr lang="et-EE" sz="1200" dirty="0"/>
              <a:t> in Estonia.</a:t>
            </a:r>
          </a:p>
          <a:p>
            <a:pPr marL="17145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sz="1200" dirty="0"/>
              <a:t>In </a:t>
            </a:r>
            <a:r>
              <a:rPr lang="et-EE" sz="1200" dirty="0" err="1"/>
              <a:t>both</a:t>
            </a:r>
            <a:r>
              <a:rPr lang="et-EE" sz="1200" dirty="0"/>
              <a:t> </a:t>
            </a:r>
            <a:r>
              <a:rPr lang="et-EE" sz="1200" dirty="0" err="1"/>
              <a:t>cases</a:t>
            </a:r>
            <a:r>
              <a:rPr lang="et-EE" sz="1200" dirty="0"/>
              <a:t>, t</a:t>
            </a:r>
            <a:r>
              <a:rPr lang="en-US" sz="1200" dirty="0"/>
              <a:t>he number of students </a:t>
            </a:r>
            <a:r>
              <a:rPr lang="et-EE" sz="1200" dirty="0" err="1"/>
              <a:t>is</a:t>
            </a:r>
            <a:r>
              <a:rPr lang="en-US" sz="1200" dirty="0"/>
              <a:t> used to calculate the amount of state subsidies allocated for covering expenses on teachers’ salaries, training and textbooks. </a:t>
            </a:r>
            <a:endParaRPr lang="et-EE" sz="1200" dirty="0"/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b="0" u="none" dirty="0" err="1"/>
              <a:t>Pre-school</a:t>
            </a:r>
            <a:r>
              <a:rPr lang="et-EE" b="0" u="none" dirty="0"/>
              <a:t> </a:t>
            </a:r>
            <a:r>
              <a:rPr lang="et-EE" b="0" u="none" dirty="0" err="1"/>
              <a:t>education</a:t>
            </a:r>
            <a:r>
              <a:rPr lang="et-EE" b="0" u="none" dirty="0"/>
              <a:t>: 66,979 </a:t>
            </a:r>
            <a:r>
              <a:rPr lang="et-EE" b="0" u="none" dirty="0" err="1"/>
              <a:t>students</a:t>
            </a:r>
            <a:r>
              <a:rPr lang="et-EE" b="0" u="none" dirty="0"/>
              <a:t>, 8012 </a:t>
            </a:r>
            <a:r>
              <a:rPr lang="et-EE" b="0" u="none" dirty="0" err="1"/>
              <a:t>teachers</a:t>
            </a:r>
            <a:r>
              <a:rPr lang="et-EE" b="0" u="none" dirty="0"/>
              <a:t>, 597 </a:t>
            </a:r>
            <a:r>
              <a:rPr lang="et-EE" b="0" u="none" dirty="0" err="1"/>
              <a:t>pre-school</a:t>
            </a:r>
            <a:r>
              <a:rPr lang="et-EE" b="0" u="none" dirty="0"/>
              <a:t> </a:t>
            </a:r>
            <a:r>
              <a:rPr lang="et-EE" b="0" u="none" dirty="0" err="1"/>
              <a:t>institutions</a:t>
            </a:r>
            <a:endParaRPr lang="et-EE" b="0" u="none" dirty="0"/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b="0" u="none" dirty="0" err="1"/>
              <a:t>Vocational</a:t>
            </a:r>
            <a:r>
              <a:rPr lang="et-EE" b="0" u="none" dirty="0"/>
              <a:t> </a:t>
            </a:r>
            <a:r>
              <a:rPr lang="et-EE" b="0" u="none" dirty="0" err="1"/>
              <a:t>education</a:t>
            </a:r>
            <a:r>
              <a:rPr lang="et-EE" b="0" u="none" dirty="0"/>
              <a:t>:  25,862 </a:t>
            </a:r>
            <a:r>
              <a:rPr lang="et-EE" b="0" u="none" dirty="0" err="1"/>
              <a:t>students</a:t>
            </a:r>
            <a:r>
              <a:rPr lang="et-EE" b="0" u="none" dirty="0"/>
              <a:t>, 2,086 </a:t>
            </a:r>
            <a:r>
              <a:rPr lang="et-EE" b="0" u="none" dirty="0" err="1"/>
              <a:t>teachers</a:t>
            </a:r>
            <a:r>
              <a:rPr lang="et-EE" b="0" u="none" dirty="0"/>
              <a:t>, 37 </a:t>
            </a:r>
            <a:r>
              <a:rPr lang="et-EE" b="0" u="none" dirty="0" err="1"/>
              <a:t>schools</a:t>
            </a:r>
            <a:endParaRPr lang="et-EE" b="0" u="none" dirty="0"/>
          </a:p>
          <a:p>
            <a:pPr marL="171450" lvl="0" indent="-1714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t-EE" b="0" u="none" dirty="0" err="1"/>
              <a:t>Higher</a:t>
            </a:r>
            <a:r>
              <a:rPr lang="et-EE" b="0" u="none" dirty="0"/>
              <a:t> </a:t>
            </a:r>
            <a:r>
              <a:rPr lang="et-EE" b="0" u="none" dirty="0" err="1"/>
              <a:t>education</a:t>
            </a:r>
            <a:r>
              <a:rPr lang="et-EE" b="0" u="none" dirty="0"/>
              <a:t>: 44,611 </a:t>
            </a:r>
            <a:r>
              <a:rPr lang="et-EE" u="none" dirty="0" err="1"/>
              <a:t>students</a:t>
            </a:r>
            <a:r>
              <a:rPr lang="et-EE" u="none" dirty="0"/>
              <a:t>, 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18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educational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t-EE" b="0" i="0" dirty="0" err="1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institutions</a:t>
            </a:r>
            <a:r>
              <a:rPr lang="et-EE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Aino" panose="02000603040504020204" pitchFamily="50" charset="-70"/>
              </a:rPr>
              <a:t>offering higher education in Estonia</a:t>
            </a:r>
            <a:endParaRPr lang="et-EE" u="none" dirty="0"/>
          </a:p>
          <a:p>
            <a:pPr marL="0" indent="0" algn="l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t-EE" sz="1200" dirty="0" err="1"/>
              <a:t>Data</a:t>
            </a:r>
            <a:r>
              <a:rPr lang="et-EE" sz="1200" dirty="0"/>
              <a:t>: </a:t>
            </a:r>
            <a:r>
              <a:rPr lang="et-EE" sz="1200" u="sng" dirty="0"/>
              <a:t>haridussilm.ee</a:t>
            </a:r>
            <a:r>
              <a:rPr lang="et-EE" sz="1200" dirty="0"/>
              <a:t> 2021/22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8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795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9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50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Title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4909050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5609924"/>
            <a:ext cx="7559676" cy="351692"/>
          </a:xfrm>
        </p:spPr>
        <p:txBody>
          <a:bodyPr wrap="square" bIns="0" anchor="t"/>
          <a:lstStyle>
            <a:lvl1pPr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4775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TX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93DC81ED-C73B-4F9A-9054-D14FC0B7E1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5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7559675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TX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93DC81ED-C73B-4F9A-9054-D14FC0B7E1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5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7559675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30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 baseline="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949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9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 baseline="0">
                <a:solidFill>
                  <a:schemeClr val="accent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7422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8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8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717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3513138"/>
            <a:ext cx="4824412" cy="272415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041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7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2E5601E1-6B7A-4715-9E14-29D1A9A492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 baseline="0">
                <a:solidFill>
                  <a:schemeClr val="accent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09BD642-565B-4E2B-8C28-0696AC4A1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err="1"/>
              <a:t>Author</a:t>
            </a:r>
            <a:endParaRPr lang="et-EE"/>
          </a:p>
          <a:p>
            <a:pPr lvl="0"/>
            <a:r>
              <a:rPr lang="et-EE" err="1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514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hit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1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4" r:id="rId2"/>
    <p:sldLayoutId id="2147483883" r:id="rId3"/>
    <p:sldLayoutId id="2147483731" r:id="rId4"/>
    <p:sldLayoutId id="2147483780" r:id="rId5"/>
    <p:sldLayoutId id="2147483781" r:id="rId6"/>
    <p:sldLayoutId id="2147483692" r:id="rId7"/>
    <p:sldLayoutId id="2147483698" r:id="rId8"/>
    <p:sldLayoutId id="2147483778" r:id="rId9"/>
    <p:sldLayoutId id="2147483686" r:id="rId10"/>
    <p:sldLayoutId id="2147483771" r:id="rId11"/>
    <p:sldLayoutId id="2147483779" r:id="rId12"/>
    <p:sldLayoutId id="2147483729" r:id="rId13"/>
    <p:sldLayoutId id="2147483777" r:id="rId14"/>
    <p:sldLayoutId id="2147483711" r:id="rId15"/>
    <p:sldLayoutId id="2147483716" r:id="rId16"/>
    <p:sldLayoutId id="2147483773" r:id="rId17"/>
    <p:sldLayoutId id="2147483775" r:id="rId18"/>
    <p:sldLayoutId id="2147483858" r:id="rId19"/>
    <p:sldLayoutId id="2147483776" r:id="rId20"/>
    <p:sldLayoutId id="2147483871" r:id="rId21"/>
    <p:sldLayoutId id="2147483890" r:id="rId22"/>
    <p:sldLayoutId id="2147483891" r:id="rId23"/>
    <p:sldLayoutId id="2147483892" r:id="rId24"/>
    <p:sldLayoutId id="2147483893" r:id="rId25"/>
    <p:sldLayoutId id="2147483727" r:id="rId26"/>
    <p:sldLayoutId id="2147483874" r:id="rId27"/>
    <p:sldLayoutId id="2147483737" r:id="rId28"/>
    <p:sldLayoutId id="2147483889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educationestonia.org/estonia-no-1-in-europe-for-digital-learning/" TargetMode="External"/><Relationship Id="rId5" Type="http://schemas.openxmlformats.org/officeDocument/2006/relationships/image" Target="../media/image14.sv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50.xml"/><Relationship Id="rId7" Type="http://schemas.openxmlformats.org/officeDocument/2006/relationships/image" Target="../media/image20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5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17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slideLayout" Target="../slideLayouts/slideLayout17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lt 52">
            <a:extLst>
              <a:ext uri="{FF2B5EF4-FFF2-40B4-BE49-F238E27FC236}">
                <a16:creationId xmlns:a16="http://schemas.microsoft.com/office/drawing/2014/main" id="{E6ED73CC-4F42-41E7-AD42-648A1EA98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CustomShape 1"/>
          <p:cNvSpPr/>
          <p:nvPr/>
        </p:nvSpPr>
        <p:spPr>
          <a:xfrm>
            <a:off x="600" y="0"/>
            <a:ext cx="12191400" cy="6857280"/>
          </a:xfrm>
          <a:prstGeom prst="rect">
            <a:avLst/>
          </a:prstGeom>
          <a:gradFill flip="none" rotWithShape="0">
            <a:gsLst>
              <a:gs pos="31000">
                <a:srgbClr val="000000">
                  <a:alpha val="0"/>
                  <a:lumMod val="0"/>
                </a:srgbClr>
              </a:gs>
              <a:gs pos="58000">
                <a:srgbClr val="000000">
                  <a:alpha val="52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grpSp>
        <p:nvGrpSpPr>
          <p:cNvPr id="239" name="Group 5"/>
          <p:cNvGrpSpPr/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240" name="CustomShape 6"/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1" name="CustomShape 7"/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CustomShape 8"/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3" name="CustomShape 9"/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CustomShape 10"/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CustomShape 11"/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CustomShape 12"/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CustomShape 13"/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CustomShape 14"/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CustomShape 15"/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CustomShape 16"/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CustomShape 17"/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2" name="CustomShape 18"/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3" name="CustomShape 19"/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4" name="CustomShape 20"/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5" name="CustomShape 21"/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6" name="CustomShape 22"/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7" name="CustomShape 23"/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8" name="CustomShape 24"/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9" name="CustomShape 25"/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0" name="CustomShape 26"/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1" name="CustomShape 27"/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2" name="CustomShape 28"/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3" name="CustomShape 29"/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CustomShape 30"/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CustomShape 31"/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6" name="CustomShape 32"/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7" name="CustomShape 33"/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8" name="CustomShape 34"/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" name="CustomShape 35"/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CustomShape 36"/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1" name="CustomShape 37"/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CustomShape 38"/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3" name="CustomShape 39"/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4" name="CustomShape 40"/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5" name="CustomShape 41"/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6" name="CustomShape 42"/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7" name="CustomShape 43"/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8" name="CustomShape 44"/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9" name="CustomShape 45"/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0" name="CustomShape 46"/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7" name="CustomShape 3"/>
          <p:cNvSpPr/>
          <p:nvPr/>
        </p:nvSpPr>
        <p:spPr>
          <a:xfrm>
            <a:off x="623880" y="3429000"/>
            <a:ext cx="547128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201"/>
              </a:spcBef>
              <a:tabLst>
                <a:tab pos="0" algn="l"/>
              </a:tabLst>
            </a:pPr>
            <a:endParaRPr lang="et-EE" sz="2200" b="0" strike="noStrike" spc="-1">
              <a:latin typeface="Calibri"/>
            </a:endParaRPr>
          </a:p>
        </p:txBody>
      </p:sp>
      <p:sp>
        <p:nvSpPr>
          <p:cNvPr id="238" name="CustomShape 4"/>
          <p:cNvSpPr/>
          <p:nvPr/>
        </p:nvSpPr>
        <p:spPr>
          <a:xfrm>
            <a:off x="11568240" y="3429000"/>
            <a:ext cx="359640" cy="280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5400000" vert="vert" lIns="0" tIns="0" rIns="0" bIns="0" anchor="b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et-EE" sz="800" b="0" strike="noStrike" spc="-1">
              <a:latin typeface="Calibri"/>
            </a:endParaRPr>
          </a:p>
        </p:txBody>
      </p:sp>
      <p:sp>
        <p:nvSpPr>
          <p:cNvPr id="12" name="Pealkiri 11">
            <a:extLst>
              <a:ext uri="{FF2B5EF4-FFF2-40B4-BE49-F238E27FC236}">
                <a16:creationId xmlns:a16="http://schemas.microsoft.com/office/drawing/2014/main" id="{79BFEAB2-D410-F781-D52C-AE2A42E8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  <a:t>Estonia.</a:t>
            </a: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 </a:t>
            </a:r>
            <a:b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</a:b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Smart solutions </a:t>
            </a:r>
            <a:b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</a:b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for education </a:t>
            </a:r>
            <a:b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</a:br>
            <a:r>
              <a:rPr lang="en-US" sz="6000" b="0" strike="noStrike" spc="-1" dirty="0">
                <a:solidFill>
                  <a:srgbClr val="FFFFFF"/>
                </a:solidFill>
                <a:latin typeface="Aino Headline"/>
              </a:rPr>
              <a:t>innovation</a:t>
            </a:r>
            <a: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  <a:t>  </a:t>
            </a:r>
            <a:br>
              <a:rPr lang="et-EE" sz="6000" b="0" strike="noStrike" spc="-1" dirty="0">
                <a:solidFill>
                  <a:srgbClr val="FFFFFF"/>
                </a:solidFill>
                <a:latin typeface="Aino Headline"/>
              </a:rPr>
            </a:br>
            <a:endParaRPr lang="et-EE" dirty="0"/>
          </a:p>
        </p:txBody>
      </p:sp>
      <p:sp>
        <p:nvSpPr>
          <p:cNvPr id="13" name="Teksti kohatäide 12">
            <a:extLst>
              <a:ext uri="{FF2B5EF4-FFF2-40B4-BE49-F238E27FC236}">
                <a16:creationId xmlns:a16="http://schemas.microsoft.com/office/drawing/2014/main" id="{D3906339-0F84-553E-0C90-E994B9616B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114C6957-528C-A77F-1375-ED745E94BE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5114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140EE003-D484-4A67-B39A-846F26234A56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:a16="http://schemas.microsoft.com/office/drawing/2014/main" id="{1FE2B71D-B38B-49A4-A62B-93BCE67B567C}"/>
              </a:ext>
            </a:extLst>
          </p:cNvPr>
          <p:cNvSpPr/>
          <p:nvPr/>
        </p:nvSpPr>
        <p:spPr>
          <a:xfrm>
            <a:off x="600" y="72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1000"/>
                </a:srgbClr>
              </a:gs>
              <a:gs pos="100000">
                <a:srgbClr val="000000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9DC2D48F-2F72-4FE9-83FA-4061415E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Preschool</a:t>
            </a:r>
            <a:r>
              <a:rPr lang="et-EE" dirty="0"/>
              <a:t>: </a:t>
            </a:r>
            <a:br>
              <a:rPr lang="et-EE" dirty="0"/>
            </a:br>
            <a:r>
              <a:rPr lang="et-EE" dirty="0" err="1"/>
              <a:t>preparing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</a:t>
            </a:r>
            <a:br>
              <a:rPr lang="et-EE" dirty="0"/>
            </a:br>
            <a:br>
              <a:rPr lang="et-EE" dirty="0"/>
            </a:br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7BAA111F-D8D3-5D7A-193D-C0E422F2BB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94% of 4-6-year children attend kindergarten, </a:t>
            </a:r>
            <a:br>
              <a:rPr lang="en-US" dirty="0"/>
            </a:br>
            <a:r>
              <a:rPr lang="en-US" dirty="0"/>
              <a:t>though this is not compulsory in Estonia</a:t>
            </a:r>
          </a:p>
          <a:p>
            <a:r>
              <a:rPr lang="en-US" dirty="0"/>
              <a:t>Curriculum-based learning outcomes </a:t>
            </a:r>
            <a:br>
              <a:rPr lang="en-US" dirty="0"/>
            </a:br>
            <a:r>
              <a:rPr lang="en-US" dirty="0"/>
              <a:t>are achieved by learning-through-play method</a:t>
            </a:r>
          </a:p>
        </p:txBody>
      </p:sp>
    </p:spTree>
    <p:extLst>
      <p:ext uri="{BB962C8B-B14F-4D97-AF65-F5344CB8AC3E}">
        <p14:creationId xmlns:p14="http://schemas.microsoft.com/office/powerpoint/2010/main" val="380021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5">
            <a:extLst>
              <a:ext uri="{FF2B5EF4-FFF2-40B4-BE49-F238E27FC236}">
                <a16:creationId xmlns:a16="http://schemas.microsoft.com/office/drawing/2014/main" id="{F057D624-43F9-DC7D-8641-4CD9BD4C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2572824" cy="1617674"/>
          </a:xfrm>
        </p:spPr>
        <p:txBody>
          <a:bodyPr/>
          <a:lstStyle/>
          <a:p>
            <a:r>
              <a:rPr lang="et-EE" sz="4400" dirty="0" err="1"/>
              <a:t>Characteristics</a:t>
            </a:r>
            <a:r>
              <a:rPr lang="et-EE" sz="4400" dirty="0"/>
              <a:t> of Estonian </a:t>
            </a:r>
            <a:r>
              <a:rPr lang="et-EE" sz="4400" dirty="0" err="1"/>
              <a:t>education</a:t>
            </a:r>
            <a:endParaRPr lang="et-EE" sz="4400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23F0875F-25E2-46BB-A757-795DBA2681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1862667"/>
            <a:ext cx="4964112" cy="4713602"/>
          </a:xfrm>
        </p:spPr>
        <p:txBody>
          <a:bodyPr/>
          <a:lstStyle/>
          <a:p>
            <a:r>
              <a:rPr lang="et-EE" sz="1800" dirty="0"/>
              <a:t>Estonia </a:t>
            </a:r>
            <a:r>
              <a:rPr lang="et-EE" sz="1800" dirty="0" err="1"/>
              <a:t>has</a:t>
            </a:r>
            <a:r>
              <a:rPr lang="et-EE" sz="1800" dirty="0"/>
              <a:t> </a:t>
            </a:r>
            <a:r>
              <a:rPr lang="et-EE" sz="1800" dirty="0" err="1"/>
              <a:t>sucessfully</a:t>
            </a:r>
            <a:r>
              <a:rPr lang="et-EE" sz="1800" dirty="0"/>
              <a:t> </a:t>
            </a:r>
            <a:r>
              <a:rPr lang="et-EE" sz="1800" dirty="0" err="1"/>
              <a:t>implemented</a:t>
            </a:r>
            <a:r>
              <a:rPr lang="et-EE" sz="1800" dirty="0"/>
              <a:t> </a:t>
            </a:r>
            <a:r>
              <a:rPr lang="et-EE" sz="1800" dirty="0" err="1"/>
              <a:t>an</a:t>
            </a:r>
            <a:r>
              <a:rPr lang="et-EE" sz="1800" dirty="0"/>
              <a:t> INCLUSIVE EDUCATION SYSTEM. </a:t>
            </a:r>
            <a:r>
              <a:rPr lang="et-EE" dirty="0"/>
              <a:t>S</a:t>
            </a:r>
            <a:r>
              <a:rPr lang="en-US" dirty="0" err="1"/>
              <a:t>tudents</a:t>
            </a:r>
            <a:r>
              <a:rPr lang="en-US" dirty="0"/>
              <a:t> with different abilities study together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/>
              <a:t>EDUCATION IS FREE-OF-CHARGE </a:t>
            </a:r>
            <a:br>
              <a:rPr lang="et-EE" dirty="0"/>
            </a:br>
            <a:r>
              <a:rPr lang="et-EE" dirty="0"/>
              <a:t>from </a:t>
            </a:r>
            <a:r>
              <a:rPr lang="et-EE" dirty="0" err="1"/>
              <a:t>basic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higher</a:t>
            </a:r>
            <a:r>
              <a:rPr lang="et-EE" dirty="0"/>
              <a:t> </a:t>
            </a:r>
            <a:r>
              <a:rPr lang="et-EE" dirty="0" err="1"/>
              <a:t>education</a:t>
            </a:r>
            <a:r>
              <a:rPr lang="et-EE" dirty="0"/>
              <a:t>. </a:t>
            </a:r>
            <a:br>
              <a:rPr lang="et-EE" dirty="0"/>
            </a:br>
            <a:r>
              <a:rPr lang="et-EE" dirty="0"/>
              <a:t>S</a:t>
            </a:r>
            <a:r>
              <a:rPr lang="en-US" dirty="0" err="1"/>
              <a:t>chool</a:t>
            </a:r>
            <a:r>
              <a:rPr lang="en-US" dirty="0"/>
              <a:t> meals, </a:t>
            </a:r>
            <a:r>
              <a:rPr lang="et-EE" dirty="0" err="1"/>
              <a:t>textbooks</a:t>
            </a:r>
            <a:r>
              <a:rPr lang="et-EE" dirty="0"/>
              <a:t>, and</a:t>
            </a:r>
            <a:r>
              <a:rPr lang="en-US" dirty="0"/>
              <a:t> </a:t>
            </a:r>
            <a:r>
              <a:rPr lang="et-EE" dirty="0" err="1"/>
              <a:t>transit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are</a:t>
            </a:r>
            <a:r>
              <a:rPr lang="en-US" dirty="0"/>
              <a:t> free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students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/>
              <a:t>TEACHERS ARE HIGHLY EDUCATED. </a:t>
            </a:r>
            <a:br>
              <a:rPr lang="et-EE" dirty="0"/>
            </a:br>
            <a:r>
              <a:rPr lang="et-EE" dirty="0"/>
              <a:t>A</a:t>
            </a:r>
            <a:r>
              <a:rPr lang="en-US" dirty="0"/>
              <a:t> teaching qualification requires the completion of a </a:t>
            </a:r>
            <a:r>
              <a:rPr lang="et-EE" dirty="0"/>
              <a:t>M</a:t>
            </a:r>
            <a:r>
              <a:rPr lang="en-US" dirty="0"/>
              <a:t>aster's degree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 err="1"/>
              <a:t>Schools</a:t>
            </a:r>
            <a:r>
              <a:rPr lang="et-EE" dirty="0"/>
              <a:t>, </a:t>
            </a:r>
            <a:r>
              <a:rPr lang="et-EE" dirty="0" err="1"/>
              <a:t>principals</a:t>
            </a:r>
            <a:r>
              <a:rPr lang="en-US" dirty="0"/>
              <a:t> and teachers </a:t>
            </a:r>
            <a:br>
              <a:rPr lang="et-EE" dirty="0"/>
            </a:br>
            <a:r>
              <a:rPr lang="en-US" dirty="0"/>
              <a:t>have A </a:t>
            </a:r>
            <a:r>
              <a:rPr lang="et-EE" dirty="0"/>
              <a:t>LOT </a:t>
            </a:r>
            <a:r>
              <a:rPr lang="en-US" dirty="0"/>
              <a:t>OF</a:t>
            </a:r>
            <a:r>
              <a:rPr lang="et-EE" dirty="0"/>
              <a:t> </a:t>
            </a:r>
            <a:r>
              <a:rPr lang="en-US" dirty="0"/>
              <a:t>AUTONOMY</a:t>
            </a:r>
            <a:r>
              <a:rPr lang="et-EE" dirty="0"/>
              <a:t>. 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5" name="Teksti kohatäide 1">
            <a:extLst>
              <a:ext uri="{FF2B5EF4-FFF2-40B4-BE49-F238E27FC236}">
                <a16:creationId xmlns:a16="http://schemas.microsoft.com/office/drawing/2014/main" id="{0BE8D375-FAFD-4CF8-83C9-BE9F41E312CD}"/>
              </a:ext>
            </a:extLst>
          </p:cNvPr>
          <p:cNvSpPr txBox="1">
            <a:spLocks/>
          </p:cNvSpPr>
          <p:nvPr/>
        </p:nvSpPr>
        <p:spPr>
          <a:xfrm>
            <a:off x="6604004" y="1862667"/>
            <a:ext cx="4964110" cy="47532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EXTERNAL </a:t>
            </a:r>
            <a:r>
              <a:rPr lang="et-EE" dirty="0"/>
              <a:t>EVALUATION of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outcomes</a:t>
            </a:r>
            <a:r>
              <a:rPr lang="et-EE" dirty="0"/>
              <a:t> </a:t>
            </a:r>
            <a:r>
              <a:rPr lang="et-EE" dirty="0" err="1"/>
              <a:t>gives</a:t>
            </a:r>
            <a:r>
              <a:rPr lang="et-EE" dirty="0"/>
              <a:t> </a:t>
            </a:r>
            <a:r>
              <a:rPr lang="et-EE" dirty="0" err="1"/>
              <a:t>valuable</a:t>
            </a:r>
            <a:r>
              <a:rPr lang="et-EE" dirty="0"/>
              <a:t> </a:t>
            </a:r>
            <a:r>
              <a:rPr lang="et-EE" dirty="0" err="1"/>
              <a:t>feedback</a:t>
            </a:r>
            <a:r>
              <a:rPr lang="en-US" dirty="0"/>
              <a:t>.</a:t>
            </a:r>
            <a:endParaRPr lang="et-EE" dirty="0"/>
          </a:p>
          <a:p>
            <a:endParaRPr lang="et-EE" dirty="0"/>
          </a:p>
          <a:p>
            <a:r>
              <a:rPr lang="et-EE" dirty="0"/>
              <a:t>All </a:t>
            </a:r>
            <a:r>
              <a:rPr lang="et-EE" dirty="0" err="1"/>
              <a:t>students</a:t>
            </a:r>
            <a:r>
              <a:rPr lang="et-EE" dirty="0"/>
              <a:t> are </a:t>
            </a:r>
            <a:r>
              <a:rPr lang="et-EE" dirty="0" err="1"/>
              <a:t>entitled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free</a:t>
            </a:r>
            <a:r>
              <a:rPr lang="et-EE" dirty="0"/>
              <a:t> SPECIAL SUPPORT by </a:t>
            </a:r>
            <a:r>
              <a:rPr lang="et-EE" dirty="0" err="1"/>
              <a:t>psychologists</a:t>
            </a:r>
            <a:r>
              <a:rPr lang="et-EE" dirty="0"/>
              <a:t>, </a:t>
            </a:r>
            <a:r>
              <a:rPr lang="et-EE" dirty="0" err="1"/>
              <a:t>speech</a:t>
            </a:r>
            <a:r>
              <a:rPr lang="et-EE" dirty="0"/>
              <a:t> </a:t>
            </a:r>
            <a:r>
              <a:rPr lang="et-EE" dirty="0" err="1"/>
              <a:t>therapists</a:t>
            </a:r>
            <a:r>
              <a:rPr lang="et-EE" dirty="0"/>
              <a:t> at </a:t>
            </a:r>
            <a:r>
              <a:rPr lang="et-EE" dirty="0" err="1"/>
              <a:t>school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at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counselling</a:t>
            </a:r>
            <a:r>
              <a:rPr lang="et-EE" dirty="0"/>
              <a:t> </a:t>
            </a:r>
            <a:r>
              <a:rPr lang="et-EE" dirty="0" err="1"/>
              <a:t>centres</a:t>
            </a:r>
            <a:r>
              <a:rPr lang="et-EE" dirty="0"/>
              <a:t> </a:t>
            </a:r>
            <a:r>
              <a:rPr lang="et-EE" dirty="0" err="1"/>
              <a:t>found</a:t>
            </a:r>
            <a:r>
              <a:rPr lang="et-EE" dirty="0"/>
              <a:t> in </a:t>
            </a:r>
            <a:r>
              <a:rPr lang="et-EE" dirty="0" err="1"/>
              <a:t>every</a:t>
            </a:r>
            <a:r>
              <a:rPr lang="et-EE" dirty="0"/>
              <a:t> </a:t>
            </a:r>
            <a:r>
              <a:rPr lang="et-EE" dirty="0" err="1"/>
              <a:t>county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n-US" dirty="0"/>
              <a:t>HOBBY EDUCATION offers wide opportunities for self-development </a:t>
            </a:r>
            <a:br>
              <a:rPr lang="et-EE" dirty="0"/>
            </a:br>
            <a:r>
              <a:rPr lang="en-US" dirty="0"/>
              <a:t>in music, sports, art, technology, etc.</a:t>
            </a:r>
            <a:endParaRPr lang="et-EE" dirty="0"/>
          </a:p>
          <a:p>
            <a:endParaRPr lang="et-EE" dirty="0"/>
          </a:p>
          <a:p>
            <a:r>
              <a:rPr lang="et-EE" dirty="0"/>
              <a:t>S</a:t>
            </a:r>
            <a:r>
              <a:rPr lang="en-US" dirty="0"/>
              <a:t>TUDY</a:t>
            </a:r>
            <a:r>
              <a:rPr lang="et-EE" dirty="0"/>
              <a:t> </a:t>
            </a:r>
            <a:r>
              <a:rPr lang="en-US" dirty="0"/>
              <a:t>AND </a:t>
            </a:r>
            <a:r>
              <a:rPr lang="et-EE" dirty="0"/>
              <a:t>HOLIDAYS ARE IN BALANCE: S</a:t>
            </a:r>
            <a:r>
              <a:rPr lang="en-US" dirty="0" err="1"/>
              <a:t>chool</a:t>
            </a:r>
            <a:r>
              <a:rPr lang="en-US" dirty="0"/>
              <a:t> day and school year are shorter than in many other countries.</a:t>
            </a: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8958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Technology </a:t>
            </a:r>
            <a:r>
              <a:rPr lang="et-EE" dirty="0" err="1"/>
              <a:t>opens</a:t>
            </a:r>
            <a:r>
              <a:rPr lang="et-EE" dirty="0"/>
              <a:t> </a:t>
            </a:r>
            <a:r>
              <a:rPr lang="et-EE" dirty="0" err="1"/>
              <a:t>up</a:t>
            </a:r>
            <a:r>
              <a:rPr lang="et-EE" dirty="0"/>
              <a:t> </a:t>
            </a:r>
            <a:r>
              <a:rPr lang="et-EE" dirty="0" err="1"/>
              <a:t>new</a:t>
            </a:r>
            <a:r>
              <a:rPr lang="et-EE" dirty="0"/>
              <a:t> </a:t>
            </a:r>
            <a:r>
              <a:rPr lang="et-EE" dirty="0" err="1"/>
              <a:t>possibilities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8" y="2664741"/>
            <a:ext cx="5080226" cy="2808288"/>
          </a:xfrm>
        </p:spPr>
        <p:txBody>
          <a:bodyPr/>
          <a:lstStyle/>
          <a:p>
            <a:r>
              <a:rPr lang="et-EE" dirty="0" err="1"/>
              <a:t>Th</a:t>
            </a:r>
            <a:r>
              <a:rPr lang="en-US" dirty="0"/>
              <a:t>e Tiger Leap </a:t>
            </a:r>
            <a:r>
              <a:rPr lang="et-EE" dirty="0"/>
              <a:t>programme </a:t>
            </a:r>
            <a:br>
              <a:rPr lang="et-EE" dirty="0"/>
            </a:br>
            <a:r>
              <a:rPr lang="et-EE" dirty="0"/>
              <a:t>in </a:t>
            </a:r>
            <a:r>
              <a:rPr lang="et-EE" dirty="0" err="1"/>
              <a:t>the</a:t>
            </a:r>
            <a:r>
              <a:rPr lang="et-EE" dirty="0"/>
              <a:t> 1990s </a:t>
            </a:r>
            <a:r>
              <a:rPr lang="et-EE" dirty="0" err="1"/>
              <a:t>provided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</a:t>
            </a:r>
            <a:r>
              <a:rPr lang="et-EE" dirty="0" err="1"/>
              <a:t>with</a:t>
            </a:r>
            <a:r>
              <a:rPr lang="et-EE" dirty="0"/>
              <a:t> INTERNET CONNECTIONS, COMPUTERS, and IT TRAININGS. </a:t>
            </a:r>
          </a:p>
          <a:p>
            <a:endParaRPr lang="et-EE" dirty="0"/>
          </a:p>
          <a:p>
            <a:r>
              <a:rPr lang="et-EE" dirty="0"/>
              <a:t>For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evidence-based</a:t>
            </a:r>
            <a:r>
              <a:rPr lang="et-EE" dirty="0"/>
              <a:t> </a:t>
            </a:r>
            <a:r>
              <a:rPr lang="et-EE" dirty="0" err="1"/>
              <a:t>decisions</a:t>
            </a:r>
            <a:r>
              <a:rPr lang="et-EE" dirty="0"/>
              <a:t>, </a:t>
            </a:r>
            <a:br>
              <a:rPr lang="et-EE" dirty="0"/>
            </a:br>
            <a:r>
              <a:rPr lang="et-EE" dirty="0" err="1"/>
              <a:t>the</a:t>
            </a:r>
            <a:r>
              <a:rPr lang="et-EE" dirty="0"/>
              <a:t> EDUCATIONAL DATA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publicly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accessible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internet.</a:t>
            </a:r>
          </a:p>
          <a:p>
            <a:endParaRPr lang="et-EE" dirty="0"/>
          </a:p>
          <a:p>
            <a:r>
              <a:rPr lang="et-EE" dirty="0"/>
              <a:t>DIGITAL LEARNING MATERIALS </a:t>
            </a:r>
            <a:br>
              <a:rPr lang="et-EE" dirty="0"/>
            </a:br>
            <a:r>
              <a:rPr lang="et-EE" dirty="0"/>
              <a:t>are </a:t>
            </a:r>
            <a:r>
              <a:rPr lang="et-EE" dirty="0" err="1"/>
              <a:t>available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all </a:t>
            </a:r>
            <a:r>
              <a:rPr lang="et-EE" dirty="0" err="1"/>
              <a:t>subjects</a:t>
            </a:r>
            <a:r>
              <a:rPr lang="et-EE" dirty="0"/>
              <a:t> and </a:t>
            </a:r>
            <a:br>
              <a:rPr lang="et-EE" dirty="0"/>
            </a:br>
            <a:r>
              <a:rPr lang="et-EE" dirty="0" err="1"/>
              <a:t>across</a:t>
            </a:r>
            <a:r>
              <a:rPr lang="et-EE" dirty="0"/>
              <a:t> all </a:t>
            </a:r>
            <a:r>
              <a:rPr lang="et-EE" dirty="0" err="1"/>
              <a:t>educational</a:t>
            </a:r>
            <a:r>
              <a:rPr lang="et-EE" dirty="0"/>
              <a:t> </a:t>
            </a:r>
            <a:r>
              <a:rPr lang="et-EE" dirty="0" err="1"/>
              <a:t>levels</a:t>
            </a:r>
            <a:r>
              <a:rPr lang="et-EE" dirty="0"/>
              <a:t>. </a:t>
            </a:r>
          </a:p>
          <a:p>
            <a:endParaRPr lang="et-EE" dirty="0"/>
          </a:p>
          <a:p>
            <a:endParaRPr lang="et-EE" dirty="0"/>
          </a:p>
          <a:p>
            <a:endParaRPr lang="et-EE" dirty="0"/>
          </a:p>
          <a:p>
            <a:endParaRPr lang="et-EE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A6D037A4-D275-4BE4-A065-B1B9A72A8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6630" y="2642329"/>
            <a:ext cx="5341483" cy="2808288"/>
          </a:xfrm>
        </p:spPr>
        <p:txBody>
          <a:bodyPr/>
          <a:lstStyle/>
          <a:p>
            <a:r>
              <a:rPr lang="et-EE" dirty="0"/>
              <a:t>All </a:t>
            </a:r>
            <a:r>
              <a:rPr lang="et-EE" dirty="0" err="1"/>
              <a:t>schools</a:t>
            </a:r>
            <a:r>
              <a:rPr lang="et-EE" dirty="0"/>
              <a:t> in Estonia </a:t>
            </a:r>
            <a:r>
              <a:rPr lang="et-EE" dirty="0" err="1"/>
              <a:t>use</a:t>
            </a:r>
            <a:r>
              <a:rPr lang="et-EE" dirty="0"/>
              <a:t> E</a:t>
            </a:r>
            <a:r>
              <a:rPr lang="en-US" dirty="0"/>
              <a:t>-SOLUTIONS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 err="1"/>
              <a:t>Many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 have E</a:t>
            </a:r>
            <a:r>
              <a:rPr lang="en-US" dirty="0"/>
              <a:t>DUCATIONAL TECHNOLOGISTS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- </a:t>
            </a:r>
            <a:r>
              <a:rPr lang="et-EE" dirty="0" err="1"/>
              <a:t>technology</a:t>
            </a:r>
            <a:r>
              <a:rPr lang="et-EE" dirty="0"/>
              <a:t> </a:t>
            </a:r>
            <a:r>
              <a:rPr lang="et-EE" dirty="0" err="1"/>
              <a:t>integration</a:t>
            </a:r>
            <a:r>
              <a:rPr lang="et-EE" dirty="0"/>
              <a:t> </a:t>
            </a:r>
            <a:r>
              <a:rPr lang="et-EE" dirty="0" err="1"/>
              <a:t>specialists</a:t>
            </a:r>
            <a:br>
              <a:rPr lang="et-EE" dirty="0"/>
            </a:b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support</a:t>
            </a:r>
            <a:r>
              <a:rPr lang="et-EE" dirty="0"/>
              <a:t> </a:t>
            </a:r>
            <a:r>
              <a:rPr lang="et-EE" dirty="0" err="1"/>
              <a:t>teachers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/>
              <a:t>D</a:t>
            </a:r>
            <a:r>
              <a:rPr lang="en-US" dirty="0"/>
              <a:t>IGITAL COMPETENCE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in </a:t>
            </a:r>
            <a:r>
              <a:rPr lang="et-EE" dirty="0" err="1"/>
              <a:t>curriculum</a:t>
            </a:r>
            <a:r>
              <a:rPr lang="et-EE" dirty="0"/>
              <a:t> </a:t>
            </a:r>
            <a:r>
              <a:rPr lang="en-US" dirty="0"/>
              <a:t>as a general competence</a:t>
            </a:r>
            <a:r>
              <a:rPr lang="et-EE" dirty="0"/>
              <a:t>.</a:t>
            </a:r>
          </a:p>
          <a:p>
            <a:endParaRPr lang="et-EE" dirty="0"/>
          </a:p>
          <a:p>
            <a:r>
              <a:rPr lang="et-EE" dirty="0" err="1"/>
              <a:t>Educational</a:t>
            </a:r>
            <a:r>
              <a:rPr lang="et-EE" dirty="0"/>
              <a:t> programmes </a:t>
            </a:r>
            <a:r>
              <a:rPr lang="et-EE" dirty="0" err="1"/>
              <a:t>create</a:t>
            </a:r>
            <a:r>
              <a:rPr lang="et-EE" dirty="0"/>
              <a:t> INTEREST IN TECHNOLOGY from </a:t>
            </a:r>
            <a:r>
              <a:rPr lang="et-EE" dirty="0" err="1"/>
              <a:t>kindergarten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university</a:t>
            </a:r>
            <a:r>
              <a:rPr lang="et-EE" dirty="0"/>
              <a:t>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8327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ühm 2">
            <a:extLst>
              <a:ext uri="{FF2B5EF4-FFF2-40B4-BE49-F238E27FC236}">
                <a16:creationId xmlns:a16="http://schemas.microsoft.com/office/drawing/2014/main" id="{685D3580-AA66-44B2-8400-AD17B107E591}"/>
              </a:ext>
            </a:extLst>
          </p:cNvPr>
          <p:cNvGrpSpPr/>
          <p:nvPr/>
        </p:nvGrpSpPr>
        <p:grpSpPr>
          <a:xfrm>
            <a:off x="8299450" y="4160227"/>
            <a:ext cx="2542590" cy="2077061"/>
            <a:chOff x="7988250" y="3666105"/>
            <a:chExt cx="2542590" cy="2077061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02897" y="366610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8702897" y="394074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40% 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7988250" y="4758281"/>
              <a:ext cx="254259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ICT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university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are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female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–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this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highest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share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in Europe (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Informatics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Europe)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1023109" y="4175926"/>
            <a:ext cx="3130970" cy="2077061"/>
            <a:chOff x="1941818" y="1964475"/>
            <a:chExt cx="3130970" cy="2077061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99%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t-EE" sz="1600" dirty="0">
                  <a:solidFill>
                    <a:schemeClr val="bg1"/>
                  </a:solidFill>
                </a:rPr>
                <a:t>of Estonian </a:t>
              </a:r>
              <a:r>
                <a:rPr lang="et-EE" sz="1600" dirty="0" err="1">
                  <a:solidFill>
                    <a:schemeClr val="bg1"/>
                  </a:solidFill>
                </a:rPr>
                <a:t>kindergartens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et-EE" sz="1600" dirty="0">
                  <a:solidFill>
                    <a:schemeClr val="bg1"/>
                  </a:solidFill>
                </a:rPr>
                <a:t>take part in </a:t>
              </a:r>
              <a:r>
                <a:rPr lang="et-EE" sz="1600" dirty="0" err="1">
                  <a:solidFill>
                    <a:schemeClr val="bg1"/>
                  </a:solidFill>
                </a:rPr>
                <a:t>technology</a:t>
              </a:r>
              <a:r>
                <a:rPr lang="et-EE" sz="1600" dirty="0">
                  <a:solidFill>
                    <a:schemeClr val="bg1"/>
                  </a:solidFill>
                </a:rPr>
                <a:t> </a:t>
              </a:r>
              <a:r>
                <a:rPr lang="et-EE" sz="1600" dirty="0" err="1">
                  <a:solidFill>
                    <a:schemeClr val="bg1"/>
                  </a:solidFill>
                </a:rPr>
                <a:t>education</a:t>
              </a:r>
              <a:r>
                <a:rPr lang="et-EE" sz="1600" dirty="0">
                  <a:solidFill>
                    <a:schemeClr val="bg1"/>
                  </a:solidFill>
                </a:rPr>
                <a:t> programme </a:t>
              </a:r>
              <a:r>
                <a:rPr lang="et-EE" sz="1600" dirty="0" err="1">
                  <a:solidFill>
                    <a:schemeClr val="bg1"/>
                  </a:solidFill>
                </a:rPr>
                <a:t>ProgeTiger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4922043" y="4175926"/>
            <a:ext cx="2347913" cy="2077061"/>
            <a:chOff x="2333347" y="1964475"/>
            <a:chExt cx="2347913" cy="2077061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 dirty="0">
                  <a:solidFill>
                    <a:srgbClr val="FFFFFF"/>
                  </a:solidFill>
                  <a:latin typeface="Aino"/>
                </a:rPr>
                <a:t>9</a:t>
              </a: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%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98488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students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study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ICT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b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Estonia –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wice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as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many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as EU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average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(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Eurostat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8520112" cy="969974"/>
          </a:xfrm>
        </p:spPr>
        <p:txBody>
          <a:bodyPr/>
          <a:lstStyle/>
          <a:p>
            <a:r>
              <a:rPr lang="en-US" sz="5000" dirty="0"/>
              <a:t>Preparing for the information society </a:t>
            </a:r>
            <a:endParaRPr lang="et-EE" sz="5000" dirty="0"/>
          </a:p>
        </p:txBody>
      </p:sp>
      <p:grpSp>
        <p:nvGrpSpPr>
          <p:cNvPr id="18" name="Group 40">
            <a:extLst>
              <a:ext uri="{FF2B5EF4-FFF2-40B4-BE49-F238E27FC236}">
                <a16:creationId xmlns:a16="http://schemas.microsoft.com/office/drawing/2014/main" id="{8594BAA2-42AC-4E4E-A37A-D8F5922007B5}"/>
              </a:ext>
            </a:extLst>
          </p:cNvPr>
          <p:cNvGrpSpPr/>
          <p:nvPr/>
        </p:nvGrpSpPr>
        <p:grpSpPr>
          <a:xfrm>
            <a:off x="3113446" y="2547721"/>
            <a:ext cx="2347913" cy="1582967"/>
            <a:chOff x="2333346" y="1964475"/>
            <a:chExt cx="2347913" cy="1582967"/>
          </a:xfrm>
        </p:grpSpPr>
        <p:pic>
          <p:nvPicPr>
            <p:cNvPr id="19" name="Graphic 41">
              <a:extLst>
                <a:ext uri="{FF2B5EF4-FFF2-40B4-BE49-F238E27FC236}">
                  <a16:creationId xmlns:a16="http://schemas.microsoft.com/office/drawing/2014/main" id="{04BA44DD-5E64-4331-9129-B895C88D3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B117DC-2D7B-4622-9BF8-7313EFADB179}"/>
                </a:ext>
              </a:extLst>
            </p:cNvPr>
            <p:cNvSpPr txBox="1"/>
            <p:nvPr/>
          </p:nvSpPr>
          <p:spPr>
            <a:xfrm>
              <a:off x="3047994" y="2254506"/>
              <a:ext cx="918618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200" dirty="0">
                  <a:solidFill>
                    <a:srgbClr val="FFFFFF"/>
                  </a:solidFill>
                  <a:latin typeface="Aino"/>
                </a:rPr>
                <a:t>95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A9C39B-6662-4A7D-8F9A-63474999B7DF}"/>
                </a:ext>
              </a:extLst>
            </p:cNvPr>
            <p:cNvSpPr txBox="1"/>
            <p:nvPr/>
          </p:nvSpPr>
          <p:spPr>
            <a:xfrm>
              <a:off x="2333346" y="3054999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of schools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use e-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diaries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8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6" name="Group 40">
            <a:extLst>
              <a:ext uri="{FF2B5EF4-FFF2-40B4-BE49-F238E27FC236}">
                <a16:creationId xmlns:a16="http://schemas.microsoft.com/office/drawing/2014/main" id="{CBA17C3A-F3EE-4E98-A3DE-603922CD3B98}"/>
              </a:ext>
            </a:extLst>
          </p:cNvPr>
          <p:cNvGrpSpPr/>
          <p:nvPr/>
        </p:nvGrpSpPr>
        <p:grpSpPr>
          <a:xfrm>
            <a:off x="6274999" y="2532333"/>
            <a:ext cx="2347913" cy="1582967"/>
            <a:chOff x="2305536" y="1909346"/>
            <a:chExt cx="2347913" cy="1582967"/>
          </a:xfrm>
        </p:grpSpPr>
        <p:pic>
          <p:nvPicPr>
            <p:cNvPr id="27" name="Graphic 41">
              <a:extLst>
                <a:ext uri="{FF2B5EF4-FFF2-40B4-BE49-F238E27FC236}">
                  <a16:creationId xmlns:a16="http://schemas.microsoft.com/office/drawing/2014/main" id="{EF72E5A8-F00E-4B3B-9004-5F369B07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20184" y="1909346"/>
              <a:ext cx="918618" cy="91861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068BB7-ED79-4DD3-AD91-47ED38258236}"/>
                </a:ext>
              </a:extLst>
            </p:cNvPr>
            <p:cNvSpPr txBox="1"/>
            <p:nvPr/>
          </p:nvSpPr>
          <p:spPr>
            <a:xfrm>
              <a:off x="3020184" y="2199377"/>
              <a:ext cx="918618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200">
                  <a:solidFill>
                    <a:srgbClr val="FFFFFF"/>
                  </a:solidFill>
                  <a:latin typeface="Aino"/>
                </a:rPr>
                <a:t>1st</a:t>
              </a:r>
              <a:endPara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5B76C1-EDA7-4AC5-A2E3-80B65283874C}"/>
                </a:ext>
              </a:extLst>
            </p:cNvPr>
            <p:cNvSpPr txBox="1"/>
            <p:nvPr/>
          </p:nvSpPr>
          <p:spPr>
            <a:xfrm>
              <a:off x="2305536" y="2999870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</a:t>
              </a:r>
              <a:r>
                <a:rPr kumimoji="0" lang="et-EE" sz="1600" b="0" i="0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digital</a:t>
              </a: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learning</a:t>
              </a: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b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</a:b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(CEPS 2019)</a:t>
              </a:r>
              <a:endParaRPr kumimoji="0" lang="en-GB" sz="16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30" name="Ristkülik 29">
            <a:hlinkClick r:id="rId6"/>
            <a:extLst>
              <a:ext uri="{FF2B5EF4-FFF2-40B4-BE49-F238E27FC236}">
                <a16:creationId xmlns:a16="http://schemas.microsoft.com/office/drawing/2014/main" id="{C0E30E2E-232F-4411-9117-688A3A51EADE}"/>
              </a:ext>
            </a:extLst>
          </p:cNvPr>
          <p:cNvSpPr/>
          <p:nvPr/>
        </p:nvSpPr>
        <p:spPr>
          <a:xfrm>
            <a:off x="6379977" y="1406402"/>
            <a:ext cx="221143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703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Placeholder 6" descr="A picture containing text, person&#10;&#10;Description automatically generat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-10800" y="0"/>
            <a:ext cx="121914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70000"/>
                </a:srgbClr>
              </a:gs>
              <a:gs pos="64000">
                <a:srgbClr val="000000">
                  <a:alpha val="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761DE672-A0F4-47D0-BC68-ED4DA31615BA}"/>
              </a:ext>
            </a:extLst>
          </p:cNvPr>
          <p:cNvSpPr/>
          <p:nvPr/>
        </p:nvSpPr>
        <p:spPr>
          <a:xfrm>
            <a:off x="0" y="0"/>
            <a:ext cx="12202800" cy="6857280"/>
          </a:xfrm>
          <a:prstGeom prst="rect">
            <a:avLst/>
          </a:prstGeom>
          <a:gradFill rotWithShape="0">
            <a:gsLst>
              <a:gs pos="15000">
                <a:srgbClr val="000000">
                  <a:alpha val="63000"/>
                </a:srgbClr>
              </a:gs>
              <a:gs pos="64000">
                <a:srgbClr val="000000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332" name="CustomShape 2"/>
          <p:cNvSpPr/>
          <p:nvPr/>
        </p:nvSpPr>
        <p:spPr>
          <a:xfrm>
            <a:off x="623880" y="658800"/>
            <a:ext cx="8499338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endParaRPr lang="et-EE" sz="5000" b="0" strike="noStrike" spc="-1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8D7369A-3A8D-4A09-8954-8CEC6691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D</a:t>
            </a:r>
            <a:r>
              <a:rPr lang="en-US" b="0" strike="noStrike" spc="-1" err="1">
                <a:solidFill>
                  <a:schemeClr val="bg1"/>
                </a:solidFill>
                <a:latin typeface="+mj-lt"/>
              </a:rPr>
              <a:t>igital</a:t>
            </a:r>
            <a:r>
              <a:rPr lang="en-US" b="0" strike="noStrike" spc="-1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err="1">
                <a:solidFill>
                  <a:schemeClr val="bg1"/>
                </a:solidFill>
                <a:latin typeface="+mj-lt"/>
              </a:rPr>
              <a:t>solutions</a:t>
            </a: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 are </a:t>
            </a:r>
            <a:br>
              <a:rPr lang="et-EE" b="0" strike="noStrike" spc="-1">
                <a:solidFill>
                  <a:schemeClr val="bg1"/>
                </a:solidFill>
                <a:latin typeface="+mj-lt"/>
              </a:rPr>
            </a:b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in </a:t>
            </a:r>
            <a:r>
              <a:rPr lang="et-EE" b="0" strike="noStrike" spc="-1" err="1">
                <a:solidFill>
                  <a:schemeClr val="bg1"/>
                </a:solidFill>
                <a:latin typeface="+mj-lt"/>
              </a:rPr>
              <a:t>everyday</a:t>
            </a:r>
            <a:r>
              <a:rPr lang="et-EE" b="0" strike="noStrike" spc="-1">
                <a:solidFill>
                  <a:schemeClr val="bg1"/>
                </a:solidFill>
                <a:latin typeface="+mj-lt"/>
              </a:rPr>
              <a:t> </a:t>
            </a:r>
            <a:r>
              <a:rPr lang="et-EE" b="0" strike="noStrike" spc="-1" err="1">
                <a:solidFill>
                  <a:schemeClr val="bg1"/>
                </a:solidFill>
                <a:latin typeface="+mj-lt"/>
              </a:rPr>
              <a:t>use</a:t>
            </a:r>
            <a:endParaRPr lang="et-EE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14DB51EE-644F-063A-E2F9-559504455F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t-EE" dirty="0"/>
              <a:t>E-</a:t>
            </a:r>
            <a:r>
              <a:rPr lang="et-EE" dirty="0" err="1"/>
              <a:t>diaries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schools</a:t>
            </a:r>
            <a:r>
              <a:rPr lang="et-EE" dirty="0"/>
              <a:t> and </a:t>
            </a:r>
            <a:r>
              <a:rPr lang="et-EE" dirty="0" err="1"/>
              <a:t>kindergartens</a:t>
            </a:r>
            <a:r>
              <a:rPr lang="et-EE" dirty="0"/>
              <a:t>: Eliis, </a:t>
            </a:r>
            <a:r>
              <a:rPr lang="et-EE" dirty="0" err="1"/>
              <a:t>eKool</a:t>
            </a:r>
            <a:r>
              <a:rPr lang="et-EE" dirty="0"/>
              <a:t>, Stuudium</a:t>
            </a:r>
          </a:p>
          <a:p>
            <a:r>
              <a:rPr lang="et-EE" dirty="0"/>
              <a:t>Digital </a:t>
            </a:r>
            <a:r>
              <a:rPr lang="et-EE" dirty="0" err="1"/>
              <a:t>learning</a:t>
            </a:r>
            <a:r>
              <a:rPr lang="et-EE" dirty="0"/>
              <a:t> </a:t>
            </a:r>
            <a:r>
              <a:rPr lang="et-EE" dirty="0" err="1"/>
              <a:t>materials</a:t>
            </a:r>
            <a:r>
              <a:rPr lang="et-EE" dirty="0"/>
              <a:t> and </a:t>
            </a:r>
            <a:r>
              <a:rPr lang="et-EE" dirty="0" err="1"/>
              <a:t>platforms</a:t>
            </a:r>
            <a:r>
              <a:rPr lang="et-EE" dirty="0"/>
              <a:t>: e-</a:t>
            </a:r>
            <a:r>
              <a:rPr lang="et-EE" dirty="0" err="1"/>
              <a:t>Schoolbag</a:t>
            </a:r>
            <a:r>
              <a:rPr lang="et-EE" dirty="0"/>
              <a:t>, OPIQ</a:t>
            </a:r>
          </a:p>
          <a:p>
            <a:r>
              <a:rPr lang="et-EE" dirty="0" err="1"/>
              <a:t>Student</a:t>
            </a:r>
            <a:r>
              <a:rPr lang="et-EE" dirty="0"/>
              <a:t> </a:t>
            </a:r>
            <a:r>
              <a:rPr lang="et-EE" dirty="0" err="1"/>
              <a:t>admission</a:t>
            </a:r>
            <a:r>
              <a:rPr lang="et-EE" dirty="0"/>
              <a:t> </a:t>
            </a:r>
            <a:r>
              <a:rPr lang="et-EE" dirty="0" err="1"/>
              <a:t>systems</a:t>
            </a:r>
            <a:r>
              <a:rPr lang="et-EE" dirty="0"/>
              <a:t>: </a:t>
            </a:r>
            <a:r>
              <a:rPr lang="et-EE" dirty="0" err="1"/>
              <a:t>DreamApply</a:t>
            </a:r>
            <a:r>
              <a:rPr lang="et-EE" dirty="0"/>
              <a:t>, SAIS</a:t>
            </a:r>
          </a:p>
          <a:p>
            <a:r>
              <a:rPr lang="et-EE" dirty="0" err="1"/>
              <a:t>Examination</a:t>
            </a:r>
            <a:r>
              <a:rPr lang="et-EE" dirty="0"/>
              <a:t> </a:t>
            </a:r>
            <a:r>
              <a:rPr lang="et-EE" dirty="0" err="1"/>
              <a:t>Infosystem</a:t>
            </a:r>
            <a:r>
              <a:rPr lang="et-EE" dirty="0"/>
              <a:t> EIS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digital</a:t>
            </a:r>
            <a:r>
              <a:rPr lang="et-EE" dirty="0"/>
              <a:t> </a:t>
            </a:r>
            <a:r>
              <a:rPr lang="et-EE" dirty="0" err="1"/>
              <a:t>tests</a:t>
            </a:r>
            <a:endParaRPr lang="et-EE" dirty="0"/>
          </a:p>
          <a:p>
            <a:r>
              <a:rPr lang="et-EE" dirty="0"/>
              <a:t>Estonian Education </a:t>
            </a:r>
            <a:r>
              <a:rPr lang="et-EE" dirty="0" err="1"/>
              <a:t>Infosystem</a:t>
            </a:r>
            <a:r>
              <a:rPr lang="et-EE" dirty="0"/>
              <a:t> EHIS</a:t>
            </a:r>
          </a:p>
          <a:p>
            <a:r>
              <a:rPr lang="et-EE" dirty="0" err="1"/>
              <a:t>HarID</a:t>
            </a:r>
            <a:r>
              <a:rPr lang="et-EE" dirty="0"/>
              <a:t> </a:t>
            </a:r>
            <a:r>
              <a:rPr lang="et-EE" dirty="0" err="1"/>
              <a:t>user</a:t>
            </a:r>
            <a:r>
              <a:rPr lang="et-EE" dirty="0"/>
              <a:t> </a:t>
            </a:r>
            <a:r>
              <a:rPr lang="et-EE" dirty="0" err="1"/>
              <a:t>administration</a:t>
            </a:r>
            <a:r>
              <a:rPr lang="et-EE" dirty="0"/>
              <a:t> </a:t>
            </a:r>
            <a:r>
              <a:rPr lang="et-EE" dirty="0" err="1"/>
              <a:t>system</a:t>
            </a:r>
            <a:endParaRPr lang="et-EE" dirty="0"/>
          </a:p>
        </p:txBody>
      </p:sp>
      <p:sp>
        <p:nvSpPr>
          <p:cNvPr id="333" name="CustomShape 3"/>
          <p:cNvSpPr/>
          <p:nvPr/>
        </p:nvSpPr>
        <p:spPr>
          <a:xfrm>
            <a:off x="623880" y="2276640"/>
            <a:ext cx="8769502" cy="39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n-US" sz="1800" b="0" strike="noStrike" spc="-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9F0FF038-4B26-4D57-9A52-98F7A7674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2926" y="-1"/>
            <a:ext cx="12454925" cy="6857281"/>
          </a:xfrm>
          <a:prstGeom prst="rect">
            <a:avLst/>
          </a:prstGeom>
        </p:spPr>
      </p:pic>
      <p:sp>
        <p:nvSpPr>
          <p:cNvPr id="8" name="CustomShape 1">
            <a:extLst>
              <a:ext uri="{FF2B5EF4-FFF2-40B4-BE49-F238E27FC236}">
                <a16:creationId xmlns:a16="http://schemas.microsoft.com/office/drawing/2014/main" id="{8398BBDB-248B-4F7F-815B-28211CF2F1A0}"/>
              </a:ext>
            </a:extLst>
          </p:cNvPr>
          <p:cNvSpPr/>
          <p:nvPr/>
        </p:nvSpPr>
        <p:spPr>
          <a:xfrm>
            <a:off x="-262925" y="720"/>
            <a:ext cx="12454924" cy="6857280"/>
          </a:xfrm>
          <a:prstGeom prst="rect">
            <a:avLst/>
          </a:prstGeom>
          <a:gradFill rotWithShape="0">
            <a:gsLst>
              <a:gs pos="12000">
                <a:srgbClr val="000000">
                  <a:alpha val="0"/>
                </a:srgbClr>
              </a:gs>
              <a:gs pos="51000">
                <a:srgbClr val="000000">
                  <a:alpha val="60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 dirty="0"/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5DA876A7-8352-4B52-A8CD-0C327973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2020: c</a:t>
            </a:r>
            <a:r>
              <a:rPr lang="en-US" err="1"/>
              <a:t>risis</a:t>
            </a:r>
            <a:r>
              <a:rPr lang="en-US"/>
              <a:t> as </a:t>
            </a:r>
            <a:br>
              <a:rPr lang="et-EE"/>
            </a:br>
            <a:r>
              <a:rPr lang="en-US"/>
              <a:t>an opportunity  </a:t>
            </a:r>
            <a:endParaRPr lang="et-EE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FE4B5105-1C86-BC5E-9DB7-978B503821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Technological advantages were a key during the pandemic</a:t>
            </a:r>
          </a:p>
          <a:p>
            <a:r>
              <a:rPr lang="en-US" dirty="0"/>
              <a:t>Use of e-services increased severalfold</a:t>
            </a:r>
          </a:p>
          <a:p>
            <a:r>
              <a:rPr lang="en-US" dirty="0"/>
              <a:t>Digital skills of teachers, students and parents improved</a:t>
            </a:r>
          </a:p>
          <a:p>
            <a:r>
              <a:rPr lang="en-US" dirty="0"/>
              <a:t>Different sectors cooperated effectively</a:t>
            </a:r>
          </a:p>
        </p:txBody>
      </p:sp>
      <p:sp>
        <p:nvSpPr>
          <p:cNvPr id="11" name="Teksti kohatäide 10">
            <a:extLst>
              <a:ext uri="{FF2B5EF4-FFF2-40B4-BE49-F238E27FC236}">
                <a16:creationId xmlns:a16="http://schemas.microsoft.com/office/drawing/2014/main" id="{AA493877-94E4-AFB7-DA23-94E22FE79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501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64539015-F649-46B1-989B-445DE09371FF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949" y="0"/>
            <a:ext cx="12446072" cy="6856950"/>
          </a:xfrm>
          <a:prstGeom prst="rect">
            <a:avLst/>
          </a:prstGeom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B8F12649-38BF-4BA2-8153-F3264CFBF76F}"/>
              </a:ext>
            </a:extLst>
          </p:cNvPr>
          <p:cNvSpPr/>
          <p:nvPr/>
        </p:nvSpPr>
        <p:spPr>
          <a:xfrm>
            <a:off x="0" y="-330"/>
            <a:ext cx="12192000" cy="6857280"/>
          </a:xfrm>
          <a:prstGeom prst="rect">
            <a:avLst/>
          </a:prstGeom>
          <a:gradFill rotWithShape="0">
            <a:gsLst>
              <a:gs pos="43000">
                <a:srgbClr val="000000">
                  <a:alpha val="0"/>
                </a:srgbClr>
              </a:gs>
              <a:gs pos="66000">
                <a:srgbClr val="000000">
                  <a:alpha val="61000"/>
                </a:srgb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362" name="CustomShape 2"/>
          <p:cNvSpPr/>
          <p:nvPr/>
        </p:nvSpPr>
        <p:spPr>
          <a:xfrm>
            <a:off x="623880" y="658800"/>
            <a:ext cx="6089154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72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</a:pPr>
            <a:endParaRPr lang="et-EE" sz="5400" spc="-1">
              <a:solidFill>
                <a:srgbClr val="FFFFFF"/>
              </a:solidFill>
              <a:latin typeface="Aino Headline" panose="020B0303040504020204" pitchFamily="34" charset="0"/>
            </a:endParaRPr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172AF4BD-74C4-4172-B419-DB192EBE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400" dirty="0" err="1"/>
              <a:t>Youth</a:t>
            </a:r>
            <a:r>
              <a:rPr lang="et-EE" sz="5400" dirty="0"/>
              <a:t> </a:t>
            </a:r>
            <a:r>
              <a:rPr lang="et-EE" sz="5400" dirty="0" err="1"/>
              <a:t>work</a:t>
            </a:r>
            <a:r>
              <a:rPr lang="et-EE" sz="5400" dirty="0"/>
              <a:t> and </a:t>
            </a:r>
            <a:br>
              <a:rPr lang="et-EE" sz="5400" dirty="0"/>
            </a:br>
            <a:r>
              <a:rPr lang="et-EE" sz="5400" dirty="0"/>
              <a:t>h</a:t>
            </a:r>
            <a:r>
              <a:rPr lang="en-US" sz="5400" dirty="0" err="1"/>
              <a:t>obby</a:t>
            </a:r>
            <a:r>
              <a:rPr lang="en-US" sz="5400" dirty="0"/>
              <a:t> education</a:t>
            </a:r>
            <a:br>
              <a:rPr lang="et-EE" sz="5400" dirty="0"/>
            </a:br>
            <a:r>
              <a:rPr lang="et-EE" sz="5400" dirty="0" err="1"/>
              <a:t>offer</a:t>
            </a:r>
            <a:r>
              <a:rPr lang="et-EE" sz="5400" dirty="0"/>
              <a:t> </a:t>
            </a:r>
            <a:r>
              <a:rPr lang="et-EE" sz="5400" dirty="0" err="1"/>
              <a:t>more</a:t>
            </a:r>
            <a:br>
              <a:rPr lang="et-EE" sz="5400" dirty="0"/>
            </a:br>
            <a:r>
              <a:rPr lang="et-EE" sz="5400" dirty="0" err="1"/>
              <a:t>possibilities</a:t>
            </a:r>
            <a:endParaRPr lang="et-EE" sz="5000" dirty="0"/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0A64890B-6F30-FAE7-2724-D1E118933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Almost half (48%) of the 7-18 year </a:t>
            </a:r>
            <a:r>
              <a:rPr lang="en-US" dirty="0" err="1"/>
              <a:t>olds</a:t>
            </a:r>
            <a:r>
              <a:rPr lang="en-US" dirty="0"/>
              <a:t> </a:t>
            </a:r>
            <a:br>
              <a:rPr lang="et-EE" dirty="0"/>
            </a:br>
            <a:r>
              <a:rPr lang="en-US" dirty="0"/>
              <a:t>participate in hobby education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8948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2541E8EF-6C28-4211-9CB5-7B578E76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912" y="0"/>
            <a:ext cx="12253912" cy="6858000"/>
          </a:xfrm>
          <a:prstGeom prst="rect">
            <a:avLst/>
          </a:prstGeom>
        </p:spPr>
      </p:pic>
      <p:sp>
        <p:nvSpPr>
          <p:cNvPr id="10" name="CustomShape 1">
            <a:extLst>
              <a:ext uri="{FF2B5EF4-FFF2-40B4-BE49-F238E27FC236}">
                <a16:creationId xmlns:a16="http://schemas.microsoft.com/office/drawing/2014/main" id="{52AA258F-523C-485B-9DAE-831E59F66DF9}"/>
              </a:ext>
            </a:extLst>
          </p:cNvPr>
          <p:cNvSpPr/>
          <p:nvPr/>
        </p:nvSpPr>
        <p:spPr>
          <a:xfrm>
            <a:off x="-61912" y="0"/>
            <a:ext cx="12253912" cy="7028400"/>
          </a:xfrm>
          <a:prstGeom prst="rect">
            <a:avLst/>
          </a:prstGeom>
          <a:gradFill rotWithShape="0">
            <a:gsLst>
              <a:gs pos="40000">
                <a:srgbClr val="000000">
                  <a:alpha val="0"/>
                </a:srgbClr>
              </a:gs>
              <a:gs pos="77000">
                <a:srgbClr val="000000">
                  <a:alpha val="7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5A2A01AA-F975-4B8B-8A50-B165CD32CE95}"/>
              </a:ext>
            </a:extLst>
          </p:cNvPr>
          <p:cNvSpPr/>
          <p:nvPr/>
        </p:nvSpPr>
        <p:spPr>
          <a:xfrm>
            <a:off x="-61912" y="-186858"/>
            <a:ext cx="12253912" cy="7044858"/>
          </a:xfrm>
          <a:prstGeom prst="rect">
            <a:avLst/>
          </a:prstGeom>
          <a:gradFill rotWithShape="0">
            <a:gsLst>
              <a:gs pos="39000">
                <a:srgbClr val="000000">
                  <a:alpha val="0"/>
                </a:srgbClr>
              </a:gs>
              <a:gs pos="70000">
                <a:srgbClr val="000000">
                  <a:alpha val="7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solidFill>
                  <a:schemeClr val="bg1"/>
                </a:solidFill>
              </a:rPr>
              <a:t>Vocational</a:t>
            </a:r>
            <a:r>
              <a:rPr lang="et-EE">
                <a:solidFill>
                  <a:schemeClr val="bg1"/>
                </a:solidFill>
              </a:rPr>
              <a:t> </a:t>
            </a:r>
            <a:r>
              <a:rPr lang="et-EE" err="1">
                <a:solidFill>
                  <a:schemeClr val="bg1"/>
                </a:solidFill>
              </a:rPr>
              <a:t>education</a:t>
            </a:r>
            <a:r>
              <a:rPr lang="et-EE">
                <a:solidFill>
                  <a:schemeClr val="bg1"/>
                </a:solidFill>
              </a:rPr>
              <a:t>: </a:t>
            </a:r>
            <a:r>
              <a:rPr lang="et-EE" err="1">
                <a:solidFill>
                  <a:schemeClr val="bg1"/>
                </a:solidFill>
              </a:rPr>
              <a:t>ensuring</a:t>
            </a:r>
            <a:r>
              <a:rPr lang="et-EE">
                <a:solidFill>
                  <a:schemeClr val="bg1"/>
                </a:solidFill>
              </a:rPr>
              <a:t> </a:t>
            </a:r>
            <a:r>
              <a:rPr lang="et-EE" err="1">
                <a:solidFill>
                  <a:schemeClr val="bg1"/>
                </a:solidFill>
              </a:rPr>
              <a:t>essential</a:t>
            </a:r>
            <a:r>
              <a:rPr lang="et-EE">
                <a:solidFill>
                  <a:schemeClr val="bg1"/>
                </a:solidFill>
              </a:rPr>
              <a:t> </a:t>
            </a:r>
            <a:r>
              <a:rPr lang="et-EE" err="1">
                <a:solidFill>
                  <a:schemeClr val="bg1"/>
                </a:solidFill>
              </a:rPr>
              <a:t>skills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3887" y="4247909"/>
            <a:ext cx="4824413" cy="2164190"/>
          </a:xfrm>
        </p:spPr>
        <p:txBody>
          <a:bodyPr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z="1800" dirty="0">
                <a:solidFill>
                  <a:schemeClr val="bg1"/>
                </a:solidFill>
              </a:rPr>
              <a:t>VOCATIONAL EDUCATION </a:t>
            </a:r>
            <a:r>
              <a:rPr lang="et-EE" sz="1800" dirty="0" err="1">
                <a:solidFill>
                  <a:schemeClr val="bg1"/>
                </a:solidFill>
              </a:rPr>
              <a:t>is</a:t>
            </a:r>
            <a:r>
              <a:rPr lang="et-EE" sz="1800" dirty="0">
                <a:solidFill>
                  <a:schemeClr val="bg1"/>
                </a:solidFill>
              </a:rPr>
              <a:t> </a:t>
            </a:r>
            <a:br>
              <a:rPr lang="et-EE" sz="1800" dirty="0">
                <a:solidFill>
                  <a:schemeClr val="bg1"/>
                </a:solidFill>
              </a:rPr>
            </a:br>
            <a:r>
              <a:rPr lang="et-EE" sz="1800" dirty="0">
                <a:solidFill>
                  <a:schemeClr val="bg1"/>
                </a:solidFill>
              </a:rPr>
              <a:t>f</a:t>
            </a:r>
            <a:r>
              <a:rPr lang="en-US" sz="1800" spc="-1" dirty="0" err="1">
                <a:solidFill>
                  <a:srgbClr val="FFFFFF"/>
                </a:solidFill>
              </a:rPr>
              <a:t>ree</a:t>
            </a:r>
            <a:r>
              <a:rPr lang="en-US" sz="1800" spc="-1" dirty="0">
                <a:solidFill>
                  <a:srgbClr val="FFFFFF"/>
                </a:solidFill>
              </a:rPr>
              <a:t>-of-charge for everybody</a:t>
            </a:r>
            <a:r>
              <a:rPr lang="et-EE" sz="1800" spc="-1" dirty="0">
                <a:solidFill>
                  <a:srgbClr val="FFFFFF"/>
                </a:solidFill>
              </a:rPr>
              <a:t> </a:t>
            </a:r>
            <a:br>
              <a:rPr lang="et-EE" sz="1800" spc="-1" dirty="0">
                <a:solidFill>
                  <a:srgbClr val="FFFFFF"/>
                </a:solidFill>
              </a:rPr>
            </a:br>
            <a:r>
              <a:rPr lang="et-EE" sz="1800" spc="-1" dirty="0">
                <a:solidFill>
                  <a:srgbClr val="FFFFFF"/>
                </a:solidFill>
              </a:rPr>
              <a:t>and </a:t>
            </a:r>
            <a:r>
              <a:rPr lang="et-EE" sz="1800" spc="-1" dirty="0" err="1">
                <a:solidFill>
                  <a:srgbClr val="FFFFFF"/>
                </a:solidFill>
              </a:rPr>
              <a:t>has</a:t>
            </a:r>
            <a:r>
              <a:rPr lang="et-EE" sz="1800" spc="-1" dirty="0">
                <a:solidFill>
                  <a:srgbClr val="FFFFFF"/>
                </a:solidFill>
              </a:rPr>
              <a:t> f</a:t>
            </a:r>
            <a:r>
              <a:rPr lang="en-US" sz="1800" spc="-1" dirty="0" err="1">
                <a:solidFill>
                  <a:srgbClr val="FFFFFF"/>
                </a:solidFill>
              </a:rPr>
              <a:t>lexible</a:t>
            </a:r>
            <a:r>
              <a:rPr lang="en-US" sz="1800" spc="-1" dirty="0">
                <a:solidFill>
                  <a:srgbClr val="FFFFFF"/>
                </a:solidFill>
              </a:rPr>
              <a:t> forms of </a:t>
            </a:r>
            <a:r>
              <a:rPr lang="en-US" sz="1800" spc="-1" dirty="0" err="1">
                <a:solidFill>
                  <a:srgbClr val="FFFFFF"/>
                </a:solidFill>
              </a:rPr>
              <a:t>studie</a:t>
            </a:r>
            <a:r>
              <a:rPr lang="et-EE" sz="1800" spc="-1" dirty="0">
                <a:solidFill>
                  <a:srgbClr val="FFFFFF"/>
                </a:solidFill>
              </a:rPr>
              <a:t>s</a:t>
            </a:r>
            <a:r>
              <a:rPr lang="et-EE" sz="1800" spc="-1" dirty="0">
                <a:latin typeface="Calibri"/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spc="-1" dirty="0">
              <a:latin typeface="Calibri"/>
            </a:endParaRPr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dirty="0"/>
              <a:t>The </a:t>
            </a:r>
            <a:r>
              <a:rPr lang="et-EE" dirty="0" err="1"/>
              <a:t>state</a:t>
            </a:r>
            <a:r>
              <a:rPr lang="et-EE" dirty="0"/>
              <a:t>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special</a:t>
            </a:r>
            <a:r>
              <a:rPr lang="et-EE" dirty="0"/>
              <a:t> </a:t>
            </a:r>
            <a:r>
              <a:rPr lang="et-EE" dirty="0" err="1"/>
              <a:t>project</a:t>
            </a:r>
            <a:r>
              <a:rPr lang="et-EE" dirty="0"/>
              <a:t> (OSKA)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n-US" dirty="0"/>
              <a:t>ANALYSE THE LABOUR MARKET to </a:t>
            </a:r>
            <a:r>
              <a:rPr lang="et-EE" dirty="0" err="1"/>
              <a:t>find</a:t>
            </a:r>
            <a:r>
              <a:rPr lang="et-EE" dirty="0"/>
              <a:t> </a:t>
            </a:r>
            <a:r>
              <a:rPr lang="et-EE" dirty="0" err="1"/>
              <a:t>out</a:t>
            </a:r>
            <a:r>
              <a:rPr lang="en-US" dirty="0"/>
              <a:t> </a:t>
            </a:r>
            <a:r>
              <a:rPr lang="et-EE" dirty="0" err="1"/>
              <a:t>what</a:t>
            </a:r>
            <a:r>
              <a:rPr lang="et-EE" dirty="0"/>
              <a:t> </a:t>
            </a:r>
            <a:r>
              <a:rPr lang="en-US" dirty="0"/>
              <a:t>skills </a:t>
            </a:r>
            <a:r>
              <a:rPr lang="et-EE" dirty="0"/>
              <a:t>are </a:t>
            </a:r>
            <a:r>
              <a:rPr lang="en-US" dirty="0"/>
              <a:t>needed in the future.</a:t>
            </a:r>
            <a:endParaRPr lang="et-EE" spc="-1" dirty="0">
              <a:solidFill>
                <a:srgbClr val="FFFFFF"/>
              </a:solidFill>
            </a:endParaRPr>
          </a:p>
          <a:p>
            <a:pPr marL="720" indent="0">
              <a:buClr>
                <a:srgbClr val="FFFFFF"/>
              </a:buClr>
              <a:buNone/>
            </a:pPr>
            <a:endParaRPr lang="et-EE" sz="1800" spc="-1" dirty="0">
              <a:latin typeface="Calibri"/>
            </a:endParaRPr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A6D037A4-D275-4BE4-A065-B1B9A72A8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43699" y="4247909"/>
            <a:ext cx="4824414" cy="1989378"/>
          </a:xfrm>
        </p:spPr>
        <p:txBody>
          <a:bodyPr/>
          <a:lstStyle/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t-EE" spc="-1" dirty="0">
                <a:solidFill>
                  <a:srgbClr val="FFFFFF"/>
                </a:solidFill>
              </a:rPr>
              <a:t>C</a:t>
            </a:r>
            <a:r>
              <a:rPr lang="en-US" spc="-1" dirty="0">
                <a:solidFill>
                  <a:srgbClr val="FFFFFF"/>
                </a:solidFill>
              </a:rPr>
              <a:t>lose COOPERATION WITH THE PRIVATE SECTOR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t-EE" spc="-1" dirty="0" err="1">
                <a:solidFill>
                  <a:srgbClr val="FFFFFF"/>
                </a:solidFill>
              </a:rPr>
              <a:t>provides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t-EE" spc="-1" dirty="0" err="1">
                <a:solidFill>
                  <a:srgbClr val="FFFFFF"/>
                </a:solidFill>
              </a:rPr>
              <a:t>students</a:t>
            </a:r>
            <a:r>
              <a:rPr lang="et-EE" spc="-1" dirty="0">
                <a:solidFill>
                  <a:srgbClr val="FFFFFF"/>
                </a:solidFill>
              </a:rPr>
              <a:t> r</a:t>
            </a:r>
            <a:r>
              <a:rPr lang="en-US" spc="-1" dirty="0" err="1">
                <a:solidFill>
                  <a:srgbClr val="FFFFFF"/>
                </a:solidFill>
              </a:rPr>
              <a:t>eal</a:t>
            </a:r>
            <a:r>
              <a:rPr lang="en-US" spc="-1" dirty="0">
                <a:solidFill>
                  <a:srgbClr val="FFFFFF"/>
                </a:solidFill>
              </a:rPr>
              <a:t> workplace experience during </a:t>
            </a:r>
            <a:r>
              <a:rPr lang="et-EE" spc="-1" dirty="0" err="1">
                <a:solidFill>
                  <a:srgbClr val="FFFFFF"/>
                </a:solidFill>
              </a:rPr>
              <a:t>their</a:t>
            </a:r>
            <a:r>
              <a:rPr lang="et-EE" spc="-1" dirty="0">
                <a:solidFill>
                  <a:srgbClr val="FFFFFF"/>
                </a:solidFill>
              </a:rPr>
              <a:t> </a:t>
            </a:r>
            <a:r>
              <a:rPr lang="en-US" spc="-1" dirty="0">
                <a:solidFill>
                  <a:srgbClr val="FFFFFF"/>
                </a:solidFill>
              </a:rPr>
              <a:t>studies</a:t>
            </a:r>
            <a:r>
              <a:rPr lang="et-EE" spc="-1" dirty="0">
                <a:solidFill>
                  <a:srgbClr val="FFFFFF"/>
                </a:solidFill>
              </a:rPr>
              <a:t>. </a:t>
            </a:r>
          </a:p>
          <a:p>
            <a:pPr indent="-269280">
              <a:buClr>
                <a:srgbClr val="FFFFFF"/>
              </a:buClr>
              <a:buFont typeface="Aino"/>
              <a:buChar char="+"/>
            </a:pPr>
            <a:endParaRPr lang="et-EE" dirty="0"/>
          </a:p>
          <a:p>
            <a:pPr indent="-269280">
              <a:buClr>
                <a:srgbClr val="FFFFFF"/>
              </a:buClr>
              <a:buFont typeface="Aino"/>
              <a:buChar char="+"/>
            </a:pPr>
            <a:r>
              <a:rPr lang="en-US" dirty="0"/>
              <a:t>Moving from vocational education </a:t>
            </a:r>
            <a:br>
              <a:rPr lang="et-EE" dirty="0"/>
            </a:br>
            <a:r>
              <a:rPr lang="en-US" dirty="0"/>
              <a:t>to higher education and vice versa </a:t>
            </a:r>
            <a:br>
              <a:rPr lang="et-EE" dirty="0"/>
            </a:br>
            <a:r>
              <a:rPr lang="en-US" dirty="0"/>
              <a:t>is becoming increasingly popular.</a:t>
            </a:r>
            <a:endParaRPr lang="et-EE" sz="1800" dirty="0">
              <a:latin typeface="Aino" panose="02000603040504020204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71310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CD24182E-F420-4E0B-9267-012115D8BD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72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BE9B15FD-8981-4D5B-A10B-19FB9269F8EE}"/>
              </a:ext>
            </a:extLst>
          </p:cNvPr>
          <p:cNvSpPr/>
          <p:nvPr/>
        </p:nvSpPr>
        <p:spPr>
          <a:xfrm>
            <a:off x="600" y="720"/>
            <a:ext cx="12191400" cy="6857280"/>
          </a:xfrm>
          <a:prstGeom prst="rect">
            <a:avLst/>
          </a:prstGeom>
          <a:gradFill rotWithShape="0">
            <a:gsLst>
              <a:gs pos="5000">
                <a:srgbClr val="000000">
                  <a:alpha val="0"/>
                </a:srgbClr>
              </a:gs>
              <a:gs pos="78000">
                <a:srgbClr val="000000">
                  <a:alpha val="60000"/>
                </a:srgb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0" name="Pealkiri 19">
            <a:extLst>
              <a:ext uri="{FF2B5EF4-FFF2-40B4-BE49-F238E27FC236}">
                <a16:creationId xmlns:a16="http://schemas.microsoft.com/office/drawing/2014/main" id="{1AC6953B-4C14-4E4D-AF35-24B75B8A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Internationally</a:t>
            </a:r>
            <a:r>
              <a:rPr lang="et-EE" sz="5000" b="0" strike="noStrike" spc="-1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acknowledged</a:t>
            </a:r>
            <a:r>
              <a:rPr lang="et-EE" sz="5000" b="0" strike="noStrike" spc="-1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higher</a:t>
            </a:r>
            <a:r>
              <a:rPr lang="et-EE" sz="5000" b="0" strike="noStrike" spc="-1">
                <a:solidFill>
                  <a:schemeClr val="bg1"/>
                </a:solidFill>
                <a:latin typeface="Aino Headline"/>
              </a:rPr>
              <a:t> </a:t>
            </a:r>
            <a:r>
              <a:rPr lang="et-EE" sz="5000" b="0" strike="noStrike" spc="-1" err="1">
                <a:solidFill>
                  <a:schemeClr val="bg1"/>
                </a:solidFill>
                <a:latin typeface="Aino Headline"/>
              </a:rPr>
              <a:t>education</a:t>
            </a:r>
            <a:br>
              <a:rPr lang="et-EE" sz="5000" b="0" strike="noStrike" spc="-1">
                <a:solidFill>
                  <a:schemeClr val="bg1"/>
                </a:solidFill>
                <a:latin typeface="Calibri"/>
              </a:rPr>
            </a:br>
            <a:endParaRPr lang="et-EE"/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14DB149A-9B8B-34AC-F83B-CABC6ADA2B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Estonian universities rank high in prestigious </a:t>
            </a:r>
            <a:br>
              <a:rPr lang="en-US" dirty="0"/>
            </a:br>
            <a:r>
              <a:rPr lang="en-US" dirty="0"/>
              <a:t>ranking systems such as THE and QS</a:t>
            </a:r>
          </a:p>
          <a:p>
            <a:r>
              <a:rPr lang="en-US" dirty="0"/>
              <a:t>Innovative study </a:t>
            </a:r>
            <a:r>
              <a:rPr lang="en-US" dirty="0" err="1"/>
              <a:t>programmes</a:t>
            </a:r>
            <a:r>
              <a:rPr lang="en-US" dirty="0"/>
              <a:t>: e-governance, cybersecurity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Student projects from self-driving car to space </a:t>
            </a:r>
            <a:r>
              <a:rPr lang="en-US" dirty="0" err="1"/>
              <a:t>satelliite</a:t>
            </a:r>
            <a:endParaRPr lang="en-US" dirty="0"/>
          </a:p>
          <a:p>
            <a:r>
              <a:rPr lang="en-US" dirty="0"/>
              <a:t>Over 150 degree </a:t>
            </a:r>
            <a:r>
              <a:rPr lang="en-US" dirty="0" err="1"/>
              <a:t>programmes</a:t>
            </a:r>
            <a:r>
              <a:rPr lang="en-US" dirty="0"/>
              <a:t> fully taught in English, </a:t>
            </a:r>
            <a:br>
              <a:rPr lang="en-US" dirty="0"/>
            </a:br>
            <a:r>
              <a:rPr lang="en-US" dirty="0"/>
              <a:t>in 11 internationally accredited universities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1276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3"/>
            <p:custDataLst>
              <p:tags r:id="rId2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529" y="-3"/>
            <a:ext cx="11293471" cy="6858000"/>
          </a:xfrm>
        </p:spPr>
      </p:pic>
      <p:pic>
        <p:nvPicPr>
          <p:cNvPr id="18" name="Picture Placeholder 12">
            <a:extLst>
              <a:ext uri="{FF2B5EF4-FFF2-40B4-BE49-F238E27FC236}">
                <a16:creationId xmlns:a16="http://schemas.microsoft.com/office/drawing/2014/main" id="{63C3700D-CCE2-926C-4156-64F5794EC0A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/>
          <a:stretch/>
        </p:blipFill>
        <p:spPr>
          <a:xfrm flipH="1">
            <a:off x="-263525" y="-1"/>
            <a:ext cx="1163642" cy="6858000"/>
          </a:xfrm>
          <a:prstGeom prst="rect">
            <a:avLst/>
          </a:prstGeom>
          <a:solidFill>
            <a:srgbClr val="2B7AA1"/>
          </a:solidFill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-263525" y="-2"/>
            <a:ext cx="11407775" cy="6858000"/>
          </a:xfrm>
          <a:prstGeom prst="rect">
            <a:avLst/>
          </a:prstGeom>
          <a:gradFill>
            <a:gsLst>
              <a:gs pos="80000">
                <a:srgbClr val="000000">
                  <a:alpha val="85000"/>
                </a:srgbClr>
              </a:gs>
              <a:gs pos="37000">
                <a:srgbClr val="000000">
                  <a:alpha val="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ealkiri 6">
            <a:extLst>
              <a:ext uri="{FF2B5EF4-FFF2-40B4-BE49-F238E27FC236}">
                <a16:creationId xmlns:a16="http://schemas.microsoft.com/office/drawing/2014/main" id="{45727589-05A1-4C1C-94AD-69672D93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Lifelong</a:t>
            </a:r>
            <a:r>
              <a:rPr lang="et-EE" dirty="0"/>
              <a:t> </a:t>
            </a:r>
            <a:r>
              <a:rPr lang="et-EE" dirty="0" err="1"/>
              <a:t>learning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become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/>
              <a:t>a </a:t>
            </a:r>
            <a:r>
              <a:rPr lang="et-EE" dirty="0" err="1"/>
              <a:t>lifestyle</a:t>
            </a:r>
            <a:br>
              <a:rPr lang="et-EE" dirty="0"/>
            </a:br>
            <a:r>
              <a:rPr lang="et-EE" dirty="0"/>
              <a:t>in Estonia</a:t>
            </a:r>
          </a:p>
        </p:txBody>
      </p:sp>
      <p:sp>
        <p:nvSpPr>
          <p:cNvPr id="20" name="Teksti kohatäide 19">
            <a:extLst>
              <a:ext uri="{FF2B5EF4-FFF2-40B4-BE49-F238E27FC236}">
                <a16:creationId xmlns:a16="http://schemas.microsoft.com/office/drawing/2014/main" id="{CAE78FEC-02BA-E298-E663-AB6DED5A09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994150"/>
            <a:ext cx="3384551" cy="2243138"/>
          </a:xfrm>
        </p:spPr>
        <p:txBody>
          <a:bodyPr/>
          <a:lstStyle/>
          <a:p>
            <a:r>
              <a:rPr lang="en-US" dirty="0"/>
              <a:t>Estonians within the </a:t>
            </a:r>
            <a:br>
              <a:rPr lang="et-EE" dirty="0"/>
            </a:br>
            <a:r>
              <a:rPr lang="en-US" dirty="0"/>
              <a:t>25-64 age group actively participate in learning </a:t>
            </a:r>
            <a:br>
              <a:rPr lang="et-EE" dirty="0"/>
            </a:br>
            <a:r>
              <a:rPr lang="en-US" dirty="0"/>
              <a:t>at almost double the rate </a:t>
            </a:r>
            <a:br>
              <a:rPr lang="et-EE" dirty="0"/>
            </a:br>
            <a:r>
              <a:rPr lang="en-US" dirty="0"/>
              <a:t>of the EU average </a:t>
            </a:r>
            <a:br>
              <a:rPr lang="et-EE" dirty="0"/>
            </a:br>
            <a:r>
              <a:rPr lang="en-US" dirty="0"/>
              <a:t>(17.1% vs 9.2% in 2020). </a:t>
            </a:r>
            <a:endParaRPr lang="et-E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9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B32238C4-5AD9-4AA1-A712-C7D120798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62636B1-DF9B-4E1C-8F2D-B4779AE5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</p:spPr>
        <p:txBody>
          <a:bodyPr/>
          <a:lstStyle/>
          <a:p>
            <a:r>
              <a:rPr lang="et-EE"/>
              <a:t>Estonia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5C2CE9B-15D0-46D7-87A3-419395506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4824412" cy="210343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population: 1.3 million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45,339 km2</a:t>
            </a:r>
            <a:endParaRPr lang="et-EE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GB" dirty="0">
                <a:solidFill>
                  <a:schemeClr val="bg1"/>
                </a:solidFill>
              </a:rPr>
              <a:t>EU, NATO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member</a:t>
            </a:r>
            <a:r>
              <a:rPr lang="et-EE" dirty="0">
                <a:solidFill>
                  <a:schemeClr val="bg1"/>
                </a:solidFill>
              </a:rPr>
              <a:t> (</a:t>
            </a:r>
            <a:r>
              <a:rPr lang="et-EE" dirty="0" err="1">
                <a:solidFill>
                  <a:schemeClr val="bg1"/>
                </a:solidFill>
              </a:rPr>
              <a:t>since</a:t>
            </a:r>
            <a:r>
              <a:rPr lang="et-EE" dirty="0">
                <a:solidFill>
                  <a:schemeClr val="bg1"/>
                </a:solidFill>
              </a:rPr>
              <a:t> 2004)</a:t>
            </a:r>
            <a:endParaRPr lang="en-GB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t-EE" dirty="0">
                <a:solidFill>
                  <a:schemeClr val="bg1"/>
                </a:solidFill>
              </a:rPr>
              <a:t>99% of </a:t>
            </a:r>
            <a:r>
              <a:rPr lang="et-EE" dirty="0" err="1">
                <a:solidFill>
                  <a:schemeClr val="bg1"/>
                </a:solidFill>
              </a:rPr>
              <a:t>public</a:t>
            </a:r>
            <a:r>
              <a:rPr lang="et-EE" dirty="0">
                <a:solidFill>
                  <a:schemeClr val="bg1"/>
                </a:solidFill>
              </a:rPr>
              <a:t> </a:t>
            </a:r>
            <a:r>
              <a:rPr lang="et-EE" dirty="0" err="1">
                <a:solidFill>
                  <a:schemeClr val="bg1"/>
                </a:solidFill>
              </a:rPr>
              <a:t>services</a:t>
            </a:r>
            <a:r>
              <a:rPr lang="et-EE" dirty="0">
                <a:solidFill>
                  <a:schemeClr val="bg1"/>
                </a:solidFill>
              </a:rPr>
              <a:t> online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5205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AEE07EB-0C4F-5DBA-9A8C-05BBC91D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57" y="2507141"/>
            <a:ext cx="10944226" cy="1617674"/>
          </a:xfrm>
        </p:spPr>
        <p:txBody>
          <a:bodyPr anchor="ctr"/>
          <a:lstStyle/>
          <a:p>
            <a:pPr marL="0" indent="0" algn="ctr"/>
            <a:r>
              <a:rPr lang="et-EE" sz="4400">
                <a:latin typeface="+mj-lt"/>
              </a:rPr>
              <a:t>W</a:t>
            </a:r>
            <a:r>
              <a:rPr lang="en-US" sz="4400">
                <a:latin typeface="+mj-lt"/>
              </a:rPr>
              <a:t>e </a:t>
            </a:r>
            <a:r>
              <a:rPr lang="en-US" sz="4400" dirty="0">
                <a:latin typeface="+mj-lt"/>
              </a:rPr>
              <a:t>truly think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that the best thing we can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give to our children is not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land, house or a bank account, </a:t>
            </a:r>
            <a:br>
              <a:rPr lang="et-EE" sz="4400" dirty="0">
                <a:latin typeface="+mj-lt"/>
              </a:rPr>
            </a:br>
            <a:r>
              <a:rPr lang="en-US" sz="4400" dirty="0">
                <a:latin typeface="+mj-lt"/>
              </a:rPr>
              <a:t>but good </a:t>
            </a:r>
            <a:r>
              <a:rPr lang="et-EE" sz="4400" dirty="0">
                <a:latin typeface="+mj-lt"/>
              </a:rPr>
              <a:t>e</a:t>
            </a:r>
            <a:r>
              <a:rPr lang="en-US" sz="4400" dirty="0" err="1">
                <a:latin typeface="+mj-lt"/>
              </a:rPr>
              <a:t>ducation</a:t>
            </a:r>
            <a:r>
              <a:rPr lang="et-EE" sz="4400" dirty="0">
                <a:latin typeface="+mj-lt"/>
              </a:rPr>
              <a:t>.</a:t>
            </a:r>
            <a:endParaRPr lang="et-EE" sz="4400" dirty="0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28962" y="6124685"/>
            <a:ext cx="7559675" cy="352425"/>
          </a:xfrm>
        </p:spPr>
        <p:txBody>
          <a:bodyPr/>
          <a:lstStyle/>
          <a:p>
            <a:r>
              <a:rPr lang="et-EE" dirty="0"/>
              <a:t>T. H. Ilves,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former</a:t>
            </a:r>
            <a:r>
              <a:rPr lang="et-EE" dirty="0"/>
              <a:t> president of Estonia</a:t>
            </a:r>
          </a:p>
        </p:txBody>
      </p:sp>
      <p:sp>
        <p:nvSpPr>
          <p:cNvPr id="284" name="CustomShape 2"/>
          <p:cNvSpPr/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sp>
        <p:nvSpPr>
          <p:cNvPr id="10" name="Teksti kohatäide 261">
            <a:extLst>
              <a:ext uri="{FF2B5EF4-FFF2-40B4-BE49-F238E27FC236}">
                <a16:creationId xmlns:a16="http://schemas.microsoft.com/office/drawing/2014/main" id="{CD7A3B4E-26F7-3939-32D5-84C81CD5DB3B}"/>
              </a:ext>
            </a:extLst>
          </p:cNvPr>
          <p:cNvSpPr txBox="1">
            <a:spLocks/>
          </p:cNvSpPr>
          <p:nvPr/>
        </p:nvSpPr>
        <p:spPr>
          <a:xfrm>
            <a:off x="2032567" y="5948839"/>
            <a:ext cx="7559676" cy="351692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1400" dirty="0">
                <a:solidFill>
                  <a:schemeClr val="bg1"/>
                </a:solidFill>
              </a:rPr>
              <a:t>T. H. Ilves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EB7F0E65-BD11-1AA5-5740-55467A697FEC}"/>
              </a:ext>
            </a:extLst>
          </p:cNvPr>
          <p:cNvSpPr/>
          <p:nvPr/>
        </p:nvSpPr>
        <p:spPr>
          <a:xfrm>
            <a:off x="776279" y="24290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</p:spTree>
    <p:extLst>
      <p:ext uri="{BB962C8B-B14F-4D97-AF65-F5344CB8AC3E}">
        <p14:creationId xmlns:p14="http://schemas.microsoft.com/office/powerpoint/2010/main" val="110341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Placeholder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8EE90045-51BA-466D-A30D-104B5947EEB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81000">
                <a:schemeClr val="accent1"/>
              </a:gs>
              <a:gs pos="38000">
                <a:schemeClr val="accent1">
                  <a:alpha val="37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54E61C17-EFA4-432F-AC0B-A16919BE7A02}"/>
              </a:ext>
            </a:extLst>
          </p:cNvPr>
          <p:cNvSpPr/>
          <p:nvPr/>
        </p:nvSpPr>
        <p:spPr>
          <a:xfrm>
            <a:off x="0" y="-3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88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1" name="Pildi kohatäide 260">
            <a:extLst>
              <a:ext uri="{FF2B5EF4-FFF2-40B4-BE49-F238E27FC236}">
                <a16:creationId xmlns:a16="http://schemas.microsoft.com/office/drawing/2014/main" id="{2A3F1AA6-D5D4-A9D8-AD5B-417A472BE3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4" name="Pealkiri 23">
            <a:extLst>
              <a:ext uri="{FF2B5EF4-FFF2-40B4-BE49-F238E27FC236}">
                <a16:creationId xmlns:a16="http://schemas.microsoft.com/office/drawing/2014/main" id="{E2CC0771-63AE-4D74-A972-A6CB1AF5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260" name="Teksti kohatäide 259">
            <a:extLst>
              <a:ext uri="{FF2B5EF4-FFF2-40B4-BE49-F238E27FC236}">
                <a16:creationId xmlns:a16="http://schemas.microsoft.com/office/drawing/2014/main" id="{73F5E6DC-4E2A-2B7C-EC33-093BE31BF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62" name="Teksti kohatäide 261">
            <a:extLst>
              <a:ext uri="{FF2B5EF4-FFF2-40B4-BE49-F238E27FC236}">
                <a16:creationId xmlns:a16="http://schemas.microsoft.com/office/drawing/2014/main" id="{0FCE7594-10A0-4F62-C4B4-098C6A1DEF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6E094EEA-D8AB-5F73-5AE5-9C57401DD4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t-EE" dirty="0" err="1"/>
              <a:t>Photos</a:t>
            </a:r>
            <a:r>
              <a:rPr lang="et-EE" dirty="0"/>
              <a:t>: Renee </a:t>
            </a:r>
            <a:r>
              <a:rPr lang="et-EE" dirty="0" err="1"/>
              <a:t>Altrov</a:t>
            </a:r>
            <a:r>
              <a:rPr lang="et-EE" dirty="0"/>
              <a:t>,  </a:t>
            </a:r>
            <a:r>
              <a:rPr lang="et-EE" dirty="0" err="1"/>
              <a:t>Aron</a:t>
            </a:r>
            <a:r>
              <a:rPr lang="et-EE" dirty="0"/>
              <a:t> Urb, Sven Zacek, </a:t>
            </a:r>
          </a:p>
          <a:p>
            <a:r>
              <a:rPr lang="et-EE" dirty="0"/>
              <a:t>Küllike Heide, Lauri </a:t>
            </a:r>
            <a:r>
              <a:rPr lang="et-EE" dirty="0" err="1"/>
              <a:t>Kadajane</a:t>
            </a:r>
            <a:r>
              <a:rPr lang="et-EE" dirty="0"/>
              <a:t>, Aivo Kallas, Tallinn University, Ajujaht</a:t>
            </a:r>
          </a:p>
        </p:txBody>
      </p:sp>
      <p:sp>
        <p:nvSpPr>
          <p:cNvPr id="284" name="CustomShape 2"/>
          <p:cNvSpPr/>
          <p:nvPr/>
        </p:nvSpPr>
        <p:spPr>
          <a:xfrm>
            <a:off x="623879" y="2276640"/>
            <a:ext cx="6691321" cy="1773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270000" indent="-26928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ino"/>
              <a:buChar char="+"/>
            </a:pPr>
            <a:endParaRPr lang="et-EE" spc="-1">
              <a:solidFill>
                <a:schemeClr val="bg1"/>
              </a:solidFill>
              <a:latin typeface="Aino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78DCF3A-B349-48DB-A6C5-4F70893F135B}"/>
              </a:ext>
            </a:extLst>
          </p:cNvPr>
          <p:cNvGrpSpPr/>
          <p:nvPr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1BFD3C63-B5C4-46CF-85FF-C4B2B4508FF1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7">
              <a:extLst>
                <a:ext uri="{FF2B5EF4-FFF2-40B4-BE49-F238E27FC236}">
                  <a16:creationId xmlns:a16="http://schemas.microsoft.com/office/drawing/2014/main" id="{21A741E8-ECDF-486C-98CE-CB768FC27A69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FDAC7AA4-24FB-49D8-ABB8-2292ADD1F2C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9">
              <a:extLst>
                <a:ext uri="{FF2B5EF4-FFF2-40B4-BE49-F238E27FC236}">
                  <a16:creationId xmlns:a16="http://schemas.microsoft.com/office/drawing/2014/main" id="{EF98E41C-88CB-480C-B8A6-0D58185F6E77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0">
              <a:extLst>
                <a:ext uri="{FF2B5EF4-FFF2-40B4-BE49-F238E27FC236}">
                  <a16:creationId xmlns:a16="http://schemas.microsoft.com/office/drawing/2014/main" id="{CBBCB617-EC98-40E7-8D68-B332B70FFAE5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10B0FDB-7B47-4D23-A279-6D020262D036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12">
              <a:extLst>
                <a:ext uri="{FF2B5EF4-FFF2-40B4-BE49-F238E27FC236}">
                  <a16:creationId xmlns:a16="http://schemas.microsoft.com/office/drawing/2014/main" id="{898ECA4C-79E1-4D52-A5D5-963AC007447F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id="{991CB941-B05F-4E01-BC93-70FC82E31D4F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4">
              <a:extLst>
                <a:ext uri="{FF2B5EF4-FFF2-40B4-BE49-F238E27FC236}">
                  <a16:creationId xmlns:a16="http://schemas.microsoft.com/office/drawing/2014/main" id="{A10D6D72-A116-4820-A3CA-2C4620B758B0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5">
              <a:extLst>
                <a:ext uri="{FF2B5EF4-FFF2-40B4-BE49-F238E27FC236}">
                  <a16:creationId xmlns:a16="http://schemas.microsoft.com/office/drawing/2014/main" id="{A0F45B3D-BF93-4C0F-8A3E-849086286E9A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6">
              <a:extLst>
                <a:ext uri="{FF2B5EF4-FFF2-40B4-BE49-F238E27FC236}">
                  <a16:creationId xmlns:a16="http://schemas.microsoft.com/office/drawing/2014/main" id="{7FA73FDF-C302-4573-BCB0-7712BCA1A675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7">
              <a:extLst>
                <a:ext uri="{FF2B5EF4-FFF2-40B4-BE49-F238E27FC236}">
                  <a16:creationId xmlns:a16="http://schemas.microsoft.com/office/drawing/2014/main" id="{1255B922-6570-4405-89CB-418F1B8B995F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8">
              <a:extLst>
                <a:ext uri="{FF2B5EF4-FFF2-40B4-BE49-F238E27FC236}">
                  <a16:creationId xmlns:a16="http://schemas.microsoft.com/office/drawing/2014/main" id="{10FCBE9E-1F21-430C-9807-6D0F032507E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9">
              <a:extLst>
                <a:ext uri="{FF2B5EF4-FFF2-40B4-BE49-F238E27FC236}">
                  <a16:creationId xmlns:a16="http://schemas.microsoft.com/office/drawing/2014/main" id="{DD80AB9D-2AFF-47B7-8A14-67854DD761E9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0">
              <a:extLst>
                <a:ext uri="{FF2B5EF4-FFF2-40B4-BE49-F238E27FC236}">
                  <a16:creationId xmlns:a16="http://schemas.microsoft.com/office/drawing/2014/main" id="{0714E2A4-DD3C-4BAA-8B80-67125A7FD2DE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1">
              <a:extLst>
                <a:ext uri="{FF2B5EF4-FFF2-40B4-BE49-F238E27FC236}">
                  <a16:creationId xmlns:a16="http://schemas.microsoft.com/office/drawing/2014/main" id="{607CC536-1BD3-4069-90B5-1DFBE2D023C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2">
              <a:extLst>
                <a:ext uri="{FF2B5EF4-FFF2-40B4-BE49-F238E27FC236}">
                  <a16:creationId xmlns:a16="http://schemas.microsoft.com/office/drawing/2014/main" id="{6BA3883D-005A-4221-9FB2-23D85835BA31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3">
              <a:extLst>
                <a:ext uri="{FF2B5EF4-FFF2-40B4-BE49-F238E27FC236}">
                  <a16:creationId xmlns:a16="http://schemas.microsoft.com/office/drawing/2014/main" id="{F48A85DE-BB3A-4540-B7C4-07CA1991FDB8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4">
              <a:extLst>
                <a:ext uri="{FF2B5EF4-FFF2-40B4-BE49-F238E27FC236}">
                  <a16:creationId xmlns:a16="http://schemas.microsoft.com/office/drawing/2014/main" id="{6B668E0B-ED0E-40A3-9103-1B27846925B0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5">
              <a:extLst>
                <a:ext uri="{FF2B5EF4-FFF2-40B4-BE49-F238E27FC236}">
                  <a16:creationId xmlns:a16="http://schemas.microsoft.com/office/drawing/2014/main" id="{B40D0210-B8D4-4678-8BD9-BD8026D3F2DD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6">
              <a:extLst>
                <a:ext uri="{FF2B5EF4-FFF2-40B4-BE49-F238E27FC236}">
                  <a16:creationId xmlns:a16="http://schemas.microsoft.com/office/drawing/2014/main" id="{6F9BA983-0C4A-43AD-9AEE-FEF950E769AF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7">
              <a:extLst>
                <a:ext uri="{FF2B5EF4-FFF2-40B4-BE49-F238E27FC236}">
                  <a16:creationId xmlns:a16="http://schemas.microsoft.com/office/drawing/2014/main" id="{A0B2569A-0917-4346-8430-5AEC08F0A1A5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8">
              <a:extLst>
                <a:ext uri="{FF2B5EF4-FFF2-40B4-BE49-F238E27FC236}">
                  <a16:creationId xmlns:a16="http://schemas.microsoft.com/office/drawing/2014/main" id="{167454BE-7EAE-4758-BCAB-38DA8902647E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9">
              <a:extLst>
                <a:ext uri="{FF2B5EF4-FFF2-40B4-BE49-F238E27FC236}">
                  <a16:creationId xmlns:a16="http://schemas.microsoft.com/office/drawing/2014/main" id="{B8FD0D71-F6BD-423D-97B9-E499EE4E54A6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30">
              <a:extLst>
                <a:ext uri="{FF2B5EF4-FFF2-40B4-BE49-F238E27FC236}">
                  <a16:creationId xmlns:a16="http://schemas.microsoft.com/office/drawing/2014/main" id="{5E299BF4-03A4-415F-8B68-6824480A6A7C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1">
              <a:extLst>
                <a:ext uri="{FF2B5EF4-FFF2-40B4-BE49-F238E27FC236}">
                  <a16:creationId xmlns:a16="http://schemas.microsoft.com/office/drawing/2014/main" id="{F5DA91D7-9AA1-4E63-A3D9-08032C00E0C8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2">
              <a:extLst>
                <a:ext uri="{FF2B5EF4-FFF2-40B4-BE49-F238E27FC236}">
                  <a16:creationId xmlns:a16="http://schemas.microsoft.com/office/drawing/2014/main" id="{C8A92FF1-D6C5-46EB-A006-E1802AF34C32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3">
              <a:extLst>
                <a:ext uri="{FF2B5EF4-FFF2-40B4-BE49-F238E27FC236}">
                  <a16:creationId xmlns:a16="http://schemas.microsoft.com/office/drawing/2014/main" id="{9F372A9A-E387-469D-80F9-EA1E5330090E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4">
              <a:extLst>
                <a:ext uri="{FF2B5EF4-FFF2-40B4-BE49-F238E27FC236}">
                  <a16:creationId xmlns:a16="http://schemas.microsoft.com/office/drawing/2014/main" id="{DFA51973-E6DA-469F-9011-515617A56D8C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5">
              <a:extLst>
                <a:ext uri="{FF2B5EF4-FFF2-40B4-BE49-F238E27FC236}">
                  <a16:creationId xmlns:a16="http://schemas.microsoft.com/office/drawing/2014/main" id="{4222B820-EA0B-48C9-8E97-FBD52E2389C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6">
              <a:extLst>
                <a:ext uri="{FF2B5EF4-FFF2-40B4-BE49-F238E27FC236}">
                  <a16:creationId xmlns:a16="http://schemas.microsoft.com/office/drawing/2014/main" id="{45486526-7386-4AD5-AD6D-3BBCD83FB527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7">
              <a:extLst>
                <a:ext uri="{FF2B5EF4-FFF2-40B4-BE49-F238E27FC236}">
                  <a16:creationId xmlns:a16="http://schemas.microsoft.com/office/drawing/2014/main" id="{5360A09F-BCEB-44E2-A3C3-C33C30E10E96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8">
              <a:extLst>
                <a:ext uri="{FF2B5EF4-FFF2-40B4-BE49-F238E27FC236}">
                  <a16:creationId xmlns:a16="http://schemas.microsoft.com/office/drawing/2014/main" id="{869700B7-A4C3-4059-B8AB-00EAC77D9B0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9">
              <a:extLst>
                <a:ext uri="{FF2B5EF4-FFF2-40B4-BE49-F238E27FC236}">
                  <a16:creationId xmlns:a16="http://schemas.microsoft.com/office/drawing/2014/main" id="{11BE2C1A-791D-43C9-8F7F-B7D8A9FEC32F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40">
              <a:extLst>
                <a:ext uri="{FF2B5EF4-FFF2-40B4-BE49-F238E27FC236}">
                  <a16:creationId xmlns:a16="http://schemas.microsoft.com/office/drawing/2014/main" id="{F266C8E3-9EEC-4BFA-B2BD-7FC67C728DB5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1">
              <a:extLst>
                <a:ext uri="{FF2B5EF4-FFF2-40B4-BE49-F238E27FC236}">
                  <a16:creationId xmlns:a16="http://schemas.microsoft.com/office/drawing/2014/main" id="{361F82B2-E65C-4837-AAD3-65AB7A8CB8C6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2">
              <a:extLst>
                <a:ext uri="{FF2B5EF4-FFF2-40B4-BE49-F238E27FC236}">
                  <a16:creationId xmlns:a16="http://schemas.microsoft.com/office/drawing/2014/main" id="{E6611C94-6EE3-474F-86E4-02902EDD69D0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3">
              <a:extLst>
                <a:ext uri="{FF2B5EF4-FFF2-40B4-BE49-F238E27FC236}">
                  <a16:creationId xmlns:a16="http://schemas.microsoft.com/office/drawing/2014/main" id="{28EF62C5-7CAB-4CE3-8484-E9FE7180367C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4">
              <a:extLst>
                <a:ext uri="{FF2B5EF4-FFF2-40B4-BE49-F238E27FC236}">
                  <a16:creationId xmlns:a16="http://schemas.microsoft.com/office/drawing/2014/main" id="{150B7AD2-8E67-4A30-85EC-BBB81075B638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5">
              <a:extLst>
                <a:ext uri="{FF2B5EF4-FFF2-40B4-BE49-F238E27FC236}">
                  <a16:creationId xmlns:a16="http://schemas.microsoft.com/office/drawing/2014/main" id="{60CF6CB2-7BEA-4F8F-86A5-1AAA91971F68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6">
              <a:extLst>
                <a:ext uri="{FF2B5EF4-FFF2-40B4-BE49-F238E27FC236}">
                  <a16:creationId xmlns:a16="http://schemas.microsoft.com/office/drawing/2014/main" id="{244109F0-5362-4913-8BB5-4B737EEA07F0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2" name="Teksti kohatäide 5">
            <a:extLst>
              <a:ext uri="{FF2B5EF4-FFF2-40B4-BE49-F238E27FC236}">
                <a16:creationId xmlns:a16="http://schemas.microsoft.com/office/drawing/2014/main" id="{B70F75CB-0984-4B1A-A206-2FF08FDE0237}"/>
              </a:ext>
            </a:extLst>
          </p:cNvPr>
          <p:cNvSpPr txBox="1">
            <a:spLocks/>
          </p:cNvSpPr>
          <p:nvPr/>
        </p:nvSpPr>
        <p:spPr>
          <a:xfrm>
            <a:off x="600571" y="5826084"/>
            <a:ext cx="3109352" cy="491156"/>
          </a:xfrm>
          <a:prstGeom prst="rect">
            <a:avLst/>
          </a:prstGeom>
        </p:spPr>
        <p:txBody>
          <a:bodyPr anchor="t"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ino" panose="02000603040504020204" pitchFamily="50" charset="0"/>
              <a:buNone/>
            </a:pPr>
            <a:r>
              <a:rPr lang="et-EE" sz="2000" dirty="0">
                <a:solidFill>
                  <a:schemeClr val="bg1"/>
                </a:solidFill>
                <a:latin typeface="+mj-lt"/>
              </a:rPr>
              <a:t>educationestonia.org</a:t>
            </a:r>
          </a:p>
        </p:txBody>
      </p:sp>
      <p:sp>
        <p:nvSpPr>
          <p:cNvPr id="54" name="Pealkiri 2">
            <a:extLst>
              <a:ext uri="{FF2B5EF4-FFF2-40B4-BE49-F238E27FC236}">
                <a16:creationId xmlns:a16="http://schemas.microsoft.com/office/drawing/2014/main" id="{97499CC6-1F22-4C8D-B834-AB3AF211EF0D}"/>
              </a:ext>
            </a:extLst>
          </p:cNvPr>
          <p:cNvSpPr txBox="1">
            <a:spLocks/>
          </p:cNvSpPr>
          <p:nvPr/>
        </p:nvSpPr>
        <p:spPr>
          <a:xfrm>
            <a:off x="656657" y="5223164"/>
            <a:ext cx="4200593" cy="114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2000" dirty="0">
              <a:latin typeface="Aino" panose="02000603040504020204" pitchFamily="50" charset="-70"/>
              <a:ea typeface="+mn-ea"/>
              <a:cs typeface="+mn-cs"/>
            </a:endParaRPr>
          </a:p>
        </p:txBody>
      </p:sp>
      <p:pic>
        <p:nvPicPr>
          <p:cNvPr id="3" name="Pilt 2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E1743703-47C8-4964-BF6B-EAD64568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246" y="5843439"/>
            <a:ext cx="1577114" cy="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0">
            <a:extLst>
              <a:ext uri="{FF2B5EF4-FFF2-40B4-BE49-F238E27FC236}">
                <a16:creationId xmlns:a16="http://schemas.microsoft.com/office/drawing/2014/main" id="{2CA005AC-E0FC-4117-8BBA-2EECF2860E46}"/>
              </a:ext>
            </a:extLst>
          </p:cNvPr>
          <p:cNvGrpSpPr/>
          <p:nvPr/>
        </p:nvGrpSpPr>
        <p:grpSpPr>
          <a:xfrm>
            <a:off x="8035142" y="2680608"/>
            <a:ext cx="2347913" cy="1584619"/>
            <a:chOff x="2333347" y="1964475"/>
            <a:chExt cx="2347913" cy="1584619"/>
          </a:xfrm>
        </p:grpSpPr>
        <p:pic>
          <p:nvPicPr>
            <p:cNvPr id="11" name="Graphic 41">
              <a:extLst>
                <a:ext uri="{FF2B5EF4-FFF2-40B4-BE49-F238E27FC236}">
                  <a16:creationId xmlns:a16="http://schemas.microsoft.com/office/drawing/2014/main" id="{228DA078-21A6-45FC-8282-BBBF34600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905F34-3BE2-4B46-9CEF-B0432335D7A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2400">
                  <a:solidFill>
                    <a:srgbClr val="FFFFFF"/>
                  </a:solidFill>
                  <a:latin typeface="Aino"/>
                </a:rPr>
                <a:t>8</a:t>
              </a:r>
              <a:r>
                <a:rPr kumimoji="0" lang="en-GB" sz="2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th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2CC043-BE94-4E4B-83E4-9A1798D80124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the world in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math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14" name="Group 30">
            <a:extLst>
              <a:ext uri="{FF2B5EF4-FFF2-40B4-BE49-F238E27FC236}">
                <a16:creationId xmlns:a16="http://schemas.microsoft.com/office/drawing/2014/main" id="{D11A7E2F-CE69-4C0C-8C61-026C42C8DE31}"/>
              </a:ext>
            </a:extLst>
          </p:cNvPr>
          <p:cNvGrpSpPr/>
          <p:nvPr/>
        </p:nvGrpSpPr>
        <p:grpSpPr>
          <a:xfrm>
            <a:off x="1417638" y="2680608"/>
            <a:ext cx="3130970" cy="1584619"/>
            <a:chOff x="1941818" y="1964475"/>
            <a:chExt cx="3130970" cy="1584619"/>
          </a:xfrm>
        </p:grpSpPr>
        <p:pic>
          <p:nvPicPr>
            <p:cNvPr id="15" name="Graphic 31">
              <a:extLst>
                <a:ext uri="{FF2B5EF4-FFF2-40B4-BE49-F238E27FC236}">
                  <a16:creationId xmlns:a16="http://schemas.microsoft.com/office/drawing/2014/main" id="{D4DE7176-8F7C-48A6-9549-A079DDB4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9F3C9A-5299-41E2-8C5C-86506260B281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4th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9CDF2-F383-41D3-924D-06A35D3A87FB}"/>
                </a:ext>
              </a:extLst>
            </p:cNvPr>
            <p:cNvSpPr txBox="1"/>
            <p:nvPr/>
          </p:nvSpPr>
          <p:spPr>
            <a:xfrm>
              <a:off x="1941818" y="3056651"/>
              <a:ext cx="313097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the world in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science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grpSp>
        <p:nvGrpSpPr>
          <p:cNvPr id="22" name="Group 40">
            <a:extLst>
              <a:ext uri="{FF2B5EF4-FFF2-40B4-BE49-F238E27FC236}">
                <a16:creationId xmlns:a16="http://schemas.microsoft.com/office/drawing/2014/main" id="{B9F0923E-9904-4AC9-958E-69BF2633984E}"/>
              </a:ext>
            </a:extLst>
          </p:cNvPr>
          <p:cNvGrpSpPr/>
          <p:nvPr/>
        </p:nvGrpSpPr>
        <p:grpSpPr>
          <a:xfrm>
            <a:off x="4905092" y="2680608"/>
            <a:ext cx="2347913" cy="1584619"/>
            <a:chOff x="2333347" y="1964475"/>
            <a:chExt cx="2347913" cy="1584619"/>
          </a:xfrm>
        </p:grpSpPr>
        <p:pic>
          <p:nvPicPr>
            <p:cNvPr id="23" name="Graphic 41">
              <a:extLst>
                <a:ext uri="{FF2B5EF4-FFF2-40B4-BE49-F238E27FC236}">
                  <a16:creationId xmlns:a16="http://schemas.microsoft.com/office/drawing/2014/main" id="{166FE64F-9116-4533-A377-3D6778757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7994" y="1964475"/>
              <a:ext cx="918618" cy="9186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FA666E-10F7-495E-BBA0-5EA2F59A5098}"/>
                </a:ext>
              </a:extLst>
            </p:cNvPr>
            <p:cNvSpPr txBox="1"/>
            <p:nvPr/>
          </p:nvSpPr>
          <p:spPr>
            <a:xfrm>
              <a:off x="3047994" y="2239118"/>
              <a:ext cx="918618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5</a:t>
              </a:r>
              <a:r>
                <a:rPr kumimoji="0" lang="en-GB" sz="24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</a:rPr>
                <a:t>th</a:t>
              </a: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FDCEB-7FD1-427B-A213-EFD9435616F9}"/>
                </a:ext>
              </a:extLst>
            </p:cNvPr>
            <p:cNvSpPr txBox="1"/>
            <p:nvPr/>
          </p:nvSpPr>
          <p:spPr>
            <a:xfrm>
              <a:off x="2333347" y="3056651"/>
              <a:ext cx="2347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in the world in </a:t>
              </a:r>
              <a:endPara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reading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5CE5245-E815-41F6-900E-E466C76B9062}"/>
              </a:ext>
            </a:extLst>
          </p:cNvPr>
          <p:cNvSpPr txBox="1"/>
          <p:nvPr/>
        </p:nvSpPr>
        <p:spPr>
          <a:xfrm>
            <a:off x="4913460" y="5033461"/>
            <a:ext cx="2686414" cy="33855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E04073C-A5C8-4418-AEB8-3E92BFAE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1196077" cy="969974"/>
          </a:xfrm>
        </p:spPr>
        <p:txBody>
          <a:bodyPr/>
          <a:lstStyle/>
          <a:p>
            <a:r>
              <a:rPr lang="en-US" sz="5000" dirty="0"/>
              <a:t>Estonian students</a:t>
            </a:r>
            <a:r>
              <a:rPr lang="et-EE" sz="5000" dirty="0"/>
              <a:t> </a:t>
            </a:r>
            <a:br>
              <a:rPr lang="et-EE" sz="5000" dirty="0"/>
            </a:br>
            <a:r>
              <a:rPr lang="et-EE" sz="5000" dirty="0" err="1"/>
              <a:t>rank</a:t>
            </a:r>
            <a:r>
              <a:rPr lang="et-EE" sz="5000" dirty="0"/>
              <a:t> #1 </a:t>
            </a:r>
            <a:r>
              <a:rPr lang="en-US" sz="5000" dirty="0"/>
              <a:t>in Europe</a:t>
            </a:r>
            <a:r>
              <a:rPr lang="et-EE" sz="5000" dirty="0"/>
              <a:t> </a:t>
            </a:r>
            <a:r>
              <a:rPr lang="et-EE" sz="2000" dirty="0"/>
              <a:t>(PISA 2018)</a:t>
            </a:r>
            <a:br>
              <a:rPr lang="en-US" sz="5000" dirty="0"/>
            </a:br>
            <a:endParaRPr lang="et-EE" sz="5000" dirty="0"/>
          </a:p>
        </p:txBody>
      </p:sp>
      <p:grpSp>
        <p:nvGrpSpPr>
          <p:cNvPr id="9" name="Rühm 8">
            <a:extLst>
              <a:ext uri="{FF2B5EF4-FFF2-40B4-BE49-F238E27FC236}">
                <a16:creationId xmlns:a16="http://schemas.microsoft.com/office/drawing/2014/main" id="{67399A0C-DDF2-495E-986C-94D4C3B22CF4}"/>
              </a:ext>
            </a:extLst>
          </p:cNvPr>
          <p:cNvGrpSpPr/>
          <p:nvPr/>
        </p:nvGrpSpPr>
        <p:grpSpPr>
          <a:xfrm>
            <a:off x="3374651" y="4435338"/>
            <a:ext cx="2347914" cy="1763861"/>
            <a:chOff x="1762274" y="4494912"/>
            <a:chExt cx="2347914" cy="176386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512256-2249-448A-8916-A5403D109D34}"/>
                </a:ext>
              </a:extLst>
            </p:cNvPr>
            <p:cNvSpPr txBox="1"/>
            <p:nvPr/>
          </p:nvSpPr>
          <p:spPr>
            <a:xfrm>
              <a:off x="1762274" y="5520109"/>
              <a:ext cx="2347914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b="0" i="0" dirty="0">
                  <a:solidFill>
                    <a:srgbClr val="E8EAED"/>
                  </a:solidFill>
                  <a:effectLst/>
                  <a:latin typeface="arial" panose="020B0604020202020204" pitchFamily="34" charset="0"/>
                </a:rPr>
                <a:t>≈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1.5 </a:t>
              </a: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times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more</a:t>
              </a:r>
              <a:endParaRPr lang="et-EE" sz="1600" dirty="0">
                <a:solidFill>
                  <a:srgbClr val="FFFFFF"/>
                </a:solidFill>
                <a:latin typeface="Ain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top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</a:t>
              </a: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performers</a:t>
              </a:r>
              <a:r>
                <a:rPr lang="et-EE" sz="1600" dirty="0">
                  <a:solidFill>
                    <a:srgbClr val="FFFFFF"/>
                  </a:solidFill>
                  <a:latin typeface="Aino"/>
                </a:rPr>
                <a:t> </a:t>
              </a:r>
              <a:br>
                <a:rPr lang="et-EE" sz="1600" dirty="0">
                  <a:solidFill>
                    <a:srgbClr val="FFFFFF"/>
                  </a:solidFill>
                  <a:latin typeface="Aino"/>
                </a:rPr>
              </a:br>
              <a:r>
                <a:rPr kumimoji="0" lang="et-EE" sz="1600" b="0" i="0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vs OECD </a:t>
              </a:r>
              <a:r>
                <a:rPr kumimoji="0" lang="et-EE" sz="1600" b="0" i="0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average</a:t>
              </a:r>
              <a:endParaRPr kumimoji="0" lang="en-GB" sz="1600" b="0" i="0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pic>
          <p:nvPicPr>
            <p:cNvPr id="4" name="Pilt 3">
              <a:extLst>
                <a:ext uri="{FF2B5EF4-FFF2-40B4-BE49-F238E27FC236}">
                  <a16:creationId xmlns:a16="http://schemas.microsoft.com/office/drawing/2014/main" id="{35982775-4F7B-4EE4-99E8-0448A19C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76922" y="4494912"/>
              <a:ext cx="860304" cy="860304"/>
            </a:xfrm>
            <a:prstGeom prst="rect">
              <a:avLst/>
            </a:prstGeom>
          </p:spPr>
        </p:pic>
      </p:grpSp>
      <p:grpSp>
        <p:nvGrpSpPr>
          <p:cNvPr id="19" name="Rühm 18">
            <a:extLst>
              <a:ext uri="{FF2B5EF4-FFF2-40B4-BE49-F238E27FC236}">
                <a16:creationId xmlns:a16="http://schemas.microsoft.com/office/drawing/2014/main" id="{048AE819-653C-4909-B3DA-BAB40440BB26}"/>
              </a:ext>
            </a:extLst>
          </p:cNvPr>
          <p:cNvGrpSpPr/>
          <p:nvPr/>
        </p:nvGrpSpPr>
        <p:grpSpPr>
          <a:xfrm>
            <a:off x="6425917" y="4467206"/>
            <a:ext cx="2347913" cy="1763861"/>
            <a:chOff x="8046375" y="4494912"/>
            <a:chExt cx="2347913" cy="176386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706719-C194-4ECF-A1B8-95F78B4DC410}"/>
                </a:ext>
              </a:extLst>
            </p:cNvPr>
            <p:cNvSpPr txBox="1"/>
            <p:nvPr/>
          </p:nvSpPr>
          <p:spPr>
            <a:xfrm>
              <a:off x="8046375" y="5520109"/>
              <a:ext cx="2347913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t-EE" sz="1600" b="0" i="0" dirty="0">
                  <a:solidFill>
                    <a:srgbClr val="E8EAED"/>
                  </a:solidFill>
                  <a:effectLst/>
                  <a:latin typeface="arial" panose="020B0604020202020204" pitchFamily="34" charset="0"/>
                </a:rPr>
                <a:t>≈ 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2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times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lang="et-EE" sz="1600" dirty="0" err="1">
                  <a:solidFill>
                    <a:srgbClr val="FFFFFF"/>
                  </a:solidFill>
                  <a:latin typeface="Aino"/>
                </a:rPr>
                <a:t>less</a:t>
              </a:r>
              <a:endParaRPr lang="et-EE" sz="1600" dirty="0">
                <a:solidFill>
                  <a:srgbClr val="FFFFFF"/>
                </a:solidFill>
                <a:latin typeface="Ain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low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performers</a:t>
              </a: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t-E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vs OECD </a:t>
              </a:r>
              <a:r>
                <a:rPr kumimoji="0" lang="et-E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ino"/>
                  <a:ea typeface="+mn-ea"/>
                  <a:cs typeface="+mn-cs"/>
                </a:rPr>
                <a:t>average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Aino"/>
                <a:ea typeface="+mn-ea"/>
                <a:cs typeface="+mn-cs"/>
              </a:endParaRPr>
            </a:p>
          </p:txBody>
        </p:sp>
        <p:pic>
          <p:nvPicPr>
            <p:cNvPr id="6" name="Pilt 5">
              <a:extLst>
                <a:ext uri="{FF2B5EF4-FFF2-40B4-BE49-F238E27FC236}">
                  <a16:creationId xmlns:a16="http://schemas.microsoft.com/office/drawing/2014/main" id="{2D340E50-E2CB-4D61-86D8-2791CAC1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64557" y="4494912"/>
              <a:ext cx="860304" cy="860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43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lt 8" descr="Pilt, millel on kujutatud tekst, rohi, väljas&#10;&#10;Kirjeldus on genereeritud automaatselt">
            <a:extLst>
              <a:ext uri="{FF2B5EF4-FFF2-40B4-BE49-F238E27FC236}">
                <a16:creationId xmlns:a16="http://schemas.microsoft.com/office/drawing/2014/main" id="{8D341C4B-85AC-43F9-A6A4-406BA72937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istkülik 1">
            <a:extLst>
              <a:ext uri="{FF2B5EF4-FFF2-40B4-BE49-F238E27FC236}">
                <a16:creationId xmlns:a16="http://schemas.microsoft.com/office/drawing/2014/main" id="{38E8272F-8214-433F-AE24-83088B0DE7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6000">
                <a:srgbClr val="000000">
                  <a:alpha val="57647"/>
                </a:srgbClr>
              </a:gs>
              <a:gs pos="53000">
                <a:srgbClr val="000000">
                  <a:alpha val="0"/>
                </a:srgbClr>
              </a:gs>
            </a:gsLst>
            <a:lin ang="3600000" scaled="0"/>
          </a:gra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785E50E5-27E6-4EA6-97D0-1E518396FE3F}"/>
              </a:ext>
            </a:extLst>
          </p:cNvPr>
          <p:cNvSpPr/>
          <p:nvPr/>
        </p:nvSpPr>
        <p:spPr>
          <a:xfrm>
            <a:off x="2384854" y="5155860"/>
            <a:ext cx="5215205" cy="1578572"/>
          </a:xfrm>
          <a:prstGeom prst="ellipse">
            <a:avLst/>
          </a:prstGeom>
          <a:gradFill flip="none" rotWithShape="1">
            <a:gsLst>
              <a:gs pos="34000">
                <a:srgbClr val="000000">
                  <a:alpha val="1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ADED18F-83DC-49E3-B7DE-2ED701BC254D}"/>
              </a:ext>
            </a:extLst>
          </p:cNvPr>
          <p:cNvSpPr txBox="1">
            <a:spLocks/>
          </p:cNvSpPr>
          <p:nvPr/>
        </p:nvSpPr>
        <p:spPr>
          <a:xfrm>
            <a:off x="623887" y="2276475"/>
            <a:ext cx="5633075" cy="3960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endParaRPr lang="et-E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09A6A-0CBF-4822-997D-420EC7F5957E}"/>
              </a:ext>
            </a:extLst>
          </p:cNvPr>
          <p:cNvSpPr txBox="1"/>
          <p:nvPr/>
        </p:nvSpPr>
        <p:spPr>
          <a:xfrm>
            <a:off x="503967" y="430433"/>
            <a:ext cx="57529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Education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has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been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b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</a:b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highly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valued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through</a:t>
            </a:r>
            <a:r>
              <a:rPr lang="et-EE" sz="4000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 </a:t>
            </a:r>
            <a:r>
              <a:rPr lang="et-EE" sz="4000" err="1">
                <a:solidFill>
                  <a:srgbClr val="FCEDC5"/>
                </a:solidFill>
                <a:latin typeface="Aino Headline" panose="020B0303040504020204" pitchFamily="34" charset="0"/>
                <a:ea typeface="+mj-ea"/>
                <a:cs typeface="+mj-cs"/>
              </a:rPr>
              <a:t>generations</a:t>
            </a:r>
            <a:endParaRPr lang="et-EE" sz="4000">
              <a:solidFill>
                <a:srgbClr val="FCEDC5"/>
              </a:solidFill>
              <a:latin typeface="Aino Headline" panose="020B0303040504020204" pitchFamily="34" charset="0"/>
              <a:ea typeface="+mj-ea"/>
              <a:cs typeface="+mj-cs"/>
            </a:endParaRPr>
          </a:p>
        </p:txBody>
      </p:sp>
      <p:grpSp>
        <p:nvGrpSpPr>
          <p:cNvPr id="14" name="Rühm 13">
            <a:extLst>
              <a:ext uri="{FF2B5EF4-FFF2-40B4-BE49-F238E27FC236}">
                <a16:creationId xmlns:a16="http://schemas.microsoft.com/office/drawing/2014/main" id="{AC32F381-7FA7-4865-A910-918068CB5A20}"/>
              </a:ext>
            </a:extLst>
          </p:cNvPr>
          <p:cNvGrpSpPr/>
          <p:nvPr/>
        </p:nvGrpSpPr>
        <p:grpSpPr>
          <a:xfrm>
            <a:off x="7625863" y="2888043"/>
            <a:ext cx="3929669" cy="2637322"/>
            <a:chOff x="7625863" y="2888043"/>
            <a:chExt cx="3929669" cy="2637322"/>
          </a:xfrm>
        </p:grpSpPr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9E4EDEB-683B-4FE4-844C-AA5ED1C50085}"/>
                </a:ext>
              </a:extLst>
            </p:cNvPr>
            <p:cNvSpPr/>
            <p:nvPr/>
          </p:nvSpPr>
          <p:spPr>
            <a:xfrm>
              <a:off x="7625863" y="2888043"/>
              <a:ext cx="3841629" cy="2637322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11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DF439D-DC80-4926-A086-F27631D679AC}"/>
                </a:ext>
              </a:extLst>
            </p:cNvPr>
            <p:cNvSpPr txBox="1"/>
            <p:nvPr/>
          </p:nvSpPr>
          <p:spPr>
            <a:xfrm>
              <a:off x="8274828" y="3455727"/>
              <a:ext cx="30413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1944-1991</a:t>
              </a:r>
            </a:p>
            <a:p>
              <a:pPr defTabSz="685800">
                <a:defRPr/>
              </a:pP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Soviet</a:t>
              </a:r>
              <a:r>
                <a:rPr lang="et-EE" sz="24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</a:t>
              </a:r>
              <a:r>
                <a:rPr lang="et-EE" sz="24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Occupation</a:t>
              </a:r>
              <a:endParaRPr lang="et-EE" sz="24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417765-3036-4C74-ACFF-A0CCE528E59E}"/>
                </a:ext>
              </a:extLst>
            </p:cNvPr>
            <p:cNvSpPr txBox="1"/>
            <p:nvPr/>
          </p:nvSpPr>
          <p:spPr>
            <a:xfrm>
              <a:off x="8289818" y="4331158"/>
              <a:ext cx="3265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Estonia managed to maintain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high-quality teaching and learning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in Estonian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2" name="Rühm 11">
            <a:extLst>
              <a:ext uri="{FF2B5EF4-FFF2-40B4-BE49-F238E27FC236}">
                <a16:creationId xmlns:a16="http://schemas.microsoft.com/office/drawing/2014/main" id="{21EB711C-1021-436F-A199-4BE805CFD902}"/>
              </a:ext>
            </a:extLst>
          </p:cNvPr>
          <p:cNvGrpSpPr/>
          <p:nvPr/>
        </p:nvGrpSpPr>
        <p:grpSpPr>
          <a:xfrm>
            <a:off x="2007022" y="5122042"/>
            <a:ext cx="5056560" cy="1423023"/>
            <a:chOff x="2007022" y="5122042"/>
            <a:chExt cx="5056560" cy="142302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D2E1B-127C-4DBA-A5B3-93B1446C9066}"/>
                </a:ext>
              </a:extLst>
            </p:cNvPr>
            <p:cNvSpPr txBox="1"/>
            <p:nvPr/>
          </p:nvSpPr>
          <p:spPr>
            <a:xfrm>
              <a:off x="2927000" y="512204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>
                <a:defRPr/>
              </a:pP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1991</a:t>
              </a:r>
            </a:p>
            <a:p>
              <a:pPr algn="r" defTabSz="685800">
                <a:defRPr/>
              </a:pPr>
              <a:r>
                <a:rPr lang="et-EE" sz="32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r>
                <a:rPr lang="et-EE" sz="32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of Estonia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DFCFC7-A9F2-488A-B4A8-6302B5214D24}"/>
                </a:ext>
              </a:extLst>
            </p:cNvPr>
            <p:cNvSpPr txBox="1"/>
            <p:nvPr/>
          </p:nvSpPr>
          <p:spPr>
            <a:xfrm>
              <a:off x="2007022" y="6237288"/>
              <a:ext cx="50442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 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moderni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ation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of Estonian education begins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</p:txBody>
        </p:sp>
      </p:grpSp>
      <p:grpSp>
        <p:nvGrpSpPr>
          <p:cNvPr id="15" name="Rühm 14">
            <a:extLst>
              <a:ext uri="{FF2B5EF4-FFF2-40B4-BE49-F238E27FC236}">
                <a16:creationId xmlns:a16="http://schemas.microsoft.com/office/drawing/2014/main" id="{C7F9593B-EAC3-4C94-8B34-1B44847DD20E}"/>
              </a:ext>
            </a:extLst>
          </p:cNvPr>
          <p:cNvGrpSpPr/>
          <p:nvPr/>
        </p:nvGrpSpPr>
        <p:grpSpPr>
          <a:xfrm>
            <a:off x="6760930" y="123568"/>
            <a:ext cx="5323494" cy="2662036"/>
            <a:chOff x="6760930" y="123568"/>
            <a:chExt cx="5323494" cy="2662036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42B3E42-FA64-4202-87F1-14D2A066CFF8}"/>
                </a:ext>
              </a:extLst>
            </p:cNvPr>
            <p:cNvSpPr/>
            <p:nvPr/>
          </p:nvSpPr>
          <p:spPr>
            <a:xfrm>
              <a:off x="6760930" y="123568"/>
              <a:ext cx="4555243" cy="2662036"/>
            </a:xfrm>
            <a:prstGeom prst="ellipse">
              <a:avLst/>
            </a:prstGeom>
            <a:gradFill flip="none" rotWithShape="1">
              <a:gsLst>
                <a:gs pos="45000">
                  <a:srgbClr val="000000">
                    <a:alpha val="22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54D383-4238-4E72-9FDA-F9BF05589932}"/>
                </a:ext>
              </a:extLst>
            </p:cNvPr>
            <p:cNvSpPr txBox="1"/>
            <p:nvPr/>
          </p:nvSpPr>
          <p:spPr>
            <a:xfrm>
              <a:off x="7447659" y="731385"/>
              <a:ext cx="1358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t-EE" sz="16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Before</a:t>
              </a:r>
              <a:r>
                <a:rPr lang="et-EE" sz="16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 1918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01477-B2EC-47B7-8804-F82CA6054811}"/>
                </a:ext>
              </a:extLst>
            </p:cNvPr>
            <p:cNvSpPr txBox="1"/>
            <p:nvPr/>
          </p:nvSpPr>
          <p:spPr>
            <a:xfrm>
              <a:off x="7447659" y="1117617"/>
              <a:ext cx="4636765" cy="12772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85800">
                <a:defRPr/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U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nder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 Danish, 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Swedish,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  <a:cs typeface="Arial" panose="020B0604020202020204" pitchFamily="34" charset="0"/>
                </a:rPr>
                <a:t>German, Russian rule</a:t>
              </a:r>
            </a:p>
            <a:p>
              <a:pPr fontAlgn="t">
                <a:lnSpc>
                  <a:spcPct val="150000"/>
                </a:lnSpc>
              </a:pP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13th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First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monastic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17th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c.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       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peasant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children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1860-70s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school</a:t>
              </a:r>
              <a:endParaRPr lang="et-EE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/>
              </a:endParaRPr>
            </a:p>
            <a:p>
              <a:pPr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1881           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Literacy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rate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/>
                </a:rPr>
                <a:t> 94%</a:t>
              </a:r>
            </a:p>
          </p:txBody>
        </p:sp>
      </p:grpSp>
      <p:grpSp>
        <p:nvGrpSpPr>
          <p:cNvPr id="16" name="Rühm 15">
            <a:extLst>
              <a:ext uri="{FF2B5EF4-FFF2-40B4-BE49-F238E27FC236}">
                <a16:creationId xmlns:a16="http://schemas.microsoft.com/office/drawing/2014/main" id="{6B4F63DF-E91D-4DA3-A993-41CAA009206F}"/>
              </a:ext>
            </a:extLst>
          </p:cNvPr>
          <p:cNvGrpSpPr/>
          <p:nvPr/>
        </p:nvGrpSpPr>
        <p:grpSpPr>
          <a:xfrm>
            <a:off x="4069573" y="2594968"/>
            <a:ext cx="3530486" cy="2495861"/>
            <a:chOff x="3917173" y="2442568"/>
            <a:chExt cx="3530486" cy="2495861"/>
          </a:xfrm>
        </p:grpSpPr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9D17539-40C6-4FE2-A379-BC359F917B32}"/>
                </a:ext>
              </a:extLst>
            </p:cNvPr>
            <p:cNvSpPr/>
            <p:nvPr/>
          </p:nvSpPr>
          <p:spPr>
            <a:xfrm>
              <a:off x="3917173" y="2442568"/>
              <a:ext cx="3530486" cy="2495861"/>
            </a:xfrm>
            <a:prstGeom prst="ellipse">
              <a:avLst/>
            </a:prstGeom>
            <a:gradFill flip="none" rotWithShape="1">
              <a:gsLst>
                <a:gs pos="44000">
                  <a:srgbClr val="000000">
                    <a:alpha val="22000"/>
                  </a:srgbClr>
                </a:gs>
                <a:gs pos="98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t-E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E091A2-D939-4AA6-A304-06EFBEB06EC6}"/>
                </a:ext>
              </a:extLst>
            </p:cNvPr>
            <p:cNvSpPr txBox="1"/>
            <p:nvPr/>
          </p:nvSpPr>
          <p:spPr>
            <a:xfrm>
              <a:off x="4152275" y="2828420"/>
              <a:ext cx="27692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1918-1940</a:t>
              </a:r>
            </a:p>
            <a:p>
              <a:pPr algn="r" defTabSz="685800">
                <a:defRPr/>
              </a:pPr>
              <a:r>
                <a:rPr lang="et-EE" sz="2000" dirty="0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Estonian </a:t>
              </a:r>
              <a:r>
                <a:rPr lang="et-EE" sz="2000" dirty="0" err="1">
                  <a:solidFill>
                    <a:schemeClr val="bg1"/>
                  </a:solidFill>
                  <a:latin typeface="Aino Headline" panose="020B0303040504020204" pitchFamily="34" charset="0"/>
                  <a:cs typeface="Arial" panose="020B0604020202020204" pitchFamily="34" charset="0"/>
                </a:rPr>
                <a:t>Republic</a:t>
              </a:r>
              <a:endParaRPr lang="et-EE" sz="2000" dirty="0">
                <a:solidFill>
                  <a:schemeClr val="bg1"/>
                </a:solidFill>
                <a:latin typeface="Aino Headline" panose="020B030304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7F88FA-469D-4E54-8537-925BDFB71E8D}"/>
                </a:ext>
              </a:extLst>
            </p:cNvPr>
            <p:cNvSpPr txBox="1"/>
            <p:nvPr/>
          </p:nvSpPr>
          <p:spPr>
            <a:xfrm>
              <a:off x="4043769" y="3601337"/>
              <a:ext cx="28777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t"/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Start of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the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s</a:t>
              </a:r>
              <a:r>
                <a:rPr lang="en-US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tonian</a:t>
              </a: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n-US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national education system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  <a:endParaRPr lang="en-US" sz="1400" dirty="0">
                <a:solidFill>
                  <a:srgbClr val="FCED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endParaRPr>
            </a:p>
            <a:p>
              <a:pPr algn="r" fontAlgn="t"/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From 1920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compulsory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and </a:t>
              </a:r>
              <a:b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</a:b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free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education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for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 6 </a:t>
              </a:r>
              <a:r>
                <a:rPr lang="et-EE" sz="1400" dirty="0" err="1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grades</a:t>
              </a:r>
              <a:r>
                <a:rPr lang="et-EE" sz="1400" dirty="0">
                  <a:solidFill>
                    <a:srgbClr val="FCED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ino" panose="02000603040504020204" pitchFamily="50" charset="-7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96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ealkiri 5">
            <a:extLst>
              <a:ext uri="{FF2B5EF4-FFF2-40B4-BE49-F238E27FC236}">
                <a16:creationId xmlns:a16="http://schemas.microsoft.com/office/drawing/2014/main" id="{5B5B9C61-3444-4597-9F04-EB50C6B52FE1}"/>
              </a:ext>
            </a:extLst>
          </p:cNvPr>
          <p:cNvSpPr txBox="1">
            <a:spLocks/>
          </p:cNvSpPr>
          <p:nvPr/>
        </p:nvSpPr>
        <p:spPr>
          <a:xfrm>
            <a:off x="437697" y="473828"/>
            <a:ext cx="8880357" cy="11049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Restart of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th</a:t>
            </a:r>
            <a:r>
              <a:rPr lang="et-EE" sz="4000" dirty="0">
                <a:solidFill>
                  <a:srgbClr val="0000F0"/>
                </a:solidFill>
                <a:latin typeface="Aino Headline"/>
              </a:rPr>
              <a:t>e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education</a:t>
            </a:r>
            <a:r>
              <a:rPr kumimoji="0" lang="et-EE" sz="4000" b="0" i="0" u="none" strike="noStrike" kern="1200" cap="none" spc="0" normalizeH="0" baseline="0" noProof="0" dirty="0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 </a:t>
            </a:r>
            <a:r>
              <a:rPr kumimoji="0" lang="et-E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0"/>
                </a:solidFill>
                <a:effectLst/>
                <a:uLnTx/>
                <a:uFillTx/>
                <a:latin typeface="Aino Headline"/>
                <a:ea typeface="+mj-ea"/>
                <a:cs typeface="+mj-cs"/>
              </a:rPr>
              <a:t>system</a:t>
            </a:r>
            <a:endParaRPr kumimoji="0" lang="et-EE" sz="4000" b="0" i="0" u="none" strike="noStrike" kern="1200" cap="none" spc="0" normalizeH="0" baseline="0" noProof="0" dirty="0">
              <a:ln>
                <a:noFill/>
              </a:ln>
              <a:solidFill>
                <a:srgbClr val="0000F0"/>
              </a:solidFill>
              <a:effectLst/>
              <a:uLnTx/>
              <a:uFillTx/>
              <a:latin typeface="Aino Headline"/>
              <a:ea typeface="+mj-ea"/>
              <a:cs typeface="+mj-cs"/>
            </a:endParaRPr>
          </a:p>
        </p:txBody>
      </p:sp>
      <p:grpSp>
        <p:nvGrpSpPr>
          <p:cNvPr id="11" name="Rühm 10">
            <a:extLst>
              <a:ext uri="{FF2B5EF4-FFF2-40B4-BE49-F238E27FC236}">
                <a16:creationId xmlns:a16="http://schemas.microsoft.com/office/drawing/2014/main" id="{63426E8C-BE0E-48EB-4DC1-CD0F7A9C50F6}"/>
              </a:ext>
            </a:extLst>
          </p:cNvPr>
          <p:cNvGrpSpPr/>
          <p:nvPr/>
        </p:nvGrpSpPr>
        <p:grpSpPr>
          <a:xfrm>
            <a:off x="263525" y="1599828"/>
            <a:ext cx="11928475" cy="5007748"/>
            <a:chOff x="263525" y="1599828"/>
            <a:chExt cx="11928475" cy="5007748"/>
          </a:xfrm>
        </p:grpSpPr>
        <p:sp>
          <p:nvSpPr>
            <p:cNvPr id="3" name="TextBox 26">
              <a:extLst>
                <a:ext uri="{FF2B5EF4-FFF2-40B4-BE49-F238E27FC236}">
                  <a16:creationId xmlns:a16="http://schemas.microsoft.com/office/drawing/2014/main" id="{0EB5E355-FF21-4DC8-83A5-C2B35D292C81}"/>
                </a:ext>
              </a:extLst>
            </p:cNvPr>
            <p:cNvSpPr txBox="1"/>
            <p:nvPr/>
          </p:nvSpPr>
          <p:spPr>
            <a:xfrm>
              <a:off x="3828827" y="2866450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1996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0E8E8C-3DBC-4A2B-AFDF-11EBCA3FA3B9}"/>
                </a:ext>
              </a:extLst>
            </p:cNvPr>
            <p:cNvSpPr txBox="1"/>
            <p:nvPr/>
          </p:nvSpPr>
          <p:spPr>
            <a:xfrm>
              <a:off x="4164356" y="4018655"/>
              <a:ext cx="3164071" cy="110228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NATIONAL CURRICULUM 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for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general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 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education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the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focus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br>
                <a:rPr lang="et-EE" sz="1200" spc="12" dirty="0">
                  <a:solidFill>
                    <a:srgbClr val="0000F0"/>
                  </a:solidFill>
                  <a:latin typeface="Aino"/>
                </a:rPr>
              </a:b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on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learning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outcome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,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decentralisation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school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autonomy</a:t>
              </a:r>
              <a:endParaRPr lang="et-EE" sz="1200" spc="12" dirty="0">
                <a:solidFill>
                  <a:srgbClr val="0000F0"/>
                </a:solidFill>
                <a:latin typeface="Aino"/>
              </a:endParaRPr>
            </a:p>
            <a:p>
              <a:pPr indent="-171450" defTabSz="609539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2544F-F824-4FA6-BA63-4F8ABF3EE1D0}"/>
                </a:ext>
              </a:extLst>
            </p:cNvPr>
            <p:cNvSpPr txBox="1"/>
            <p:nvPr/>
          </p:nvSpPr>
          <p:spPr>
            <a:xfrm>
              <a:off x="4163585" y="5128384"/>
              <a:ext cx="3164842" cy="130747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TIGER LEAP programme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schools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computers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, internet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access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, and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teacher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training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. 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The 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program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me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also laid the foundation for a successful 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PUBLIC-PRIVATE PARTNERSHIP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 Estonian education.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8" name="TextBox 31">
              <a:extLst>
                <a:ext uri="{FF2B5EF4-FFF2-40B4-BE49-F238E27FC236}">
                  <a16:creationId xmlns:a16="http://schemas.microsoft.com/office/drawing/2014/main" id="{80CDEF09-7644-43E0-AB19-D6B1D104666A}"/>
                </a:ext>
              </a:extLst>
            </p:cNvPr>
            <p:cNvSpPr txBox="1"/>
            <p:nvPr/>
          </p:nvSpPr>
          <p:spPr>
            <a:xfrm>
              <a:off x="1833547" y="1599828"/>
              <a:ext cx="2183830" cy="10099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VOCATIONAL EDUCATION REFORMS start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build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flexible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and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practical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system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relevant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needs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of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the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labor market</a:t>
              </a: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BF5E9E35-8240-4525-A252-B1866C075B1F}"/>
                </a:ext>
              </a:extLst>
            </p:cNvPr>
            <p:cNvSpPr txBox="1"/>
            <p:nvPr/>
          </p:nvSpPr>
          <p:spPr>
            <a:xfrm>
              <a:off x="1443426" y="3510118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1994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E0AC6AB3-679C-4560-BF0C-387DEF6B4BF7}"/>
                </a:ext>
              </a:extLst>
            </p:cNvPr>
            <p:cNvSpPr txBox="1"/>
            <p:nvPr/>
          </p:nvSpPr>
          <p:spPr>
            <a:xfrm>
              <a:off x="5488881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1997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0" name="TextBox 31">
              <a:extLst>
                <a:ext uri="{FF2B5EF4-FFF2-40B4-BE49-F238E27FC236}">
                  <a16:creationId xmlns:a16="http://schemas.microsoft.com/office/drawing/2014/main" id="{2E6A87DB-60C9-4E06-BD45-F93AD1DC80B8}"/>
                </a:ext>
              </a:extLst>
            </p:cNvPr>
            <p:cNvSpPr txBox="1"/>
            <p:nvPr/>
          </p:nvSpPr>
          <p:spPr>
            <a:xfrm>
              <a:off x="5851220" y="1599828"/>
              <a:ext cx="1604437" cy="604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EXTERNAL QUALITY ASSURANCE </a:t>
              </a:r>
              <a:br>
                <a:rPr lang="et-EE" spc="12" dirty="0">
                  <a:solidFill>
                    <a:srgbClr val="0000F0"/>
                  </a:solidFill>
                  <a:latin typeface="Aino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of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education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D9C56E9C-6059-4D0E-B000-D543C0974ABC}"/>
                </a:ext>
              </a:extLst>
            </p:cNvPr>
            <p:cNvSpPr txBox="1"/>
            <p:nvPr/>
          </p:nvSpPr>
          <p:spPr>
            <a:xfrm>
              <a:off x="8588062" y="351501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2000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F8284-1263-4D18-BBBB-69CDAFBC2289}"/>
                </a:ext>
              </a:extLst>
            </p:cNvPr>
            <p:cNvSpPr txBox="1"/>
            <p:nvPr/>
          </p:nvSpPr>
          <p:spPr>
            <a:xfrm>
              <a:off x="9096704" y="4012144"/>
              <a:ext cx="2389527" cy="691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All SCHOOLS CONNECTED TO THE INTERNET and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provided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/>
                </a:rPr>
                <a:t>computers</a:t>
              </a:r>
              <a:endParaRPr lang="en-US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48" name="TextBox 26">
              <a:extLst>
                <a:ext uri="{FF2B5EF4-FFF2-40B4-BE49-F238E27FC236}">
                  <a16:creationId xmlns:a16="http://schemas.microsoft.com/office/drawing/2014/main" id="{F6656621-DEF7-4597-995F-026EF140A65E}"/>
                </a:ext>
              </a:extLst>
            </p:cNvPr>
            <p:cNvSpPr txBox="1"/>
            <p:nvPr/>
          </p:nvSpPr>
          <p:spPr>
            <a:xfrm>
              <a:off x="410289" y="2853679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1992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50" name="TextBox 31">
              <a:extLst>
                <a:ext uri="{FF2B5EF4-FFF2-40B4-BE49-F238E27FC236}">
                  <a16:creationId xmlns:a16="http://schemas.microsoft.com/office/drawing/2014/main" id="{8D16D8BB-1D3F-4A80-9F38-E338A9479DB3}"/>
                </a:ext>
              </a:extLst>
            </p:cNvPr>
            <p:cNvSpPr txBox="1"/>
            <p:nvPr/>
          </p:nvSpPr>
          <p:spPr>
            <a:xfrm>
              <a:off x="734566" y="4321838"/>
              <a:ext cx="2100235" cy="599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n-US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THE LAW ON EDUCATION of the Estonian Republic</a:t>
              </a:r>
              <a:r>
                <a:rPr lang="et-EE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u="non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sets</a:t>
              </a:r>
              <a:r>
                <a:rPr lang="en-US" sz="1200" u="non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general principles</a:t>
              </a:r>
            </a:p>
          </p:txBody>
        </p:sp>
        <p:sp>
          <p:nvSpPr>
            <p:cNvPr id="24" name="TextBox 31">
              <a:extLst>
                <a:ext uri="{FF2B5EF4-FFF2-40B4-BE49-F238E27FC236}">
                  <a16:creationId xmlns:a16="http://schemas.microsoft.com/office/drawing/2014/main" id="{12D82983-7235-4910-9C76-32311D930C4C}"/>
                </a:ext>
              </a:extLst>
            </p:cNvPr>
            <p:cNvSpPr txBox="1"/>
            <p:nvPr/>
          </p:nvSpPr>
          <p:spPr>
            <a:xfrm>
              <a:off x="697139" y="5187251"/>
              <a:ext cx="2747130" cy="1420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ENTREPRENEURSHIP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becomes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key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topic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Estonian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: </a:t>
              </a: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1992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student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companies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2011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entrepreneurship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as a </a:t>
              </a:r>
              <a:b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key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competence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curricula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2016 </a:t>
              </a:r>
              <a:r>
                <a:rPr lang="et-EE" i="1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Edu ja Tegu 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programme</a:t>
              </a:r>
            </a:p>
            <a:p>
              <a:pPr marL="171450" lvl="0" indent="-171450" algn="l">
                <a:lnSpc>
                  <a:spcPts val="156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1200" u="non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6C61B54-9D9F-4110-93FF-BCA03FD4C38B}"/>
                </a:ext>
              </a:extLst>
            </p:cNvPr>
            <p:cNvSpPr txBox="1"/>
            <p:nvPr/>
          </p:nvSpPr>
          <p:spPr>
            <a:xfrm>
              <a:off x="10818157" y="2862146"/>
              <a:ext cx="957458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2001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9156C2F0-5C25-4208-8C99-1B8E02429EBF}"/>
                </a:ext>
              </a:extLst>
            </p:cNvPr>
            <p:cNvSpPr txBox="1"/>
            <p:nvPr/>
          </p:nvSpPr>
          <p:spPr>
            <a:xfrm>
              <a:off x="8985356" y="1605821"/>
              <a:ext cx="1623107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LANGUAGE IMMERSION</a:t>
              </a:r>
            </a:p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PROGRAMME </a:t>
              </a:r>
            </a:p>
            <a:p>
              <a:pPr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foster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bilingualism</a:t>
              </a:r>
              <a:endParaRPr lang="en-US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898B0B3A-9614-4200-BEBE-9AD8D608A17A}"/>
                </a:ext>
              </a:extLst>
            </p:cNvPr>
            <p:cNvSpPr txBox="1"/>
            <p:nvPr/>
          </p:nvSpPr>
          <p:spPr>
            <a:xfrm>
              <a:off x="7431346" y="2857367"/>
              <a:ext cx="117824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1999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0187F68-B9BB-41FB-8072-55AB6B641D09}"/>
                </a:ext>
              </a:extLst>
            </p:cNvPr>
            <p:cNvSpPr txBox="1"/>
            <p:nvPr/>
          </p:nvSpPr>
          <p:spPr>
            <a:xfrm>
              <a:off x="7817746" y="4931043"/>
              <a:ext cx="3497954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1999-2009 </a:t>
              </a:r>
            </a:p>
            <a:p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H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armoni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ing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HIGHER EDUCATION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</a:t>
              </a:r>
              <a:br>
                <a:rPr lang="et-EE" spc="12" dirty="0">
                  <a:solidFill>
                    <a:srgbClr val="0000F0"/>
                  </a:solidFill>
                  <a:latin typeface="Aino"/>
                </a:rPr>
              </a:b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with European standards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recognition of 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diplom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a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s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3 main study cycles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scholarship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s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for mobility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accreditation system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i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nternationali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s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ation</a:t>
              </a:r>
              <a:endParaRPr lang="en-US" spc="12" dirty="0">
                <a:solidFill>
                  <a:srgbClr val="0000F0"/>
                </a:solidFill>
                <a:latin typeface="Aino"/>
              </a:endParaRPr>
            </a:p>
          </p:txBody>
        </p:sp>
        <p:cxnSp>
          <p:nvCxnSpPr>
            <p:cNvPr id="33" name="Straight Connector 83">
              <a:extLst>
                <a:ext uri="{FF2B5EF4-FFF2-40B4-BE49-F238E27FC236}">
                  <a16:creationId xmlns:a16="http://schemas.microsoft.com/office/drawing/2014/main" id="{67BA23E4-DF3B-4F84-8072-D6AE940120E6}"/>
                </a:ext>
              </a:extLst>
            </p:cNvPr>
            <p:cNvCxnSpPr>
              <a:cxnSpLocks/>
            </p:cNvCxnSpPr>
            <p:nvPr>
              <p:custDataLst>
                <p:tags r:id="rId1"/>
              </p:custDataLst>
            </p:nvPr>
          </p:nvCxnSpPr>
          <p:spPr>
            <a:xfrm flipV="1">
              <a:off x="4065002" y="3429000"/>
              <a:ext cx="0" cy="291623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3">
              <a:extLst>
                <a:ext uri="{FF2B5EF4-FFF2-40B4-BE49-F238E27FC236}">
                  <a16:creationId xmlns:a16="http://schemas.microsoft.com/office/drawing/2014/main" id="{4203116F-21A2-4A55-ABC1-C40657BE57ED}"/>
                </a:ext>
              </a:extLst>
            </p:cNvPr>
            <p:cNvCxnSpPr>
              <a:cxnSpLocks/>
            </p:cNvCxnSpPr>
            <p:nvPr>
              <p:custDataLst>
                <p:tags r:id="rId2"/>
              </p:custDataLst>
            </p:nvPr>
          </p:nvCxnSpPr>
          <p:spPr>
            <a:xfrm flipV="1">
              <a:off x="5675010" y="1621863"/>
              <a:ext cx="0" cy="1611926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3">
              <a:extLst>
                <a:ext uri="{FF2B5EF4-FFF2-40B4-BE49-F238E27FC236}">
                  <a16:creationId xmlns:a16="http://schemas.microsoft.com/office/drawing/2014/main" id="{3A57210A-B010-4692-87A2-803BCEF8392B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>
            <a:xfrm flipV="1">
              <a:off x="7636334" y="3429000"/>
              <a:ext cx="0" cy="291623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83">
              <a:extLst>
                <a:ext uri="{FF2B5EF4-FFF2-40B4-BE49-F238E27FC236}">
                  <a16:creationId xmlns:a16="http://schemas.microsoft.com/office/drawing/2014/main" id="{170C0F66-2C7B-44FF-852D-1561DE9A5A93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 flipV="1">
              <a:off x="8808163" y="1621863"/>
              <a:ext cx="0" cy="162272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83">
              <a:extLst>
                <a:ext uri="{FF2B5EF4-FFF2-40B4-BE49-F238E27FC236}">
                  <a16:creationId xmlns:a16="http://schemas.microsoft.com/office/drawing/2014/main" id="{E7027B33-4FE8-4D0C-AC5B-2F1490CDA5E0}"/>
                </a:ext>
              </a:extLst>
            </p:cNvPr>
            <p:cNvCxnSpPr>
              <a:cxnSpLocks/>
            </p:cNvCxnSpPr>
            <p:nvPr>
              <p:custDataLst>
                <p:tags r:id="rId5"/>
              </p:custDataLst>
            </p:nvPr>
          </p:nvCxnSpPr>
          <p:spPr>
            <a:xfrm flipV="1">
              <a:off x="1632708" y="1628775"/>
              <a:ext cx="0" cy="1592446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83">
              <a:extLst>
                <a:ext uri="{FF2B5EF4-FFF2-40B4-BE49-F238E27FC236}">
                  <a16:creationId xmlns:a16="http://schemas.microsoft.com/office/drawing/2014/main" id="{4E197F3E-C0AA-453C-91FC-0E2A8AFA5F9D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>
            <a:xfrm flipV="1">
              <a:off x="480652" y="3429000"/>
              <a:ext cx="0" cy="291623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83">
              <a:extLst>
                <a:ext uri="{FF2B5EF4-FFF2-40B4-BE49-F238E27FC236}">
                  <a16:creationId xmlns:a16="http://schemas.microsoft.com/office/drawing/2014/main" id="{A86ED759-0E80-4440-BC36-D2A4F44806C0}"/>
                </a:ext>
              </a:extLst>
            </p:cNvPr>
            <p:cNvCxnSpPr>
              <a:cxnSpLocks/>
            </p:cNvCxnSpPr>
            <p:nvPr>
              <p:custDataLst>
                <p:tags r:id="rId7"/>
              </p:custDataLst>
            </p:nvPr>
          </p:nvCxnSpPr>
          <p:spPr>
            <a:xfrm>
              <a:off x="1753386" y="3337746"/>
              <a:ext cx="2204856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51F9BCE8-D5AD-44A4-B969-8F6E2E24579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384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3" name="Oval 14">
              <a:extLst>
                <a:ext uri="{FF2B5EF4-FFF2-40B4-BE49-F238E27FC236}">
                  <a16:creationId xmlns:a16="http://schemas.microsoft.com/office/drawing/2014/main" id="{8073BE43-DA7B-4C76-94A2-B06988D1468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017377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4" name="Oval 16">
              <a:extLst>
                <a:ext uri="{FF2B5EF4-FFF2-40B4-BE49-F238E27FC236}">
                  <a16:creationId xmlns:a16="http://schemas.microsoft.com/office/drawing/2014/main" id="{1AD0AC25-0169-4E62-B912-70986701D94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5887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5" name="Oval 18">
              <a:extLst>
                <a:ext uri="{FF2B5EF4-FFF2-40B4-BE49-F238E27FC236}">
                  <a16:creationId xmlns:a16="http://schemas.microsoft.com/office/drawing/2014/main" id="{4B94F567-8B0E-468F-8184-F70403785DB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760538" y="3282202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1" name="Straight Connector 83">
              <a:extLst>
                <a:ext uri="{FF2B5EF4-FFF2-40B4-BE49-F238E27FC236}">
                  <a16:creationId xmlns:a16="http://schemas.microsoft.com/office/drawing/2014/main" id="{C9F90F27-6E27-4935-8835-1070CF35D4F5}"/>
                </a:ext>
              </a:extLst>
            </p:cNvPr>
            <p:cNvCxnSpPr>
              <a:cxnSpLocks/>
            </p:cNvCxnSpPr>
            <p:nvPr>
              <p:custDataLst>
                <p:tags r:id="rId12"/>
              </p:custDataLst>
            </p:nvPr>
          </p:nvCxnSpPr>
          <p:spPr>
            <a:xfrm>
              <a:off x="5802198" y="3329679"/>
              <a:ext cx="1730920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83">
              <a:extLst>
                <a:ext uri="{FF2B5EF4-FFF2-40B4-BE49-F238E27FC236}">
                  <a16:creationId xmlns:a16="http://schemas.microsoft.com/office/drawing/2014/main" id="{998DBF1A-581D-4D47-9FFD-F335E8251815}"/>
                </a:ext>
              </a:extLst>
            </p:cNvPr>
            <p:cNvCxnSpPr>
              <a:cxnSpLocks/>
            </p:cNvCxnSpPr>
            <p:nvPr>
              <p:custDataLst>
                <p:tags r:id="rId13"/>
              </p:custDataLst>
            </p:nvPr>
          </p:nvCxnSpPr>
          <p:spPr>
            <a:xfrm flipV="1">
              <a:off x="7751036" y="3328585"/>
              <a:ext cx="943532" cy="488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83">
              <a:extLst>
                <a:ext uri="{FF2B5EF4-FFF2-40B4-BE49-F238E27FC236}">
                  <a16:creationId xmlns:a16="http://schemas.microsoft.com/office/drawing/2014/main" id="{589A43DF-2F0C-4E0E-889C-145F66A2DE51}"/>
                </a:ext>
              </a:extLst>
            </p:cNvPr>
            <p:cNvCxnSpPr>
              <a:cxnSpLocks/>
            </p:cNvCxnSpPr>
            <p:nvPr>
              <p:custDataLst>
                <p:tags r:id="rId14"/>
              </p:custDataLst>
            </p:nvPr>
          </p:nvCxnSpPr>
          <p:spPr>
            <a:xfrm>
              <a:off x="8921758" y="3331197"/>
              <a:ext cx="2564473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16">
              <a:extLst>
                <a:ext uri="{FF2B5EF4-FFF2-40B4-BE49-F238E27FC236}">
                  <a16:creationId xmlns:a16="http://schemas.microsoft.com/office/drawing/2014/main" id="{E3BFCA63-DA63-4A44-BD03-4993966E360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587745" y="3292783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5" name="Straight Connector 83">
              <a:extLst>
                <a:ext uri="{FF2B5EF4-FFF2-40B4-BE49-F238E27FC236}">
                  <a16:creationId xmlns:a16="http://schemas.microsoft.com/office/drawing/2014/main" id="{35D7CC70-454B-41CA-B266-10DF568FC2CC}"/>
                </a:ext>
              </a:extLst>
            </p:cNvPr>
            <p:cNvCxnSpPr>
              <a:cxnSpLocks/>
            </p:cNvCxnSpPr>
            <p:nvPr>
              <p:custDataLst>
                <p:tags r:id="rId16"/>
              </p:custDataLst>
            </p:nvPr>
          </p:nvCxnSpPr>
          <p:spPr>
            <a:xfrm>
              <a:off x="598206" y="3328585"/>
              <a:ext cx="927218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AB75BE9C-A1CD-4800-92E2-3C15F8040C7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633047" y="3283789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7" name="Straight Connector 83">
              <a:extLst>
                <a:ext uri="{FF2B5EF4-FFF2-40B4-BE49-F238E27FC236}">
                  <a16:creationId xmlns:a16="http://schemas.microsoft.com/office/drawing/2014/main" id="{2B5C349E-6916-4FA1-B9E5-A4FA4CCE13B2}"/>
                </a:ext>
              </a:extLst>
            </p:cNvPr>
            <p:cNvCxnSpPr>
              <a:cxnSpLocks/>
            </p:cNvCxnSpPr>
            <p:nvPr>
              <p:custDataLst>
                <p:tags r:id="rId18"/>
              </p:custDataLst>
            </p:nvPr>
          </p:nvCxnSpPr>
          <p:spPr>
            <a:xfrm>
              <a:off x="4163585" y="3335063"/>
              <a:ext cx="1400555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83">
              <a:extLst>
                <a:ext uri="{FF2B5EF4-FFF2-40B4-BE49-F238E27FC236}">
                  <a16:creationId xmlns:a16="http://schemas.microsoft.com/office/drawing/2014/main" id="{A43489A6-4BE2-46AE-B9D3-61137B37C95E}"/>
                </a:ext>
              </a:extLst>
            </p:cNvPr>
            <p:cNvCxnSpPr>
              <a:cxnSpLocks/>
            </p:cNvCxnSpPr>
            <p:nvPr>
              <p:custDataLst>
                <p:tags r:id="rId19"/>
              </p:custDataLst>
            </p:nvPr>
          </p:nvCxnSpPr>
          <p:spPr>
            <a:xfrm flipV="1">
              <a:off x="11606151" y="3441358"/>
              <a:ext cx="0" cy="1266566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10">
              <a:extLst>
                <a:ext uri="{FF2B5EF4-FFF2-40B4-BE49-F238E27FC236}">
                  <a16:creationId xmlns:a16="http://schemas.microsoft.com/office/drawing/2014/main" id="{A7044E65-6111-45A7-B6DB-8332E71990B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551551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62" name="Straight Connector 83">
              <a:extLst>
                <a:ext uri="{FF2B5EF4-FFF2-40B4-BE49-F238E27FC236}">
                  <a16:creationId xmlns:a16="http://schemas.microsoft.com/office/drawing/2014/main" id="{CD5925D6-89A2-4489-B52A-45509DDEC17E}"/>
                </a:ext>
              </a:extLst>
            </p:cNvPr>
            <p:cNvCxnSpPr>
              <a:cxnSpLocks/>
            </p:cNvCxnSpPr>
            <p:nvPr>
              <p:custDataLst>
                <p:tags r:id="rId21"/>
              </p:custDataLst>
            </p:nvPr>
          </p:nvCxnSpPr>
          <p:spPr>
            <a:xfrm>
              <a:off x="11723363" y="3328921"/>
              <a:ext cx="468637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3">
              <a:extLst>
                <a:ext uri="{FF2B5EF4-FFF2-40B4-BE49-F238E27FC236}">
                  <a16:creationId xmlns:a16="http://schemas.microsoft.com/office/drawing/2014/main" id="{E4FEF905-6BF4-AC03-1248-9947F7F6BF5F}"/>
                </a:ext>
              </a:extLst>
            </p:cNvPr>
            <p:cNvCxnSpPr>
              <a:cxnSpLocks/>
            </p:cNvCxnSpPr>
            <p:nvPr>
              <p:custDataLst>
                <p:tags r:id="rId22"/>
              </p:custDataLst>
            </p:nvPr>
          </p:nvCxnSpPr>
          <p:spPr>
            <a:xfrm>
              <a:off x="263525" y="3337746"/>
              <a:ext cx="116284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252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ühm 1">
            <a:extLst>
              <a:ext uri="{FF2B5EF4-FFF2-40B4-BE49-F238E27FC236}">
                <a16:creationId xmlns:a16="http://schemas.microsoft.com/office/drawing/2014/main" id="{3EEFCCF4-87B7-3378-4849-CB7D591C84D3}"/>
              </a:ext>
            </a:extLst>
          </p:cNvPr>
          <p:cNvGrpSpPr/>
          <p:nvPr/>
        </p:nvGrpSpPr>
        <p:grpSpPr>
          <a:xfrm>
            <a:off x="0" y="657225"/>
            <a:ext cx="11981848" cy="5628100"/>
            <a:chOff x="0" y="657225"/>
            <a:chExt cx="11981848" cy="5628100"/>
          </a:xfrm>
        </p:grpSpPr>
        <p:sp>
          <p:nvSpPr>
            <p:cNvPr id="3" name="TextBox 26">
              <a:extLst>
                <a:ext uri="{FF2B5EF4-FFF2-40B4-BE49-F238E27FC236}">
                  <a16:creationId xmlns:a16="http://schemas.microsoft.com/office/drawing/2014/main" id="{0EB5E355-FF21-4DC8-83A5-C2B35D292C81}"/>
                </a:ext>
              </a:extLst>
            </p:cNvPr>
            <p:cNvSpPr txBox="1"/>
            <p:nvPr/>
          </p:nvSpPr>
          <p:spPr>
            <a:xfrm>
              <a:off x="3406083" y="3524471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2006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BE4C506B-0D40-4F90-829E-1396C051C535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 flipV="1">
              <a:off x="3613679" y="1484313"/>
              <a:ext cx="0" cy="1748755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E0AC6AB3-679C-4560-BF0C-387DEF6B4BF7}"/>
                </a:ext>
              </a:extLst>
            </p:cNvPr>
            <p:cNvSpPr txBox="1"/>
            <p:nvPr/>
          </p:nvSpPr>
          <p:spPr>
            <a:xfrm>
              <a:off x="4618140" y="2823111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2010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sp>
          <p:nvSpPr>
            <p:cNvPr id="20" name="TextBox 31">
              <a:extLst>
                <a:ext uri="{FF2B5EF4-FFF2-40B4-BE49-F238E27FC236}">
                  <a16:creationId xmlns:a16="http://schemas.microsoft.com/office/drawing/2014/main" id="{2E6A87DB-60C9-4E06-BD45-F93AD1DC80B8}"/>
                </a:ext>
              </a:extLst>
            </p:cNvPr>
            <p:cNvSpPr txBox="1"/>
            <p:nvPr/>
          </p:nvSpPr>
          <p:spPr>
            <a:xfrm>
              <a:off x="4955786" y="4608061"/>
              <a:ext cx="1914991" cy="39440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INCLUSIVE EDUCATION </a:t>
              </a:r>
            </a:p>
            <a:p>
              <a:pPr lvl="0" indent="0">
                <a:lnSpc>
                  <a:spcPts val="1560"/>
                </a:lnSpc>
                <a:spcBef>
                  <a:spcPct val="0"/>
                </a:spcBef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as 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leading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principle</a:t>
              </a:r>
              <a:endParaRPr lang="en-US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cxnSp>
          <p:nvCxnSpPr>
            <p:cNvPr id="21" name="Straight Connector 83">
              <a:extLst>
                <a:ext uri="{FF2B5EF4-FFF2-40B4-BE49-F238E27FC236}">
                  <a16:creationId xmlns:a16="http://schemas.microsoft.com/office/drawing/2014/main" id="{17BD2EE5-0875-47D6-8489-ACB8FCAF707D}"/>
                </a:ext>
              </a:extLst>
            </p:cNvPr>
            <p:cNvCxnSpPr>
              <a:cxnSpLocks/>
            </p:cNvCxnSpPr>
            <p:nvPr>
              <p:custDataLst>
                <p:tags r:id="rId5"/>
              </p:custDataLst>
            </p:nvPr>
          </p:nvCxnSpPr>
          <p:spPr>
            <a:xfrm flipV="1">
              <a:off x="4790574" y="3429000"/>
              <a:ext cx="0" cy="2771775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D9C56E9C-6059-4D0E-B000-D543C0974ABC}"/>
                </a:ext>
              </a:extLst>
            </p:cNvPr>
            <p:cNvSpPr txBox="1"/>
            <p:nvPr/>
          </p:nvSpPr>
          <p:spPr>
            <a:xfrm>
              <a:off x="6198114" y="3516490"/>
              <a:ext cx="1702999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2011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23" name="Straight Connector 83">
              <a:extLst>
                <a:ext uri="{FF2B5EF4-FFF2-40B4-BE49-F238E27FC236}">
                  <a16:creationId xmlns:a16="http://schemas.microsoft.com/office/drawing/2014/main" id="{10FF5489-F2E2-4062-A687-A99BADC9BCBD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>
            <a:xfrm flipV="1">
              <a:off x="6396668" y="1484313"/>
              <a:ext cx="0" cy="1749477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F8284-1263-4D18-BBBB-69CDAFBC2289}"/>
                </a:ext>
              </a:extLst>
            </p:cNvPr>
            <p:cNvSpPr txBox="1"/>
            <p:nvPr/>
          </p:nvSpPr>
          <p:spPr>
            <a:xfrm>
              <a:off x="7688825" y="4567482"/>
              <a:ext cx="3811012" cy="17178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LIFELONG LEARNING STRATEGY 2020: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 DIGITAL FOCUS and a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lot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emphasis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on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IN-SERVICE TRAINING 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on teachers and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school leaders professional development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>
                <a:lnSpc>
                  <a:spcPts val="1560"/>
                </a:lnSpc>
              </a:pP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Establishment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i="1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Rajaleidja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SUPPORT CENTRES NETWORK 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with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offices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every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county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0" name="TextBox 26">
              <a:extLst>
                <a:ext uri="{FF2B5EF4-FFF2-40B4-BE49-F238E27FC236}">
                  <a16:creationId xmlns:a16="http://schemas.microsoft.com/office/drawing/2014/main" id="{04B25AC9-3E9B-4F54-8674-E43E432ACEF9}"/>
                </a:ext>
              </a:extLst>
            </p:cNvPr>
            <p:cNvSpPr txBox="1"/>
            <p:nvPr/>
          </p:nvSpPr>
          <p:spPr>
            <a:xfrm>
              <a:off x="7426577" y="2837988"/>
              <a:ext cx="1129861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2014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31" name="Straight Connector 83">
              <a:extLst>
                <a:ext uri="{FF2B5EF4-FFF2-40B4-BE49-F238E27FC236}">
                  <a16:creationId xmlns:a16="http://schemas.microsoft.com/office/drawing/2014/main" id="{B6B8D7A1-D531-4B1F-8A1D-8090C57E3AAB}"/>
                </a:ext>
              </a:extLst>
            </p:cNvPr>
            <p:cNvCxnSpPr>
              <a:cxnSpLocks/>
            </p:cNvCxnSpPr>
            <p:nvPr>
              <p:custDataLst>
                <p:tags r:id="rId7"/>
              </p:custDataLst>
            </p:nvPr>
          </p:nvCxnSpPr>
          <p:spPr>
            <a:xfrm flipV="1">
              <a:off x="7636334" y="3429000"/>
              <a:ext cx="0" cy="2771775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5D0696-6884-4F36-AD55-48B842B96432}"/>
                </a:ext>
              </a:extLst>
            </p:cNvPr>
            <p:cNvSpPr txBox="1"/>
            <p:nvPr/>
          </p:nvSpPr>
          <p:spPr>
            <a:xfrm>
              <a:off x="3727677" y="1432504"/>
              <a:ext cx="2491825" cy="6919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FREE LUNCH in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basic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school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starting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from 2014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also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upper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secondary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school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45" name="TextBox 26">
              <a:extLst>
                <a:ext uri="{FF2B5EF4-FFF2-40B4-BE49-F238E27FC236}">
                  <a16:creationId xmlns:a16="http://schemas.microsoft.com/office/drawing/2014/main" id="{871D92EF-FB1E-4158-99FB-0B58EF565655}"/>
                </a:ext>
              </a:extLst>
            </p:cNvPr>
            <p:cNvSpPr txBox="1"/>
            <p:nvPr/>
          </p:nvSpPr>
          <p:spPr>
            <a:xfrm>
              <a:off x="8723881" y="3524470"/>
              <a:ext cx="1702999" cy="3590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2015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46" name="Straight Connector 83">
              <a:extLst>
                <a:ext uri="{FF2B5EF4-FFF2-40B4-BE49-F238E27FC236}">
                  <a16:creationId xmlns:a16="http://schemas.microsoft.com/office/drawing/2014/main" id="{86671AF6-4B86-48E3-985A-9574FC879363}"/>
                </a:ext>
              </a:extLst>
            </p:cNvPr>
            <p:cNvCxnSpPr>
              <a:cxnSpLocks/>
            </p:cNvCxnSpPr>
            <p:nvPr>
              <p:custDataLst>
                <p:tags r:id="rId8"/>
              </p:custDataLst>
            </p:nvPr>
          </p:nvCxnSpPr>
          <p:spPr>
            <a:xfrm flipV="1">
              <a:off x="8938793" y="665277"/>
              <a:ext cx="0" cy="2579314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A1AAE495-99E0-411A-94B3-57F8BA7A9AF6}"/>
                </a:ext>
              </a:extLst>
            </p:cNvPr>
            <p:cNvSpPr txBox="1"/>
            <p:nvPr/>
          </p:nvSpPr>
          <p:spPr>
            <a:xfrm>
              <a:off x="9134827" y="659482"/>
              <a:ext cx="2847021" cy="244624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1560"/>
                </a:lnSpc>
              </a:pP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Requirement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 DIGITIZE ALL LEARNING MATERIALS </a:t>
              </a:r>
              <a:br>
                <a:rPr lang="et-EE" spc="12" dirty="0">
                  <a:solidFill>
                    <a:srgbClr val="0000F0"/>
                  </a:solidFill>
                  <a:latin typeface="Aino"/>
                </a:rPr>
              </a:b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by 2020</a:t>
              </a: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2015-2022</a:t>
              </a:r>
            </a:p>
            <a:p>
              <a:pPr defTabSz="914400">
                <a:lnSpc>
                  <a:spcPts val="1560"/>
                </a:lnSpc>
              </a:pP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MODERNISING INTERNET CONNECTION in all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schools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  <a:p>
              <a:pPr defTabSz="914400">
                <a:lnSpc>
                  <a:spcPts val="1560"/>
                </a:lnSpc>
              </a:pPr>
              <a:endParaRPr lang="et-EE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pPr defTabSz="914400">
                <a:lnSpc>
                  <a:spcPts val="1560"/>
                </a:lnSpc>
              </a:pP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Future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skills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forecasting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programme OSKA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is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/>
                </a:rPr>
                <a:t>launched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 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to better connect the education system with the expectations of the </a:t>
              </a:r>
              <a:r>
                <a:rPr lang="et-EE" spc="12" dirty="0">
                  <a:solidFill>
                    <a:srgbClr val="0000F0"/>
                  </a:solidFill>
                  <a:latin typeface="Aino"/>
                </a:rPr>
                <a:t>l</a:t>
              </a:r>
              <a:r>
                <a:rPr lang="en-US" spc="12" dirty="0" err="1">
                  <a:solidFill>
                    <a:srgbClr val="0000F0"/>
                  </a:solidFill>
                  <a:latin typeface="Aino"/>
                </a:rPr>
                <a:t>abour</a:t>
              </a:r>
              <a:r>
                <a:rPr lang="en-US" spc="12" dirty="0">
                  <a:solidFill>
                    <a:srgbClr val="0000F0"/>
                  </a:solidFill>
                  <a:latin typeface="Aino"/>
                </a:rPr>
                <a:t> market</a:t>
              </a:r>
              <a:endParaRPr lang="et-EE" spc="12" dirty="0">
                <a:solidFill>
                  <a:srgbClr val="0000F0"/>
                </a:solidFill>
                <a:latin typeface="Aino"/>
              </a:endParaRPr>
            </a:p>
          </p:txBody>
        </p:sp>
        <p:sp>
          <p:nvSpPr>
            <p:cNvPr id="53" name="TextBox 31">
              <a:extLst>
                <a:ext uri="{FF2B5EF4-FFF2-40B4-BE49-F238E27FC236}">
                  <a16:creationId xmlns:a16="http://schemas.microsoft.com/office/drawing/2014/main" id="{657E4AFD-AF0D-4C02-BEF9-956751FCBD3D}"/>
                </a:ext>
              </a:extLst>
            </p:cNvPr>
            <p:cNvSpPr txBox="1"/>
            <p:nvPr/>
          </p:nvSpPr>
          <p:spPr>
            <a:xfrm>
              <a:off x="219674" y="5423404"/>
              <a:ext cx="1787931" cy="804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1560"/>
                </a:lnSpc>
              </a:pP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A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state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database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EHIS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brings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together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all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information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related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education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in Estonia</a:t>
              </a:r>
            </a:p>
          </p:txBody>
        </p:sp>
        <p:sp>
          <p:nvSpPr>
            <p:cNvPr id="54" name="TextBox 26">
              <a:extLst>
                <a:ext uri="{FF2B5EF4-FFF2-40B4-BE49-F238E27FC236}">
                  <a16:creationId xmlns:a16="http://schemas.microsoft.com/office/drawing/2014/main" id="{6FF19852-C2A1-478D-990B-79187275DEDD}"/>
                </a:ext>
              </a:extLst>
            </p:cNvPr>
            <p:cNvSpPr txBox="1"/>
            <p:nvPr/>
          </p:nvSpPr>
          <p:spPr>
            <a:xfrm>
              <a:off x="888863" y="2825997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2004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55" name="Straight Connector 83">
              <a:extLst>
                <a:ext uri="{FF2B5EF4-FFF2-40B4-BE49-F238E27FC236}">
                  <a16:creationId xmlns:a16="http://schemas.microsoft.com/office/drawing/2014/main" id="{48A6630C-4B50-4DB9-8623-8DF9DD6F123D}"/>
                </a:ext>
              </a:extLst>
            </p:cNvPr>
            <p:cNvCxnSpPr>
              <a:cxnSpLocks/>
            </p:cNvCxnSpPr>
            <p:nvPr>
              <p:custDataLst>
                <p:tags r:id="rId9"/>
              </p:custDataLst>
            </p:nvPr>
          </p:nvCxnSpPr>
          <p:spPr>
            <a:xfrm flipV="1">
              <a:off x="1693624" y="3429001"/>
              <a:ext cx="0" cy="1830909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071916-42DC-482D-8266-DB234A02AB4F}"/>
                </a:ext>
              </a:extLst>
            </p:cNvPr>
            <p:cNvSpPr txBox="1"/>
            <p:nvPr/>
          </p:nvSpPr>
          <p:spPr>
            <a:xfrm>
              <a:off x="4859493" y="5259910"/>
              <a:ext cx="241283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More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variability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educational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landscape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: c</a:t>
              </a:r>
              <a:r>
                <a:rPr lang="en-US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hanges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in 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school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funding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principles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make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</a:p>
            <a:p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the establishment of 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  <a:p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PRIVATE SCHOOLS easier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7A2F588D-4524-402D-977F-4E68618215B0}"/>
                </a:ext>
              </a:extLst>
            </p:cNvPr>
            <p:cNvSpPr txBox="1"/>
            <p:nvPr/>
          </p:nvSpPr>
          <p:spPr>
            <a:xfrm>
              <a:off x="244030" y="3524470"/>
              <a:ext cx="1129861" cy="3590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773"/>
                </a:lnSpc>
                <a:spcBef>
                  <a:spcPct val="0"/>
                </a:spcBef>
              </a:pPr>
              <a:r>
                <a:rPr lang="et-EE" sz="2800" dirty="0">
                  <a:solidFill>
                    <a:srgbClr val="0000F0"/>
                  </a:solidFill>
                  <a:latin typeface="Aino Headline" panose="020B0303040504020204" pitchFamily="34" charset="0"/>
                </a:rPr>
                <a:t>2002</a:t>
              </a:r>
              <a:endParaRPr lang="en-US" sz="2800" dirty="0">
                <a:solidFill>
                  <a:srgbClr val="0000F0"/>
                </a:solidFill>
                <a:latin typeface="Aino Headline" panose="020B0303040504020204" pitchFamily="34" charset="0"/>
              </a:endParaRPr>
            </a:p>
          </p:txBody>
        </p:sp>
        <p:cxnSp>
          <p:nvCxnSpPr>
            <p:cNvPr id="29" name="Straight Connector 83">
              <a:extLst>
                <a:ext uri="{FF2B5EF4-FFF2-40B4-BE49-F238E27FC236}">
                  <a16:creationId xmlns:a16="http://schemas.microsoft.com/office/drawing/2014/main" id="{7C867D72-E66D-47F6-B9F1-2B50D9A6DE53}"/>
                </a:ext>
              </a:extLst>
            </p:cNvPr>
            <p:cNvCxnSpPr>
              <a:cxnSpLocks/>
            </p:cNvCxnSpPr>
            <p:nvPr>
              <p:custDataLst>
                <p:tags r:id="rId10"/>
              </p:custDataLst>
            </p:nvPr>
          </p:nvCxnSpPr>
          <p:spPr>
            <a:xfrm flipV="1">
              <a:off x="487798" y="657225"/>
              <a:ext cx="0" cy="2579093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EAA602-19BD-412D-B5CD-B7A3ECD85474}"/>
                </a:ext>
              </a:extLst>
            </p:cNvPr>
            <p:cNvSpPr txBox="1"/>
            <p:nvPr/>
          </p:nvSpPr>
          <p:spPr>
            <a:xfrm>
              <a:off x="674043" y="665277"/>
              <a:ext cx="1830383" cy="12151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E-SCHOOL -</a:t>
              </a:r>
            </a:p>
            <a:p>
              <a:pPr defTabSz="609539">
                <a:lnSpc>
                  <a:spcPts val="1560"/>
                </a:lnSpc>
                <a:spcBef>
                  <a:spcPct val="0"/>
                </a:spcBef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web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application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for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schools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provides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b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</a:b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an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easy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way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for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parents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teachers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, and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pupils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to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share</a:t>
              </a:r>
              <a:r>
                <a:rPr lang="et-EE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</a:t>
              </a:r>
              <a:r>
                <a:rPr lang="et-EE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information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FC8E22-66C9-48C5-B445-0C6854789A55}"/>
                </a:ext>
              </a:extLst>
            </p:cNvPr>
            <p:cNvSpPr txBox="1"/>
            <p:nvPr/>
          </p:nvSpPr>
          <p:spPr>
            <a:xfrm>
              <a:off x="6441568" y="1428700"/>
              <a:ext cx="2016631" cy="1102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Optimising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s</a:t>
              </a:r>
              <a:r>
                <a:rPr lang="en-US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chool</a:t>
              </a:r>
              <a:r>
                <a:rPr lang="en-US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network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: </a:t>
              </a:r>
            </a:p>
            <a:p>
              <a:pPr>
                <a:lnSpc>
                  <a:spcPts val="1560"/>
                </a:lnSpc>
              </a:pP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building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of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regional</a:t>
              </a:r>
              <a:r>
                <a:rPr lang="et-EE" sz="1200" spc="12" dirty="0">
                  <a:solidFill>
                    <a:srgbClr val="0000F0"/>
                  </a:solidFill>
                  <a:latin typeface="Aino" panose="02000603040504020204" pitchFamily="50" charset="-70"/>
                </a:rPr>
                <a:t> STATE GYMNASIUMS </a:t>
              </a:r>
              <a:r>
                <a:rPr lang="et-EE" sz="1200" spc="12" dirty="0" err="1">
                  <a:solidFill>
                    <a:srgbClr val="0000F0"/>
                  </a:solidFill>
                  <a:latin typeface="Aino" panose="02000603040504020204" pitchFamily="50" charset="-70"/>
                </a:rPr>
                <a:t>begins</a:t>
              </a:r>
              <a:endParaRPr lang="et-EE" sz="1200" spc="12" dirty="0">
                <a:solidFill>
                  <a:srgbClr val="0000F0"/>
                </a:solidFill>
                <a:latin typeface="Aino" panose="02000603040504020204" pitchFamily="50" charset="-70"/>
              </a:endParaRPr>
            </a:p>
          </p:txBody>
        </p:sp>
        <p:cxnSp>
          <p:nvCxnSpPr>
            <p:cNvPr id="35" name="Straight Connector 83">
              <a:extLst>
                <a:ext uri="{FF2B5EF4-FFF2-40B4-BE49-F238E27FC236}">
                  <a16:creationId xmlns:a16="http://schemas.microsoft.com/office/drawing/2014/main" id="{2E31D4E4-4343-4B14-88FE-39716C202404}"/>
                </a:ext>
              </a:extLst>
            </p:cNvPr>
            <p:cNvCxnSpPr>
              <a:cxnSpLocks/>
            </p:cNvCxnSpPr>
            <p:nvPr>
              <p:custDataLst>
                <p:tags r:id="rId11"/>
              </p:custDataLst>
            </p:nvPr>
          </p:nvCxnSpPr>
          <p:spPr>
            <a:xfrm>
              <a:off x="1796716" y="3331231"/>
              <a:ext cx="636299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89">
              <a:extLst>
                <a:ext uri="{FF2B5EF4-FFF2-40B4-BE49-F238E27FC236}">
                  <a16:creationId xmlns:a16="http://schemas.microsoft.com/office/drawing/2014/main" id="{104524C1-F1F7-4028-A53E-EBDA3CE5FB30}"/>
                </a:ext>
              </a:extLst>
            </p:cNvPr>
            <p:cNvCxnSpPr>
              <a:cxnSpLocks/>
            </p:cNvCxnSpPr>
            <p:nvPr>
              <p:custDataLst>
                <p:tags r:id="rId12"/>
              </p:custDataLst>
            </p:nvPr>
          </p:nvCxnSpPr>
          <p:spPr>
            <a:xfrm>
              <a:off x="0" y="3328000"/>
              <a:ext cx="381259" cy="18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10">
              <a:extLst>
                <a:ext uri="{FF2B5EF4-FFF2-40B4-BE49-F238E27FC236}">
                  <a16:creationId xmlns:a16="http://schemas.microsoft.com/office/drawing/2014/main" id="{70DF1482-DFA1-4F4D-B37F-53E8D3AD965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384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AAB3124E-AE77-4446-9843-B7D755FECA8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560018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F9E1A512-41FF-4AF4-9C36-4BE09CD14F5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4567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CCC24040-4B03-49FA-B9F2-C96045A8A7E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588709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C9C29C84-F2EC-4AD3-B739-38D36EFF255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891168" y="3282202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42" name="Straight Connector 83">
              <a:extLst>
                <a:ext uri="{FF2B5EF4-FFF2-40B4-BE49-F238E27FC236}">
                  <a16:creationId xmlns:a16="http://schemas.microsoft.com/office/drawing/2014/main" id="{A0B72B3D-4368-4B39-BAA5-C3A33D491ED4}"/>
                </a:ext>
              </a:extLst>
            </p:cNvPr>
            <p:cNvCxnSpPr>
              <a:cxnSpLocks/>
            </p:cNvCxnSpPr>
            <p:nvPr>
              <p:custDataLst>
                <p:tags r:id="rId18"/>
              </p:custDataLst>
            </p:nvPr>
          </p:nvCxnSpPr>
          <p:spPr>
            <a:xfrm>
              <a:off x="3699604" y="3328000"/>
              <a:ext cx="1005157" cy="1679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83">
              <a:extLst>
                <a:ext uri="{FF2B5EF4-FFF2-40B4-BE49-F238E27FC236}">
                  <a16:creationId xmlns:a16="http://schemas.microsoft.com/office/drawing/2014/main" id="{75418B70-4438-4721-9251-76FE487A34A1}"/>
                </a:ext>
              </a:extLst>
            </p:cNvPr>
            <p:cNvCxnSpPr>
              <a:cxnSpLocks/>
            </p:cNvCxnSpPr>
            <p:nvPr>
              <p:custDataLst>
                <p:tags r:id="rId19"/>
              </p:custDataLst>
            </p:nvPr>
          </p:nvCxnSpPr>
          <p:spPr>
            <a:xfrm>
              <a:off x="6513888" y="3329679"/>
              <a:ext cx="1019230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83">
              <a:extLst>
                <a:ext uri="{FF2B5EF4-FFF2-40B4-BE49-F238E27FC236}">
                  <a16:creationId xmlns:a16="http://schemas.microsoft.com/office/drawing/2014/main" id="{D44C8887-146E-4669-96D6-E18E8E568FA8}"/>
                </a:ext>
              </a:extLst>
            </p:cNvPr>
            <p:cNvCxnSpPr>
              <a:cxnSpLocks/>
            </p:cNvCxnSpPr>
            <p:nvPr>
              <p:custDataLst>
                <p:tags r:id="rId20"/>
              </p:custDataLst>
            </p:nvPr>
          </p:nvCxnSpPr>
          <p:spPr>
            <a:xfrm>
              <a:off x="7751036" y="3329679"/>
              <a:ext cx="1080997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83">
              <a:extLst>
                <a:ext uri="{FF2B5EF4-FFF2-40B4-BE49-F238E27FC236}">
                  <a16:creationId xmlns:a16="http://schemas.microsoft.com/office/drawing/2014/main" id="{8240A624-3868-41D5-B3F0-FBD6D2468C72}"/>
                </a:ext>
              </a:extLst>
            </p:cNvPr>
            <p:cNvCxnSpPr>
              <a:cxnSpLocks/>
            </p:cNvCxnSpPr>
            <p:nvPr>
              <p:custDataLst>
                <p:tags r:id="rId21"/>
              </p:custDataLst>
            </p:nvPr>
          </p:nvCxnSpPr>
          <p:spPr>
            <a:xfrm>
              <a:off x="9031021" y="3329827"/>
              <a:ext cx="2950827" cy="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57EB3294-89E4-4EB0-8FCC-31DC5DA9862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653737" y="3287435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2" name="Straight Connector 83">
              <a:extLst>
                <a:ext uri="{FF2B5EF4-FFF2-40B4-BE49-F238E27FC236}">
                  <a16:creationId xmlns:a16="http://schemas.microsoft.com/office/drawing/2014/main" id="{50F9395E-CF7A-4FD3-851A-5A90A98CC67A}"/>
                </a:ext>
              </a:extLst>
            </p:cNvPr>
            <p:cNvCxnSpPr>
              <a:cxnSpLocks/>
            </p:cNvCxnSpPr>
            <p:nvPr>
              <p:custDataLst>
                <p:tags r:id="rId23"/>
              </p:custDataLst>
            </p:nvPr>
          </p:nvCxnSpPr>
          <p:spPr>
            <a:xfrm flipV="1">
              <a:off x="598206" y="3328000"/>
              <a:ext cx="1012880" cy="3231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4A2DD9E3-826A-4AE7-9BC4-97FEACEA0D2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354705" y="3283789"/>
              <a:ext cx="95250" cy="95250"/>
            </a:xfrm>
            <a:prstGeom prst="ellipse">
              <a:avLst/>
            </a:prstGeom>
            <a:noFill/>
            <a:ln w="19050">
              <a:solidFill>
                <a:srgbClr val="000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F0"/>
                </a:solidFill>
              </a:endParaRPr>
            </a:p>
          </p:txBody>
        </p:sp>
        <p:cxnSp>
          <p:nvCxnSpPr>
            <p:cNvPr id="57" name="Straight Connector 83">
              <a:extLst>
                <a:ext uri="{FF2B5EF4-FFF2-40B4-BE49-F238E27FC236}">
                  <a16:creationId xmlns:a16="http://schemas.microsoft.com/office/drawing/2014/main" id="{D3AC2177-95E6-49E3-949E-378C54DDC769}"/>
                </a:ext>
              </a:extLst>
            </p:cNvPr>
            <p:cNvCxnSpPr>
              <a:cxnSpLocks/>
            </p:cNvCxnSpPr>
            <p:nvPr>
              <p:custDataLst>
                <p:tags r:id="rId25"/>
              </p:custDataLst>
            </p:nvPr>
          </p:nvCxnSpPr>
          <p:spPr>
            <a:xfrm>
              <a:off x="4885416" y="3328000"/>
              <a:ext cx="1424686" cy="7060"/>
            </a:xfrm>
            <a:prstGeom prst="line">
              <a:avLst/>
            </a:prstGeom>
            <a:ln w="19050" cap="rnd">
              <a:solidFill>
                <a:srgbClr val="000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26">
            <a:extLst>
              <a:ext uri="{FF2B5EF4-FFF2-40B4-BE49-F238E27FC236}">
                <a16:creationId xmlns:a16="http://schemas.microsoft.com/office/drawing/2014/main" id="{69E6986D-C08B-F6BC-021A-76EF76916470}"/>
              </a:ext>
            </a:extLst>
          </p:cNvPr>
          <p:cNvSpPr txBox="1"/>
          <p:nvPr/>
        </p:nvSpPr>
        <p:spPr>
          <a:xfrm>
            <a:off x="2281740" y="2810174"/>
            <a:ext cx="112986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773"/>
              </a:lnSpc>
              <a:spcBef>
                <a:spcPct val="0"/>
              </a:spcBef>
            </a:pPr>
            <a:r>
              <a:rPr lang="et-EE" sz="2800" dirty="0">
                <a:solidFill>
                  <a:srgbClr val="0000F0"/>
                </a:solidFill>
                <a:latin typeface="Aino Headline" panose="020B0303040504020204" pitchFamily="34" charset="0"/>
              </a:rPr>
              <a:t>2005</a:t>
            </a:r>
            <a:endParaRPr lang="en-US" sz="2800" dirty="0">
              <a:solidFill>
                <a:srgbClr val="0000F0"/>
              </a:solidFill>
              <a:latin typeface="Aino Headline" panose="020B0303040504020204" pitchFamily="34" charset="0"/>
            </a:endParaRPr>
          </a:p>
        </p:txBody>
      </p:sp>
      <p:cxnSp>
        <p:nvCxnSpPr>
          <p:cNvPr id="64" name="Straight Connector 83">
            <a:extLst>
              <a:ext uri="{FF2B5EF4-FFF2-40B4-BE49-F238E27FC236}">
                <a16:creationId xmlns:a16="http://schemas.microsoft.com/office/drawing/2014/main" id="{F57800C1-B819-3CF3-D1AF-93C60D3213C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2530727" y="3424235"/>
            <a:ext cx="0" cy="2799175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8A8E54C-243E-3C76-949E-E1441EDEC2F3}"/>
              </a:ext>
            </a:extLst>
          </p:cNvPr>
          <p:cNvSpPr txBox="1"/>
          <p:nvPr/>
        </p:nvSpPr>
        <p:spPr>
          <a:xfrm>
            <a:off x="2588071" y="4893446"/>
            <a:ext cx="18836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PROFESSIONAL STANDARDS FOR TEACHERS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create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the conditions for systemic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teacher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t-EE" sz="1200" spc="12" dirty="0" err="1">
                <a:solidFill>
                  <a:srgbClr val="0000F0"/>
                </a:solidFill>
                <a:latin typeface="Aino" panose="02000603040504020204" pitchFamily="50" charset="-70"/>
              </a:rPr>
              <a:t>education</a:t>
            </a:r>
            <a:r>
              <a:rPr lang="et-EE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 </a:t>
            </a:r>
            <a:r>
              <a:rPr lang="en-US" sz="1200" spc="12" dirty="0">
                <a:solidFill>
                  <a:srgbClr val="0000F0"/>
                </a:solidFill>
                <a:latin typeface="Aino" panose="02000603040504020204" pitchFamily="50" charset="-70"/>
              </a:rPr>
              <a:t>responsive to the needs of society</a:t>
            </a:r>
            <a:endParaRPr lang="et-EE" sz="1200" spc="12" dirty="0">
              <a:solidFill>
                <a:srgbClr val="0000F0"/>
              </a:solidFill>
              <a:latin typeface="Aino" panose="02000603040504020204" pitchFamily="50" charset="-70"/>
            </a:endParaRPr>
          </a:p>
        </p:txBody>
      </p:sp>
      <p:sp>
        <p:nvSpPr>
          <p:cNvPr id="66" name="Oval 16">
            <a:extLst>
              <a:ext uri="{FF2B5EF4-FFF2-40B4-BE49-F238E27FC236}">
                <a16:creationId xmlns:a16="http://schemas.microsoft.com/office/drawing/2014/main" id="{D4111742-D06C-220E-A4D9-5A772A97890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483355" y="3287435"/>
            <a:ext cx="95250" cy="95250"/>
          </a:xfrm>
          <a:prstGeom prst="ellipse">
            <a:avLst/>
          </a:prstGeom>
          <a:noFill/>
          <a:ln w="19050">
            <a:solidFill>
              <a:srgbClr val="000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0"/>
              </a:solidFill>
            </a:endParaRPr>
          </a:p>
        </p:txBody>
      </p:sp>
      <p:cxnSp>
        <p:nvCxnSpPr>
          <p:cNvPr id="67" name="Straight Connector 83">
            <a:extLst>
              <a:ext uri="{FF2B5EF4-FFF2-40B4-BE49-F238E27FC236}">
                <a16:creationId xmlns:a16="http://schemas.microsoft.com/office/drawing/2014/main" id="{8CFD6238-9463-2811-06DA-72B62423EAAB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2630559" y="3335060"/>
            <a:ext cx="858586" cy="0"/>
          </a:xfrm>
          <a:prstGeom prst="line">
            <a:avLst/>
          </a:prstGeom>
          <a:ln w="19050" cap="rnd">
            <a:solidFill>
              <a:srgbClr val="000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68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lt 18">
            <a:extLst>
              <a:ext uri="{FF2B5EF4-FFF2-40B4-BE49-F238E27FC236}">
                <a16:creationId xmlns:a16="http://schemas.microsoft.com/office/drawing/2014/main" id="{83E94EF7-5F5C-4DE9-8933-1A4FF61F6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589" y="0"/>
            <a:ext cx="12241589" cy="6858000"/>
          </a:xfrm>
          <a:prstGeom prst="rect">
            <a:avLst/>
          </a:prstGeom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79E0F48E-F338-43BE-BC7F-5A9E2FE516D8}"/>
              </a:ext>
            </a:extLst>
          </p:cNvPr>
          <p:cNvSpPr/>
          <p:nvPr/>
        </p:nvSpPr>
        <p:spPr>
          <a:xfrm>
            <a:off x="-11240" y="720"/>
            <a:ext cx="12191400" cy="6857280"/>
          </a:xfrm>
          <a:prstGeom prst="rect">
            <a:avLst/>
          </a:prstGeom>
          <a:gradFill rotWithShape="0">
            <a:gsLst>
              <a:gs pos="55000">
                <a:srgbClr val="000000">
                  <a:alpha val="0"/>
                </a:srgbClr>
              </a:gs>
              <a:gs pos="81000">
                <a:srgbClr val="000000">
                  <a:alpha val="75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1C9408C7-783C-45D9-AA42-4474A0BE51F5}"/>
              </a:ext>
            </a:extLst>
          </p:cNvPr>
          <p:cNvSpPr/>
          <p:nvPr/>
        </p:nvSpPr>
        <p:spPr>
          <a:xfrm>
            <a:off x="-50186" y="720"/>
            <a:ext cx="12241588" cy="6857280"/>
          </a:xfrm>
          <a:prstGeom prst="rect">
            <a:avLst/>
          </a:prstGeom>
          <a:gradFill rotWithShape="0">
            <a:gsLst>
              <a:gs pos="60000">
                <a:srgbClr val="000000">
                  <a:alpha val="0"/>
                </a:srgbClr>
              </a:gs>
              <a:gs pos="84000">
                <a:srgbClr val="000000">
                  <a:alpha val="75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t-EE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99D3F505-8DE4-4C7A-82B0-05024089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Everyone</a:t>
            </a:r>
            <a:r>
              <a:rPr lang="et-EE" dirty="0"/>
              <a:t> </a:t>
            </a:r>
            <a:r>
              <a:rPr lang="et-EE" dirty="0" err="1"/>
              <a:t>has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right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for</a:t>
            </a:r>
            <a:r>
              <a:rPr lang="et-EE" dirty="0"/>
              <a:t> a </a:t>
            </a:r>
            <a:r>
              <a:rPr lang="et-EE" dirty="0" err="1"/>
              <a:t>high</a:t>
            </a:r>
            <a:r>
              <a:rPr lang="et-EE" dirty="0"/>
              <a:t> </a:t>
            </a:r>
            <a:r>
              <a:rPr lang="et-EE" dirty="0" err="1"/>
              <a:t>quality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education</a:t>
            </a:r>
            <a:endParaRPr lang="en-US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3C7E489-B442-6644-78E1-D707742B0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Estonia, student’s socio-economic background </a:t>
            </a:r>
            <a:br>
              <a:rPr lang="en-US" dirty="0"/>
            </a:br>
            <a:r>
              <a:rPr lang="en-US" dirty="0"/>
              <a:t>has a low impact on performance </a:t>
            </a:r>
            <a:br>
              <a:rPr lang="en-US" dirty="0"/>
            </a:br>
            <a:r>
              <a:rPr lang="en-US" dirty="0"/>
              <a:t>(6.2 % of variation compared to 12% in OECD) </a:t>
            </a:r>
          </a:p>
        </p:txBody>
      </p:sp>
    </p:spTree>
    <p:extLst>
      <p:ext uri="{BB962C8B-B14F-4D97-AF65-F5344CB8AC3E}">
        <p14:creationId xmlns:p14="http://schemas.microsoft.com/office/powerpoint/2010/main" val="152236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C560D0F-3548-41D1-91AE-705EFCD4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79321" y="137786"/>
            <a:ext cx="11469645" cy="6881787"/>
          </a:xfrm>
          <a:prstGeom prst="rect">
            <a:avLst/>
          </a:prstGeom>
        </p:spPr>
      </p:pic>
      <p:sp>
        <p:nvSpPr>
          <p:cNvPr id="6" name="Pealkiri 5">
            <a:extLst>
              <a:ext uri="{FF2B5EF4-FFF2-40B4-BE49-F238E27FC236}">
                <a16:creationId xmlns:a16="http://schemas.microsoft.com/office/drawing/2014/main" id="{A6356A9A-054C-4799-AA8B-A4F7518D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/>
          <a:p>
            <a:r>
              <a:rPr lang="et-EE" dirty="0"/>
              <a:t>Estonian </a:t>
            </a:r>
            <a:br>
              <a:rPr lang="et-EE" dirty="0"/>
            </a:br>
            <a:r>
              <a:rPr lang="et-EE" dirty="0" err="1"/>
              <a:t>education</a:t>
            </a:r>
            <a:br>
              <a:rPr lang="et-EE" dirty="0"/>
            </a:br>
            <a:r>
              <a:rPr lang="et-EE" dirty="0" err="1"/>
              <a:t>today</a:t>
            </a:r>
            <a:endParaRPr lang="et-EE" dirty="0"/>
          </a:p>
        </p:txBody>
      </p:sp>
      <p:sp>
        <p:nvSpPr>
          <p:cNvPr id="8" name="Teksti kohatäide 1">
            <a:extLst>
              <a:ext uri="{FF2B5EF4-FFF2-40B4-BE49-F238E27FC236}">
                <a16:creationId xmlns:a16="http://schemas.microsoft.com/office/drawing/2014/main" id="{A75F8E43-1A1E-4E05-8699-52F670AF7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429000"/>
            <a:ext cx="4964112" cy="2808288"/>
          </a:xfrm>
        </p:spPr>
        <p:txBody>
          <a:bodyPr anchor="b"/>
          <a:lstStyle/>
          <a:p>
            <a:endParaRPr lang="et-EE" dirty="0"/>
          </a:p>
          <a:p>
            <a:pPr marL="0" indent="0">
              <a:buNone/>
            </a:pPr>
            <a:r>
              <a:rPr lang="et-EE" dirty="0"/>
              <a:t>General </a:t>
            </a:r>
            <a:r>
              <a:rPr lang="et-EE" dirty="0" err="1"/>
              <a:t>education</a:t>
            </a:r>
            <a:r>
              <a:rPr lang="et-EE" dirty="0"/>
              <a:t>:</a:t>
            </a:r>
          </a:p>
          <a:p>
            <a:r>
              <a:rPr lang="et-EE" dirty="0"/>
              <a:t>156,786 </a:t>
            </a:r>
            <a:r>
              <a:rPr lang="et-EE" dirty="0" err="1"/>
              <a:t>students</a:t>
            </a:r>
            <a:endParaRPr lang="et-EE" dirty="0"/>
          </a:p>
          <a:p>
            <a:r>
              <a:rPr lang="et-EE" dirty="0"/>
              <a:t>16,569 </a:t>
            </a:r>
            <a:r>
              <a:rPr lang="et-EE" dirty="0" err="1"/>
              <a:t>teachers</a:t>
            </a:r>
            <a:endParaRPr lang="et-EE" dirty="0"/>
          </a:p>
          <a:p>
            <a:r>
              <a:rPr lang="et-EE" dirty="0"/>
              <a:t>517 </a:t>
            </a:r>
            <a:r>
              <a:rPr lang="et-EE" dirty="0" err="1"/>
              <a:t>schools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0590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3177DCAE-9D9F-DF60-FB3A-8EDD19E9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" r="166"/>
          <a:stretch/>
        </p:blipFill>
        <p:spPr>
          <a:xfrm>
            <a:off x="5151120" y="0"/>
            <a:ext cx="6842760" cy="6858000"/>
          </a:xfrm>
          <a:prstGeom prst="rect">
            <a:avLst/>
          </a:prstGeom>
        </p:spPr>
      </p:pic>
      <p:sp>
        <p:nvSpPr>
          <p:cNvPr id="16" name="Pealkiri 15">
            <a:extLst>
              <a:ext uri="{FF2B5EF4-FFF2-40B4-BE49-F238E27FC236}">
                <a16:creationId xmlns:a16="http://schemas.microsoft.com/office/drawing/2014/main" id="{ED51CC2B-DCB5-4632-9445-06150188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strength </a:t>
            </a:r>
            <a:br>
              <a:rPr lang="et-EE" dirty="0"/>
            </a:br>
            <a:r>
              <a:rPr lang="en-US" dirty="0"/>
              <a:t>of the tree </a:t>
            </a:r>
            <a:br>
              <a:rPr lang="et-EE" dirty="0"/>
            </a:br>
            <a:r>
              <a:rPr lang="en-US" dirty="0"/>
              <a:t>depends on </a:t>
            </a:r>
            <a:br>
              <a:rPr lang="et-EE" dirty="0"/>
            </a:br>
            <a:r>
              <a:rPr lang="et-EE" dirty="0" err="1"/>
              <a:t>its</a:t>
            </a:r>
            <a:r>
              <a:rPr lang="en-US" dirty="0"/>
              <a:t> roots</a:t>
            </a:r>
            <a:endParaRPr lang="et-E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8D657-6DAE-D678-7380-99DCEFAF874F}"/>
              </a:ext>
            </a:extLst>
          </p:cNvPr>
          <p:cNvSpPr txBox="1"/>
          <p:nvPr/>
        </p:nvSpPr>
        <p:spPr>
          <a:xfrm>
            <a:off x="623887" y="5313958"/>
            <a:ext cx="4542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t-EE" dirty="0">
                <a:solidFill>
                  <a:schemeClr val="accent1"/>
                </a:solidFill>
              </a:rPr>
              <a:t>N</a:t>
            </a:r>
            <a:r>
              <a:rPr lang="en-US" dirty="0">
                <a:solidFill>
                  <a:schemeClr val="accent1"/>
                </a:solidFill>
              </a:rPr>
              <a:t>o matter which path you have started on, you have the possibility to move on </a:t>
            </a:r>
            <a:endParaRPr lang="et-EE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from one branch to another</a:t>
            </a:r>
            <a:r>
              <a:rPr lang="et-EE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892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191114115234000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F0"/>
      </a:dk2>
      <a:lt2>
        <a:srgbClr val="BAE6E8"/>
      </a:lt2>
      <a:accent1>
        <a:srgbClr val="0000F0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4D338B25BE840A60C576DAB63411D" ma:contentTypeVersion="13" ma:contentTypeDescription="Create a new document." ma:contentTypeScope="" ma:versionID="2cc201a51fcf9538c13e9b33bbafa098">
  <xsd:schema xmlns:xsd="http://www.w3.org/2001/XMLSchema" xmlns:xs="http://www.w3.org/2001/XMLSchema" xmlns:p="http://schemas.microsoft.com/office/2006/metadata/properties" xmlns:ns3="f528634e-1f2b-485b-87ff-f65e308745fe" xmlns:ns4="6a0d3001-f57b-4e1f-a759-4f20e43b3fa5" targetNamespace="http://schemas.microsoft.com/office/2006/metadata/properties" ma:root="true" ma:fieldsID="eb7a757cf15926d70709643390d504d9" ns3:_="" ns4:_="">
    <xsd:import namespace="f528634e-1f2b-485b-87ff-f65e308745fe"/>
    <xsd:import namespace="6a0d3001-f57b-4e1f-a759-4f20e43b3fa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8634e-1f2b-485b-87ff-f65e3087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d3001-f57b-4e1f-a759-4f20e43b3f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17BB47-F83E-4C9A-9EA2-FD5AFABF233C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f528634e-1f2b-485b-87ff-f65e308745fe"/>
    <ds:schemaRef ds:uri="http://purl.org/dc/dcmitype/"/>
    <ds:schemaRef ds:uri="http://schemas.microsoft.com/office/infopath/2007/PartnerControls"/>
    <ds:schemaRef ds:uri="6a0d3001-f57b-4e1f-a759-4f20e43b3fa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CA70544-5E86-4517-B8CD-FD2F99EE834F}">
  <ds:schemaRefs>
    <ds:schemaRef ds:uri="6a0d3001-f57b-4e1f-a759-4f20e43b3fa5"/>
    <ds:schemaRef ds:uri="f528634e-1f2b-485b-87ff-f65e308745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CF1C0B2-D16F-4659-8BC4-0BF34B5971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5410</TotalTime>
  <Words>2251</Words>
  <Application>Microsoft Office PowerPoint</Application>
  <PresentationFormat>Laiekraan</PresentationFormat>
  <Paragraphs>256</Paragraphs>
  <Slides>22</Slides>
  <Notes>22</Notes>
  <HiddenSlides>1</HiddenSlides>
  <MMClips>1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22</vt:i4>
      </vt:variant>
    </vt:vector>
  </HeadingPairs>
  <TitlesOfParts>
    <vt:vector size="29" baseType="lpstr">
      <vt:lpstr>Aino</vt:lpstr>
      <vt:lpstr>Aino Headline</vt:lpstr>
      <vt:lpstr>arial</vt:lpstr>
      <vt:lpstr>arial</vt:lpstr>
      <vt:lpstr>Calibri</vt:lpstr>
      <vt:lpstr>lato</vt:lpstr>
      <vt:lpstr>Manual_Master</vt:lpstr>
      <vt:lpstr>Estonia.  Smart solutions  for education  innovation   </vt:lpstr>
      <vt:lpstr>Estonia</vt:lpstr>
      <vt:lpstr>Estonian students  rank #1 in Europe (PISA 2018) </vt:lpstr>
      <vt:lpstr>PowerPointi esitlus</vt:lpstr>
      <vt:lpstr>PowerPointi esitlus</vt:lpstr>
      <vt:lpstr>PowerPointi esitlus</vt:lpstr>
      <vt:lpstr>Everyone has the right  for a high quality  education</vt:lpstr>
      <vt:lpstr>Estonian  education today</vt:lpstr>
      <vt:lpstr>The strength  of the tree  depends on  its roots</vt:lpstr>
      <vt:lpstr>Preschool:  preparing for school  </vt:lpstr>
      <vt:lpstr>Characteristics of Estonian education</vt:lpstr>
      <vt:lpstr>Technology opens up new possibilities</vt:lpstr>
      <vt:lpstr>Preparing for the information society </vt:lpstr>
      <vt:lpstr>Digital solutions are  in everyday use</vt:lpstr>
      <vt:lpstr>2020: crisis as  an opportunity  </vt:lpstr>
      <vt:lpstr>Youth work and  hobby education offer more possibilities</vt:lpstr>
      <vt:lpstr>Vocational education: ensuring essential skills</vt:lpstr>
      <vt:lpstr>Internationally acknowledged higher education </vt:lpstr>
      <vt:lpstr>Lifelong learning  has become  a lifestyle in Estonia</vt:lpstr>
      <vt:lpstr>We truly think  that the best thing we can  give to our children is not  land, house or a bank account,  but good education.</vt:lpstr>
      <vt:lpstr>Aitäh!</vt:lpstr>
      <vt:lpstr>Read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Estonia. Smart Solutions</dc:title>
  <dc:creator>Eva Toome</dc:creator>
  <cp:lastModifiedBy>Eva Toome</cp:lastModifiedBy>
  <cp:revision>5</cp:revision>
  <dcterms:created xsi:type="dcterms:W3CDTF">2021-03-18T16:27:43Z</dcterms:created>
  <dcterms:modified xsi:type="dcterms:W3CDTF">2023-02-20T15:59:14Z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0x010100EF84D338B25BE840A60C576DAB63411D</vt:lpwstr>
  </property>
</Properties>
</file>