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7" r:id="rId4"/>
  </p:sldMasterIdLst>
  <p:notesMasterIdLst>
    <p:notesMasterId r:id="rId27"/>
  </p:notesMasterIdLst>
  <p:handoutMasterIdLst>
    <p:handoutMasterId r:id="rId28"/>
  </p:handoutMasterIdLst>
  <p:sldIdLst>
    <p:sldId id="349" r:id="rId5"/>
    <p:sldId id="481" r:id="rId6"/>
    <p:sldId id="443" r:id="rId7"/>
    <p:sldId id="426" r:id="rId8"/>
    <p:sldId id="476" r:id="rId9"/>
    <p:sldId id="477" r:id="rId10"/>
    <p:sldId id="332" r:id="rId11"/>
    <p:sldId id="341" r:id="rId12"/>
    <p:sldId id="422" r:id="rId13"/>
    <p:sldId id="428" r:id="rId14"/>
    <p:sldId id="479" r:id="rId15"/>
    <p:sldId id="389" r:id="rId16"/>
    <p:sldId id="484" r:id="rId17"/>
    <p:sldId id="267" r:id="rId18"/>
    <p:sldId id="285" r:id="rId19"/>
    <p:sldId id="421" r:id="rId20"/>
    <p:sldId id="431" r:id="rId21"/>
    <p:sldId id="324" r:id="rId22"/>
    <p:sldId id="289" r:id="rId23"/>
    <p:sldId id="483" r:id="rId24"/>
    <p:sldId id="482" r:id="rId25"/>
    <p:sldId id="420" r:id="rId26"/>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r" initials="A" lastIdx="6" clrIdx="0"/>
  <p:cmAuthor id="1" name="Eva Toome" initials="ET" lastIdx="46" clrIdx="1">
    <p:extLst>
      <p:ext uri="{19B8F6BF-5375-455C-9EA6-DF929625EA0E}">
        <p15:presenceInfo xmlns:p15="http://schemas.microsoft.com/office/powerpoint/2012/main" userId="S::e.toome@harno.ee::65131506-3e0f-46b6-9df2-d52bf8eb10d0" providerId="AD"/>
      </p:ext>
    </p:extLst>
  </p:cmAuthor>
  <p:cmAuthor id="2" name="Kristel Mõistus" initials="KM" lastIdx="22" clrIdx="2">
    <p:extLst>
      <p:ext uri="{19B8F6BF-5375-455C-9EA6-DF929625EA0E}">
        <p15:presenceInfo xmlns:p15="http://schemas.microsoft.com/office/powerpoint/2012/main" userId="S::kristel.moistus@harno.ee::26b329dc-e2d2-45aa-b4a7-1e8e897805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FF"/>
    <a:srgbClr val="000000"/>
    <a:srgbClr val="F321BC"/>
    <a:srgbClr val="F0F1F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BB69C-F25B-4F46-BCEF-FC99B57801EC}" v="101" dt="2023-10-08T15:34:25.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69" autoAdjust="0"/>
  </p:normalViewPr>
  <p:slideViewPr>
    <p:cSldViewPr snapToGrid="0">
      <p:cViewPr varScale="1">
        <p:scale>
          <a:sx n="54" d="100"/>
          <a:sy n="54" d="100"/>
        </p:scale>
        <p:origin x="408" y="48"/>
      </p:cViewPr>
      <p:guideLst>
        <p:guide orient="horz" pos="2092"/>
        <p:guide pos="3840"/>
      </p:guideLst>
    </p:cSldViewPr>
  </p:slideViewPr>
  <p:notesTextViewPr>
    <p:cViewPr>
      <p:scale>
        <a:sx n="1" d="1"/>
        <a:sy n="1" d="1"/>
      </p:scale>
      <p:origin x="0" y="0"/>
    </p:cViewPr>
  </p:notesTextViewPr>
  <p:sorterViewPr>
    <p:cViewPr>
      <p:scale>
        <a:sx n="126" d="100"/>
        <a:sy n="126" d="100"/>
      </p:scale>
      <p:origin x="0" y="-16675"/>
    </p:cViewPr>
  </p:sorterViewPr>
  <p:notesViewPr>
    <p:cSldViewPr snapToGrid="0">
      <p:cViewPr>
        <p:scale>
          <a:sx n="100" d="100"/>
          <a:sy n="100" d="100"/>
        </p:scale>
        <p:origin x="1632" y="-143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C79D11F1-4DD8-4A8E-8F51-565DE9F481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a:extLst>
              <a:ext uri="{FF2B5EF4-FFF2-40B4-BE49-F238E27FC236}">
                <a16:creationId xmlns:a16="http://schemas.microsoft.com/office/drawing/2014/main" id="{6B2C9E2A-B03C-427F-B33B-E941927F21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1837E7-0275-4007-B22A-2327F76756BE}" type="datetimeFigureOut">
              <a:rPr lang="et-EE" smtClean="0"/>
              <a:t>08.10.2023</a:t>
            </a:fld>
            <a:endParaRPr lang="et-EE"/>
          </a:p>
        </p:txBody>
      </p:sp>
      <p:sp>
        <p:nvSpPr>
          <p:cNvPr id="4" name="Jaluse kohatäide 3">
            <a:extLst>
              <a:ext uri="{FF2B5EF4-FFF2-40B4-BE49-F238E27FC236}">
                <a16:creationId xmlns:a16="http://schemas.microsoft.com/office/drawing/2014/main" id="{2CEC324F-F095-424C-8AB2-D87C50D746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EE1F84CD-527C-46D4-8AA1-D5F1CDC094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4731F4-AAA6-4D5D-9352-734FDC6BBD4F}" type="slidenum">
              <a:rPr lang="et-EE" smtClean="0"/>
              <a:t>‹#›</a:t>
            </a:fld>
            <a:endParaRPr lang="et-EE"/>
          </a:p>
        </p:txBody>
      </p:sp>
    </p:spTree>
    <p:extLst>
      <p:ext uri="{BB962C8B-B14F-4D97-AF65-F5344CB8AC3E}">
        <p14:creationId xmlns:p14="http://schemas.microsoft.com/office/powerpoint/2010/main" val="32817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t-EE" sz="4400" b="0" strike="noStrike" spc="-1">
                <a:latin typeface="Calibri"/>
              </a:rPr>
              <a:t>Click to move the slide</a:t>
            </a:r>
          </a:p>
        </p:txBody>
      </p:sp>
      <p:sp>
        <p:nvSpPr>
          <p:cNvPr id="229" name="PlaceHolder 2"/>
          <p:cNvSpPr>
            <a:spLocks noGrp="1"/>
          </p:cNvSpPr>
          <p:nvPr>
            <p:ph type="body"/>
          </p:nvPr>
        </p:nvSpPr>
        <p:spPr>
          <a:xfrm>
            <a:off x="756000" y="5078520"/>
            <a:ext cx="6047640" cy="4811040"/>
          </a:xfrm>
          <a:prstGeom prst="rect">
            <a:avLst/>
          </a:prstGeom>
        </p:spPr>
        <p:txBody>
          <a:bodyPr lIns="0" tIns="0" rIns="0" bIns="0">
            <a:noAutofit/>
          </a:bodyPr>
          <a:lstStyle/>
          <a:p>
            <a:r>
              <a:rPr lang="et-EE" sz="2000" b="0" strike="noStrike" spc="-1">
                <a:latin typeface="Calibri"/>
              </a:rPr>
              <a:t>Click to edit the notes format</a:t>
            </a:r>
          </a:p>
        </p:txBody>
      </p:sp>
      <p:sp>
        <p:nvSpPr>
          <p:cNvPr id="230" name="PlaceHolder 3"/>
          <p:cNvSpPr>
            <a:spLocks noGrp="1"/>
          </p:cNvSpPr>
          <p:nvPr>
            <p:ph type="hdr"/>
          </p:nvPr>
        </p:nvSpPr>
        <p:spPr>
          <a:xfrm>
            <a:off x="0" y="0"/>
            <a:ext cx="3280680" cy="534240"/>
          </a:xfrm>
          <a:prstGeom prst="rect">
            <a:avLst/>
          </a:prstGeom>
        </p:spPr>
        <p:txBody>
          <a:bodyPr lIns="0" tIns="0" rIns="0" bIns="0">
            <a:noAutofit/>
          </a:bodyPr>
          <a:lstStyle/>
          <a:p>
            <a:r>
              <a:rPr lang="et-EE" sz="1400" b="0" strike="noStrike" spc="-1">
                <a:latin typeface="Calibri"/>
              </a:rPr>
              <a:t>&lt;header&gt;</a:t>
            </a:r>
          </a:p>
        </p:txBody>
      </p:sp>
      <p:sp>
        <p:nvSpPr>
          <p:cNvPr id="23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t-EE" sz="1400" b="0" strike="noStrike" spc="-1">
                <a:latin typeface="Calibri"/>
              </a:rPr>
              <a:t>&lt;date/time&gt;</a:t>
            </a:r>
          </a:p>
        </p:txBody>
      </p:sp>
      <p:sp>
        <p:nvSpPr>
          <p:cNvPr id="23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t-EE" sz="1400" b="0" strike="noStrike" spc="-1">
                <a:latin typeface="Calibri"/>
              </a:rPr>
              <a:t>&lt;footer&gt;</a:t>
            </a:r>
          </a:p>
        </p:txBody>
      </p:sp>
      <p:sp>
        <p:nvSpPr>
          <p:cNvPr id="23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5547988-5C97-40E4-AB08-72A9B1AEC557}" type="slidenum">
              <a:rPr lang="et-EE" sz="1400" b="0" strike="noStrike" spc="-1">
                <a:latin typeface="Calibri"/>
              </a:rPr>
              <a:t>‹#›</a:t>
            </a:fld>
            <a:endParaRPr lang="et-EE" sz="1400" b="0" strike="noStrike" spc="-1">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tonica.org/en/Education_and_science/The_history_of_Estonian_education_%E2%80%94_the_story_of_the_intellectual_liberation_of_a_nation/From_folk_pedagogy_and_early_schools,_to_mass_education_based_on_the_written_wor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a:t>
            </a:fld>
            <a:endParaRPr lang="et-EE" sz="1400" b="0" strike="noStrike" spc="-1">
              <a:latin typeface="Calibri"/>
            </a:endParaRPr>
          </a:p>
        </p:txBody>
      </p:sp>
    </p:spTree>
    <p:extLst>
      <p:ext uri="{BB962C8B-B14F-4D97-AF65-F5344CB8AC3E}">
        <p14:creationId xmlns:p14="http://schemas.microsoft.com/office/powerpoint/2010/main" val="117623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10</a:t>
            </a:fld>
            <a:endParaRPr lang="et-EE" sz="1400" b="0" strike="noStrike" spc="-1">
              <a:latin typeface="Calibri"/>
            </a:endParaRPr>
          </a:p>
        </p:txBody>
      </p:sp>
    </p:spTree>
    <p:extLst>
      <p:ext uri="{BB962C8B-B14F-4D97-AF65-F5344CB8AC3E}">
        <p14:creationId xmlns:p14="http://schemas.microsoft.com/office/powerpoint/2010/main" val="426950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sz="12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HIGHLY EDUCATED TEACHERS. </a:t>
            </a:r>
            <a:r>
              <a:rPr lang="et-EE" sz="1200" dirty="0">
                <a:effectLst/>
                <a:latin typeface="Calibri" panose="020F0502020204030204" pitchFamily="34" charset="0"/>
                <a:ea typeface="Calibri" panose="020F0502020204030204" pitchFamily="34" charset="0"/>
                <a:cs typeface="Times New Roman" panose="02020603050405020304" pitchFamily="18" charset="0"/>
              </a:rPr>
              <a:t>Estonian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requiring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master's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work</a:t>
            </a:r>
            <a:r>
              <a:rPr lang="et-EE" sz="1200" dirty="0">
                <a:effectLst/>
                <a:latin typeface="Calibri" panose="020F0502020204030204" pitchFamily="34" charset="0"/>
                <a:ea typeface="Calibri" panose="020F0502020204030204" pitchFamily="34" charset="0"/>
                <a:cs typeface="Times New Roman" panose="02020603050405020304" pitchFamily="18" charset="0"/>
              </a:rPr>
              <a:t> as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bachelor's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kindergarten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Estonia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culture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trusting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empowering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curriculum</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should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know</a:t>
            </a:r>
            <a:r>
              <a:rPr lang="et-EE" sz="1200" dirty="0">
                <a:effectLst/>
                <a:latin typeface="Calibri" panose="020F0502020204030204" pitchFamily="34" charset="0"/>
                <a:ea typeface="Calibri" panose="020F0502020204030204" pitchFamily="34" charset="0"/>
                <a:cs typeface="Times New Roman" panose="02020603050405020304" pitchFamily="18" charset="0"/>
              </a:rPr>
              <a:t> by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end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while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how</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achieve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those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Parents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200" dirty="0">
                <a:effectLst/>
                <a:latin typeface="Calibri" panose="020F0502020204030204" pitchFamily="34" charset="0"/>
                <a:ea typeface="Calibri" panose="020F0502020204030204" pitchFamily="34" charset="0"/>
                <a:cs typeface="Times New Roman" panose="02020603050405020304" pitchFamily="18" charset="0"/>
              </a:rPr>
              <a:t> trust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make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best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decisions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their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lvl="0" indent="-171450">
              <a:buFont typeface="Arial" panose="020B0604020202020204" pitchFamily="34" charset="0"/>
              <a:buChar char="•"/>
            </a:pPr>
            <a:r>
              <a:rPr lang="et-EE" b="0" dirty="0"/>
              <a:t>AUTONOMY: </a:t>
            </a:r>
            <a:r>
              <a:rPr lang="et-EE" dirty="0" err="1"/>
              <a:t>Every</a:t>
            </a:r>
            <a:r>
              <a:rPr lang="et-EE" dirty="0"/>
              <a:t> </a:t>
            </a:r>
            <a:r>
              <a:rPr lang="et-EE" dirty="0" err="1"/>
              <a:t>school</a:t>
            </a:r>
            <a:r>
              <a:rPr lang="et-EE" dirty="0"/>
              <a:t> </a:t>
            </a:r>
            <a:r>
              <a:rPr lang="et-EE" dirty="0" err="1"/>
              <a:t>creates</a:t>
            </a:r>
            <a:r>
              <a:rPr lang="et-EE" dirty="0"/>
              <a:t> </a:t>
            </a:r>
            <a:r>
              <a:rPr lang="et-EE" dirty="0" err="1"/>
              <a:t>their</a:t>
            </a:r>
            <a:r>
              <a:rPr lang="et-EE" dirty="0"/>
              <a:t> </a:t>
            </a:r>
            <a:r>
              <a:rPr lang="et-EE" dirty="0" err="1"/>
              <a:t>own</a:t>
            </a:r>
            <a:r>
              <a:rPr lang="et-EE" dirty="0"/>
              <a:t> </a:t>
            </a:r>
            <a:r>
              <a:rPr lang="et-EE" dirty="0" err="1"/>
              <a:t>curricula</a:t>
            </a:r>
            <a:r>
              <a:rPr lang="et-EE" dirty="0"/>
              <a:t> on </a:t>
            </a:r>
            <a:r>
              <a:rPr lang="et-EE" dirty="0" err="1"/>
              <a:t>the</a:t>
            </a:r>
            <a:r>
              <a:rPr lang="et-EE" dirty="0"/>
              <a:t> </a:t>
            </a:r>
            <a:r>
              <a:rPr lang="et-EE" dirty="0" err="1"/>
              <a:t>basis</a:t>
            </a:r>
            <a:r>
              <a:rPr lang="et-EE" dirty="0"/>
              <a:t> on </a:t>
            </a:r>
            <a:r>
              <a:rPr lang="et-EE" dirty="0" err="1"/>
              <a:t>national</a:t>
            </a:r>
            <a:r>
              <a:rPr lang="et-EE" dirty="0"/>
              <a:t> </a:t>
            </a:r>
            <a:r>
              <a:rPr lang="et-EE" dirty="0" err="1"/>
              <a:t>curriculum</a:t>
            </a:r>
            <a:r>
              <a:rPr lang="et-EE" dirty="0"/>
              <a:t>. </a:t>
            </a:r>
            <a:r>
              <a:rPr lang="et-EE" dirty="0" err="1"/>
              <a:t>principals</a:t>
            </a:r>
            <a:r>
              <a:rPr lang="et-EE" dirty="0"/>
              <a:t> </a:t>
            </a:r>
            <a:r>
              <a:rPr lang="et-EE" dirty="0" err="1"/>
              <a:t>can</a:t>
            </a:r>
            <a:r>
              <a:rPr lang="et-EE" dirty="0"/>
              <a:t> </a:t>
            </a:r>
            <a:r>
              <a:rPr lang="et-EE" dirty="0" err="1"/>
              <a:t>decide</a:t>
            </a:r>
            <a:r>
              <a:rPr lang="et-EE" dirty="0"/>
              <a:t> on </a:t>
            </a:r>
            <a:r>
              <a:rPr lang="et-EE" dirty="0" err="1"/>
              <a:t>teachers</a:t>
            </a:r>
            <a:r>
              <a:rPr lang="et-EE" dirty="0"/>
              <a:t> </a:t>
            </a:r>
            <a:r>
              <a:rPr lang="et-EE" dirty="0" err="1"/>
              <a:t>salaries</a:t>
            </a:r>
            <a:r>
              <a:rPr lang="et-EE" dirty="0"/>
              <a:t> and </a:t>
            </a:r>
            <a:r>
              <a:rPr lang="et-EE" dirty="0" err="1"/>
              <a:t>how</a:t>
            </a:r>
            <a:r>
              <a:rPr lang="et-EE" dirty="0"/>
              <a:t> </a:t>
            </a:r>
            <a:r>
              <a:rPr lang="et-EE" dirty="0" err="1"/>
              <a:t>the</a:t>
            </a:r>
            <a:r>
              <a:rPr lang="et-EE" dirty="0"/>
              <a:t> </a:t>
            </a:r>
            <a:r>
              <a:rPr lang="et-EE" dirty="0" err="1"/>
              <a:t>money</a:t>
            </a:r>
            <a:r>
              <a:rPr lang="et-EE" dirty="0"/>
              <a:t> </a:t>
            </a:r>
            <a:r>
              <a:rPr lang="et-EE" dirty="0" err="1"/>
              <a:t>is</a:t>
            </a:r>
            <a:r>
              <a:rPr lang="et-EE" dirty="0"/>
              <a:t> </a:t>
            </a:r>
            <a:r>
              <a:rPr lang="et-EE" dirty="0" err="1"/>
              <a:t>spent</a:t>
            </a:r>
            <a:r>
              <a:rPr lang="et-EE" dirty="0"/>
              <a:t> etc, </a:t>
            </a:r>
            <a:r>
              <a:rPr lang="et-EE" dirty="0" err="1"/>
              <a:t>teachers</a:t>
            </a:r>
            <a:r>
              <a:rPr lang="et-EE" dirty="0"/>
              <a:t> are </a:t>
            </a:r>
            <a:r>
              <a:rPr lang="et-EE" dirty="0" err="1"/>
              <a:t>free</a:t>
            </a:r>
            <a:r>
              <a:rPr lang="et-EE" dirty="0"/>
              <a:t> </a:t>
            </a:r>
            <a:r>
              <a:rPr lang="et-EE" dirty="0" err="1"/>
              <a:t>to</a:t>
            </a:r>
            <a:r>
              <a:rPr lang="et-EE" dirty="0"/>
              <a:t> </a:t>
            </a:r>
            <a:r>
              <a:rPr lang="et-EE" dirty="0" err="1"/>
              <a:t>decide</a:t>
            </a:r>
            <a:r>
              <a:rPr lang="et-EE" dirty="0"/>
              <a:t> </a:t>
            </a:r>
            <a:r>
              <a:rPr lang="et-EE" dirty="0" err="1"/>
              <a:t>how</a:t>
            </a:r>
            <a:r>
              <a:rPr lang="et-EE" dirty="0"/>
              <a:t> </a:t>
            </a:r>
            <a:r>
              <a:rPr lang="et-EE" dirty="0" err="1"/>
              <a:t>they</a:t>
            </a:r>
            <a:r>
              <a:rPr lang="et-EE" dirty="0"/>
              <a:t> </a:t>
            </a:r>
            <a:r>
              <a:rPr lang="et-EE" dirty="0" err="1"/>
              <a:t>reach</a:t>
            </a:r>
            <a:r>
              <a:rPr lang="et-EE" dirty="0"/>
              <a:t> </a:t>
            </a:r>
            <a:r>
              <a:rPr lang="et-EE" dirty="0" err="1"/>
              <a:t>learning</a:t>
            </a:r>
            <a:r>
              <a:rPr lang="et-EE" dirty="0"/>
              <a:t> </a:t>
            </a:r>
            <a:r>
              <a:rPr lang="et-EE" dirty="0" err="1"/>
              <a:t>outcomes</a:t>
            </a:r>
            <a:r>
              <a:rPr lang="et-EE" dirty="0"/>
              <a:t> </a:t>
            </a:r>
            <a:r>
              <a:rPr lang="et-EE" dirty="0" err="1"/>
              <a:t>set</a:t>
            </a:r>
            <a:r>
              <a:rPr lang="et-EE" dirty="0"/>
              <a:t> in </a:t>
            </a:r>
            <a:r>
              <a:rPr lang="et-EE" dirty="0" err="1"/>
              <a:t>curricula</a:t>
            </a:r>
            <a:endParaRPr lang="et-EE" dirty="0"/>
          </a:p>
          <a:p>
            <a:pPr marL="171450" indent="-171450">
              <a:buFont typeface="Arial" panose="020B0604020202020204" pitchFamily="34" charset="0"/>
              <a:buChar char="•"/>
            </a:pPr>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11</a:t>
            </a:fld>
            <a:endParaRPr lang="et-EE" sz="1400" b="0" strike="noStrike" spc="-1">
              <a:latin typeface="Calibri"/>
            </a:endParaRPr>
          </a:p>
        </p:txBody>
      </p:sp>
    </p:spTree>
    <p:extLst>
      <p:ext uri="{BB962C8B-B14F-4D97-AF65-F5344CB8AC3E}">
        <p14:creationId xmlns:p14="http://schemas.microsoft.com/office/powerpoint/2010/main" val="376527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12</a:t>
            </a:fld>
            <a:endParaRPr lang="en-US"/>
          </a:p>
        </p:txBody>
      </p:sp>
      <p:sp>
        <p:nvSpPr>
          <p:cNvPr id="6" name="Märkmete kohatäide 5">
            <a:extLst>
              <a:ext uri="{FF2B5EF4-FFF2-40B4-BE49-F238E27FC236}">
                <a16:creationId xmlns:a16="http://schemas.microsoft.com/office/drawing/2014/main" id="{D9FC2A92-4A2F-4281-BDF7-FB6B6A2D5717}"/>
              </a:ext>
            </a:extLst>
          </p:cNvPr>
          <p:cNvSpPr>
            <a:spLocks noGrp="1"/>
          </p:cNvSpPr>
          <p:nvPr>
            <p:ph type="body"/>
          </p:nvPr>
        </p:nvSpPr>
        <p:spPr/>
        <p:txBody>
          <a:bodyPr/>
          <a:lstStyle/>
          <a:p>
            <a:pPr marL="171450" indent="-171450">
              <a:buFont typeface="Arial" panose="020B0604020202020204" pitchFamily="34" charset="0"/>
              <a:buChar char="•"/>
            </a:pPr>
            <a:r>
              <a:rPr lang="et-EE" dirty="0"/>
              <a:t>99% of </a:t>
            </a:r>
            <a:r>
              <a:rPr lang="et-EE" dirty="0" err="1"/>
              <a:t>kindergartens</a:t>
            </a:r>
            <a:r>
              <a:rPr lang="et-EE" dirty="0"/>
              <a:t> and 98% of </a:t>
            </a:r>
            <a:r>
              <a:rPr lang="et-EE" dirty="0" err="1"/>
              <a:t>schools</a:t>
            </a:r>
            <a:r>
              <a:rPr lang="et-EE" dirty="0"/>
              <a:t> took part in </a:t>
            </a:r>
            <a:r>
              <a:rPr lang="et-EE" dirty="0" err="1"/>
              <a:t>ProgeTiger</a:t>
            </a:r>
            <a:r>
              <a:rPr lang="et-EE" dirty="0"/>
              <a:t> programme, </a:t>
            </a:r>
            <a:r>
              <a:rPr lang="et-EE" i="1" dirty="0"/>
              <a:t>Education and </a:t>
            </a:r>
            <a:r>
              <a:rPr lang="et-EE" i="1" dirty="0" err="1"/>
              <a:t>Youth</a:t>
            </a:r>
            <a:r>
              <a:rPr lang="et-EE" i="1" dirty="0"/>
              <a:t> </a:t>
            </a:r>
            <a:r>
              <a:rPr lang="et-EE" i="1" dirty="0" err="1"/>
              <a:t>Board</a:t>
            </a:r>
            <a:r>
              <a:rPr lang="et-EE" i="1" dirty="0"/>
              <a:t> 2020</a:t>
            </a:r>
          </a:p>
          <a:p>
            <a:pPr marL="171450" indent="-171450">
              <a:buFont typeface="Arial" panose="020B0604020202020204" pitchFamily="34" charset="0"/>
              <a:buChar char="•"/>
            </a:pPr>
            <a:r>
              <a:rPr lang="et-EE" dirty="0"/>
              <a:t>8.86% of all </a:t>
            </a:r>
            <a:r>
              <a:rPr lang="et-EE" dirty="0" err="1"/>
              <a:t>students</a:t>
            </a:r>
            <a:r>
              <a:rPr lang="et-EE" dirty="0"/>
              <a:t> </a:t>
            </a:r>
            <a:r>
              <a:rPr lang="et-EE" dirty="0" err="1"/>
              <a:t>studied</a:t>
            </a:r>
            <a:r>
              <a:rPr lang="et-EE" dirty="0"/>
              <a:t> ICT (BA+MA)</a:t>
            </a:r>
            <a:r>
              <a:rPr lang="et-EE" sz="1800" dirty="0">
                <a:solidFill>
                  <a:srgbClr val="000000"/>
                </a:solidFill>
                <a:effectLst/>
                <a:latin typeface="Calibri" panose="020F0502020204030204" pitchFamily="34" charset="0"/>
                <a:ea typeface="Calibri" panose="020F0502020204030204" pitchFamily="34" charset="0"/>
              </a:rPr>
              <a:t> in Estonia, </a:t>
            </a:r>
            <a:r>
              <a:rPr lang="et-EE" sz="1800" dirty="0" err="1">
                <a:solidFill>
                  <a:srgbClr val="000000"/>
                </a:solidFill>
                <a:effectLst/>
                <a:latin typeface="Calibri" panose="020F0502020204030204" pitchFamily="34" charset="0"/>
                <a:ea typeface="Calibri" panose="020F0502020204030204" pitchFamily="34" charset="0"/>
              </a:rPr>
              <a:t>while</a:t>
            </a:r>
            <a:r>
              <a:rPr lang="et-EE" sz="1800" dirty="0">
                <a:solidFill>
                  <a:srgbClr val="000000"/>
                </a:solidFill>
                <a:effectLst/>
                <a:latin typeface="Calibri" panose="020F0502020204030204" pitchFamily="34" charset="0"/>
                <a:ea typeface="Calibri" panose="020F0502020204030204" pitchFamily="34" charset="0"/>
              </a:rPr>
              <a:t> EU </a:t>
            </a:r>
            <a:r>
              <a:rPr lang="et-EE" sz="1800" dirty="0" err="1">
                <a:solidFill>
                  <a:srgbClr val="000000"/>
                </a:solidFill>
                <a:effectLst/>
                <a:latin typeface="Calibri" panose="020F0502020204030204" pitchFamily="34" charset="0"/>
                <a:ea typeface="Calibri" panose="020F0502020204030204" pitchFamily="34" charset="0"/>
              </a:rPr>
              <a:t>average</a:t>
            </a:r>
            <a:r>
              <a:rPr lang="et-EE" sz="1800" dirty="0">
                <a:solidFill>
                  <a:srgbClr val="000000"/>
                </a:solidFill>
                <a:effectLst/>
                <a:latin typeface="Calibri" panose="020F0502020204030204" pitchFamily="34" charset="0"/>
                <a:ea typeface="Calibri" panose="020F0502020204030204" pitchFamily="34" charset="0"/>
              </a:rPr>
              <a:t> </a:t>
            </a:r>
            <a:r>
              <a:rPr lang="et-EE" sz="1800" dirty="0" err="1">
                <a:solidFill>
                  <a:srgbClr val="000000"/>
                </a:solidFill>
                <a:effectLst/>
                <a:latin typeface="Calibri" panose="020F0502020204030204" pitchFamily="34" charset="0"/>
                <a:ea typeface="Calibri" panose="020F0502020204030204" pitchFamily="34" charset="0"/>
              </a:rPr>
              <a:t>is</a:t>
            </a:r>
            <a:r>
              <a:rPr lang="et-EE" sz="1800" dirty="0">
                <a:solidFill>
                  <a:srgbClr val="000000"/>
                </a:solidFill>
                <a:effectLst/>
                <a:latin typeface="Calibri" panose="020F0502020204030204" pitchFamily="34" charset="0"/>
                <a:ea typeface="Calibri" panose="020F0502020204030204" pitchFamily="34" charset="0"/>
              </a:rPr>
              <a:t> 4.65%, </a:t>
            </a:r>
            <a:r>
              <a:rPr lang="et-EE" sz="1800" i="1" dirty="0" err="1">
                <a:solidFill>
                  <a:srgbClr val="000000"/>
                </a:solidFill>
                <a:effectLst/>
                <a:latin typeface="Calibri" panose="020F0502020204030204" pitchFamily="34" charset="0"/>
                <a:ea typeface="Calibri" panose="020F0502020204030204" pitchFamily="34" charset="0"/>
              </a:rPr>
              <a:t>Eurostat</a:t>
            </a:r>
            <a:r>
              <a:rPr lang="et-EE" sz="1800" i="1" dirty="0">
                <a:solidFill>
                  <a:srgbClr val="000000"/>
                </a:solidFill>
                <a:effectLst/>
                <a:latin typeface="Calibri" panose="020F0502020204030204" pitchFamily="34" charset="0"/>
                <a:ea typeface="Calibri" panose="020F0502020204030204" pitchFamily="34" charset="0"/>
              </a:rPr>
              <a:t> 2018</a:t>
            </a:r>
            <a:endParaRPr lang="et-EE" i="1" dirty="0"/>
          </a:p>
          <a:p>
            <a:pPr marL="171450" indent="-171450">
              <a:buFont typeface="Arial" panose="020B0604020202020204" pitchFamily="34" charset="0"/>
              <a:buChar char="•"/>
            </a:pPr>
            <a:r>
              <a:rPr lang="et-EE" dirty="0"/>
              <a:t>2019/2020 40% of ICT Master </a:t>
            </a:r>
            <a:r>
              <a:rPr lang="et-EE" dirty="0" err="1"/>
              <a:t>students</a:t>
            </a:r>
            <a:r>
              <a:rPr lang="et-EE" dirty="0"/>
              <a:t> </a:t>
            </a:r>
            <a:r>
              <a:rPr lang="et-EE" dirty="0" err="1"/>
              <a:t>were</a:t>
            </a:r>
            <a:r>
              <a:rPr lang="et-EE" dirty="0"/>
              <a:t> </a:t>
            </a:r>
            <a:r>
              <a:rPr lang="et-EE" dirty="0" err="1"/>
              <a:t>female</a:t>
            </a:r>
            <a:r>
              <a:rPr lang="et-EE" dirty="0"/>
              <a:t> in Estonia, </a:t>
            </a:r>
            <a:r>
              <a:rPr lang="et-EE" i="0" u="sng" dirty="0"/>
              <a:t>www.informatics-europe.org</a:t>
            </a:r>
          </a:p>
          <a:p>
            <a:pPr marL="171450" indent="-171450" algn="l">
              <a:buFont typeface="Arial" panose="020B0604020202020204" pitchFamily="34" charset="0"/>
              <a:buChar char="•"/>
            </a:pPr>
            <a:r>
              <a:rPr lang="et-EE" b="0" i="0" dirty="0">
                <a:solidFill>
                  <a:srgbClr val="000000"/>
                </a:solidFill>
                <a:effectLst/>
                <a:latin typeface="Aino" panose="02000603040504020204" pitchFamily="50" charset="-70"/>
              </a:rPr>
              <a:t>1st in </a:t>
            </a:r>
            <a:r>
              <a:rPr lang="et-EE" b="0" i="0" dirty="0" err="1">
                <a:solidFill>
                  <a:srgbClr val="000000"/>
                </a:solidFill>
                <a:effectLst/>
                <a:latin typeface="Aino" panose="02000603040504020204" pitchFamily="50" charset="-70"/>
              </a:rPr>
              <a:t>digital</a:t>
            </a:r>
            <a:r>
              <a:rPr lang="et-EE" b="0" i="0" dirty="0">
                <a:solidFill>
                  <a:srgbClr val="000000"/>
                </a:solidFill>
                <a:effectLst/>
                <a:latin typeface="Aino" panose="02000603040504020204" pitchFamily="50" charset="-70"/>
              </a:rPr>
              <a:t> </a:t>
            </a:r>
            <a:r>
              <a:rPr lang="et-EE" b="0" i="0" dirty="0" err="1">
                <a:solidFill>
                  <a:srgbClr val="000000"/>
                </a:solidFill>
                <a:effectLst/>
                <a:latin typeface="Aino" panose="02000603040504020204" pitchFamily="50" charset="-70"/>
              </a:rPr>
              <a:t>learning</a:t>
            </a:r>
            <a:r>
              <a:rPr lang="et-EE" b="0" i="0" dirty="0">
                <a:solidFill>
                  <a:srgbClr val="000000"/>
                </a:solidFill>
                <a:effectLst/>
                <a:latin typeface="Aino" panose="02000603040504020204" pitchFamily="50" charset="-70"/>
              </a:rPr>
              <a:t> - </a:t>
            </a:r>
            <a:r>
              <a:rPr lang="en-US" b="0" i="0" dirty="0">
                <a:solidFill>
                  <a:srgbClr val="000000"/>
                </a:solidFill>
                <a:effectLst/>
                <a:latin typeface="Aino" panose="02000603040504020204" pitchFamily="50" charset="-70"/>
              </a:rPr>
              <a:t>CEPS (Centre for European Policy Studies) assessed European countries’ performance in digital learning and found that Estonia, the Netherlands and Finland excel in the </a:t>
            </a:r>
            <a:r>
              <a:rPr lang="en-US" b="0" i="0" dirty="0" err="1">
                <a:solidFill>
                  <a:srgbClr val="000000"/>
                </a:solidFill>
                <a:effectLst/>
                <a:latin typeface="Aino" panose="02000603040504020204" pitchFamily="50" charset="-70"/>
              </a:rPr>
              <a:t>digitalisation</a:t>
            </a:r>
            <a:r>
              <a:rPr lang="en-US" b="0" i="0" dirty="0">
                <a:solidFill>
                  <a:srgbClr val="000000"/>
                </a:solidFill>
                <a:effectLst/>
                <a:latin typeface="Aino" panose="02000603040504020204" pitchFamily="50" charset="-70"/>
              </a:rPr>
              <a:t> of education.</a:t>
            </a:r>
            <a:r>
              <a:rPr lang="et-EE" b="0" i="0" dirty="0">
                <a:solidFill>
                  <a:srgbClr val="000000"/>
                </a:solidFill>
                <a:effectLst/>
                <a:latin typeface="Aino" panose="02000603040504020204" pitchFamily="50" charset="-70"/>
              </a:rPr>
              <a:t> </a:t>
            </a:r>
            <a:r>
              <a:rPr lang="et-EE" b="0" i="0" u="sng" dirty="0">
                <a:solidFill>
                  <a:srgbClr val="000000"/>
                </a:solidFill>
                <a:effectLst/>
                <a:latin typeface="Aino" panose="02000603040504020204" pitchFamily="50" charset="-70"/>
              </a:rPr>
              <a:t>www.educationestonia.org/estonia-no-1-in-europe-for-digital-learning/</a:t>
            </a:r>
            <a:endParaRPr lang="et-EE" u="sng" dirty="0"/>
          </a:p>
          <a:p>
            <a:pPr marL="171450" indent="-171450">
              <a:buFontTx/>
              <a:buChar char="-"/>
            </a:pPr>
            <a:endParaRPr lang="et-EE" dirty="0"/>
          </a:p>
        </p:txBody>
      </p:sp>
    </p:spTree>
    <p:extLst>
      <p:ext uri="{BB962C8B-B14F-4D97-AF65-F5344CB8AC3E}">
        <p14:creationId xmlns:p14="http://schemas.microsoft.com/office/powerpoint/2010/main" val="65613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13</a:t>
            </a:fld>
            <a:endParaRPr lang="et-EE" sz="1400" b="0" strike="noStrike" spc="-1">
              <a:latin typeface="Calibri"/>
            </a:endParaRPr>
          </a:p>
        </p:txBody>
      </p:sp>
      <p:sp>
        <p:nvSpPr>
          <p:cNvPr id="6" name="Märkmete kohatäide 5">
            <a:extLst>
              <a:ext uri="{FF2B5EF4-FFF2-40B4-BE49-F238E27FC236}">
                <a16:creationId xmlns:a16="http://schemas.microsoft.com/office/drawing/2014/main" id="{D69341C9-A26E-417E-BBB1-3906604607D3}"/>
              </a:ext>
            </a:extLst>
          </p:cNvPr>
          <p:cNvSpPr>
            <a:spLocks noGrp="1"/>
          </p:cNvSpPr>
          <p:nvPr>
            <p:ph type="body"/>
          </p:nvPr>
        </p:nvSpPr>
        <p:spPr/>
        <p:txBody>
          <a:bodyPr/>
          <a:lstStyle/>
          <a:p>
            <a:pPr marL="0" indent="0">
              <a:lnSpc>
                <a:spcPct val="107000"/>
              </a:lnSpc>
              <a:spcAft>
                <a:spcPts val="1200"/>
              </a:spcAft>
              <a:buFont typeface="Arial" panose="020B0604020202020204" pitchFamily="34" charset="0"/>
              <a:buNone/>
            </a:pPr>
            <a:r>
              <a:rPr lang="et-EE" sz="1800" dirty="0">
                <a:effectLst/>
                <a:latin typeface="Calibri" panose="020F0502020204030204" pitchFamily="34" charset="0"/>
                <a:ea typeface="Calibri" panose="020F0502020204030204" pitchFamily="34" charset="0"/>
                <a:cs typeface="Times New Roman" panose="02020603050405020304" pitchFamily="18" charset="0"/>
              </a:rPr>
              <a:t>In 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where</a:t>
            </a:r>
            <a:r>
              <a:rPr lang="et-EE" sz="1800" dirty="0">
                <a:effectLst/>
                <a:latin typeface="Calibri" panose="020F0502020204030204" pitchFamily="34" charset="0"/>
                <a:ea typeface="Calibri" panose="020F0502020204030204" pitchFamily="34" charset="0"/>
                <a:cs typeface="Times New Roman" panose="02020603050405020304" pitchFamily="18" charset="0"/>
              </a:rPr>
              <a:t> 99%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services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online,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extensively</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Bef>
                <a:spcPts val="200"/>
              </a:spcBef>
              <a:spcAft>
                <a:spcPts val="1200"/>
              </a:spcAft>
              <a:buFont typeface="Arial" panose="020B0604020202020204" pitchFamily="34" charset="0"/>
              <a:buChar char="•"/>
            </a:pPr>
            <a:r>
              <a:rPr lang="et-EE" sz="18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TIGER LEAP INTO THE FUTURE.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Estonia's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efforts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leverage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learning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began</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1990s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ambitious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kickstarted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digitalization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entire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public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sector</a:t>
            </a:r>
            <a:r>
              <a:rPr lang="et-EE" sz="1800" dirty="0">
                <a:effectLst/>
                <a:latin typeface="Calibri" panose="020F0502020204030204" pitchFamily="34" charset="0"/>
                <a:ea typeface="Calibri" panose="020F0502020204030204" pitchFamily="34" charset="0"/>
                <a:cs typeface="Times New Roman" panose="02020603050405020304" pitchFamily="18" charset="0"/>
              </a:rPr>
              <a:t>. The aim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8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800" dirty="0">
                <a:effectLst/>
                <a:latin typeface="Calibri" panose="020F0502020204030204" pitchFamily="34" charset="0"/>
                <a:ea typeface="Calibri" panose="020F0502020204030204" pitchFamily="34" charset="0"/>
                <a:cs typeface="Times New Roman" panose="02020603050405020304" pitchFamily="18" charset="0"/>
              </a:rPr>
              <a:t>. By 2001, 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already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However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prioritized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citizens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become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tech-savvy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recognizing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opportunities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them</a:t>
            </a:r>
            <a:r>
              <a:rPr lang="et-EE"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DATA-BACKED DECISIONS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Pragmatic Estonians value evidence-based decision-making. Since 2004, Estonia has been using the Estonian Education Information System to gather information on its education system. The database provides policymakers, educators, and researchers with a wealth of information on student performance, teacher qualifications, and more.</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LEARNING MATERIALS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Estonia, all learning materials must have a digital version as well. This made the transition to distance learning in Estonian schools much smoother in 2020, as digital learning materials were already available for all education levels and subjects. It seems as if Estonia had been preparing for this for 25 years.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LITERACY AND TEACHER 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With a focus on digital literacy, digital competence is one of the core skills that students develop across all subjects, as outlined in the national curriculum in Estonia. Teachers are also encouraged to develop their own digital skills through ongoing training, with one in five Estonian teachers participating in digital competence courses every year.</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E-TESTS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Estonian schools also use e-tests to save teachers' time and make testing and feedback more efficient. In the coming years, Estonia plans to make final exams electronic as well, further streamlining the testing process.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opportunities are only as good as the infrastructure supporting them. Recognizing this, the Estonian government has invested in the infrastructure of schools to ensure that they have access to high-speed internet connections. This has allowed for a more seamless integration of digital tools and materials in the classroom, improving the learning experience for students and teachers alike.</a:t>
            </a:r>
          </a:p>
          <a:p>
            <a:pPr marL="285750" indent="-285750">
              <a:lnSpc>
                <a:spcPct val="107000"/>
              </a:lnSpc>
              <a:spcAft>
                <a:spcPts val="1200"/>
              </a:spcAft>
              <a:buFont typeface="Arial" panose="020B0604020202020204" pitchFamily="34" charset="0"/>
              <a:buChar char="•"/>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Tree>
    <p:extLst>
      <p:ext uri="{BB962C8B-B14F-4D97-AF65-F5344CB8AC3E}">
        <p14:creationId xmlns:p14="http://schemas.microsoft.com/office/powerpoint/2010/main" val="51812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14</a:t>
            </a:fld>
            <a:endParaRPr lang="et-EE" sz="1200" b="0" strike="noStrike" spc="-1">
              <a:latin typeface="Calibri"/>
            </a:endParaRPr>
          </a:p>
        </p:txBody>
      </p:sp>
      <p:sp>
        <p:nvSpPr>
          <p:cNvPr id="3" name="Märkmete kohatäide 2">
            <a:extLst>
              <a:ext uri="{FF2B5EF4-FFF2-40B4-BE49-F238E27FC236}">
                <a16:creationId xmlns:a16="http://schemas.microsoft.com/office/drawing/2014/main" id="{9FEBE922-D108-473E-A566-0F8D42AA69BF}"/>
              </a:ext>
            </a:extLst>
          </p:cNvPr>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err="1">
                <a:effectLst/>
                <a:latin typeface="Calibri" panose="020F0502020204030204" pitchFamily="34" charset="0"/>
                <a:ea typeface="Calibri" panose="020F0502020204030204" pitchFamily="34" charset="0"/>
                <a:cs typeface="Times New Roman" panose="02020603050405020304" pitchFamily="18" charset="0"/>
              </a:rPr>
              <a:t>Since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introduction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E-DIARY PLATFORM EKOOL IN 2002,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have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government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invested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high-speed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allowing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more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materials</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classroom</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t-E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B61B5B-8DEF-4139-A3C5-91B3D624FAFB}" type="slidenum">
              <a:rPr kumimoji="0" lang="et-EE" sz="1800" b="0" i="0" u="none" strike="noStrike" kern="1200" cap="none" spc="0" normalizeH="0" baseline="0" noProof="0" smtClean="0">
                <a:ln>
                  <a:noFill/>
                </a:ln>
                <a:solidFill>
                  <a:prstClr val="black"/>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t-EE" sz="1800" b="0" i="0" u="none" strike="noStrike" kern="1200" cap="none" spc="0" normalizeH="0" baseline="0" noProof="0">
              <a:ln>
                <a:noFill/>
              </a:ln>
              <a:solidFill>
                <a:prstClr val="black"/>
              </a:solidFill>
              <a:effectLst/>
              <a:uLnTx/>
              <a:uFillTx/>
              <a:latin typeface="Arial"/>
            </a:endParaRPr>
          </a:p>
        </p:txBody>
      </p:sp>
      <p:sp>
        <p:nvSpPr>
          <p:cNvPr id="6" name="Märkmete kohatäide 5">
            <a:extLst>
              <a:ext uri="{FF2B5EF4-FFF2-40B4-BE49-F238E27FC236}">
                <a16:creationId xmlns:a16="http://schemas.microsoft.com/office/drawing/2014/main" id="{0F1231BA-6740-4193-A7E3-BD299BD42E51}"/>
              </a:ext>
            </a:extLst>
          </p:cNvPr>
          <p:cNvSpPr>
            <a:spLocks noGrp="1"/>
          </p:cNvSpPr>
          <p:nvPr>
            <p:ph type="body"/>
          </p:nvPr>
        </p:nvSpPr>
        <p:spPr/>
        <p:txBody>
          <a:bodyPr/>
          <a:lstStyle/>
          <a:p>
            <a:endParaRPr lang="et-EE"/>
          </a:p>
        </p:txBody>
      </p:sp>
    </p:spTree>
    <p:extLst>
      <p:ext uri="{BB962C8B-B14F-4D97-AF65-F5344CB8AC3E}">
        <p14:creationId xmlns:p14="http://schemas.microsoft.com/office/powerpoint/2010/main" val="131543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685800" y="1143000"/>
            <a:ext cx="5486400" cy="3086100"/>
          </a:xfrm>
          <a:prstGeom prst="rect">
            <a:avLst/>
          </a:prstGeom>
        </p:spPr>
      </p:sp>
      <p:sp>
        <p:nvSpPr>
          <p:cNvPr id="45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41B8F0C-1B73-4B1C-9B86-D660E8EAE151}" type="slidenum">
              <a:rPr lang="en-US" sz="1200" b="0" strike="noStrike" spc="-1">
                <a:latin typeface="Calibri"/>
              </a:rPr>
              <a:t>16</a:t>
            </a:fld>
            <a:endParaRPr lang="et-EE" sz="1200" b="0" strike="noStrike" spc="-1">
              <a:latin typeface="Calibri"/>
            </a:endParaRPr>
          </a:p>
        </p:txBody>
      </p:sp>
      <p:sp>
        <p:nvSpPr>
          <p:cNvPr id="3" name="Märkmete kohatäide 2">
            <a:extLst>
              <a:ext uri="{FF2B5EF4-FFF2-40B4-BE49-F238E27FC236}">
                <a16:creationId xmlns:a16="http://schemas.microsoft.com/office/drawing/2014/main" id="{CA5E7D79-E050-4935-8DB0-B7BA06C030AD}"/>
              </a:ext>
            </a:extLst>
          </p:cNvPr>
          <p:cNvSpPr>
            <a:spLocks noGrp="1"/>
          </p:cNvSpPr>
          <p:nvPr>
            <p:ph type="body"/>
          </p:nvPr>
        </p:nvSpPr>
        <p:spPr/>
        <p:txBody>
          <a:bodyPr/>
          <a:lstStyle/>
          <a:p>
            <a:r>
              <a:rPr lang="et-EE" dirty="0"/>
              <a:t>Allikas - HM tulemusaruande analüütiline osa: https://www.hm.ee/sites/default/files/documents/2023-08/2022_TA_anal%C3%BC%C3%BCtiline_lisa.pdf</a:t>
            </a:r>
            <a:br>
              <a:rPr lang="et-EE" dirty="0"/>
            </a:br>
            <a:r>
              <a:rPr lang="et-EE" dirty="0"/>
              <a:t>„Lisaks toetab riik huvihariduse ja huvitegevuse lisatoetuse kaudu noorte osalemist mitteformaalõppes. Toetuse aruannete </a:t>
            </a:r>
            <a:r>
              <a:rPr lang="et-EE" b="1" dirty="0"/>
              <a:t>esialgsete andmete põhjal osaleb huvihariduses ja huvitegevuses 7‒19-aastaseid noori 149 252, mis on 80% kõigist samaealistest</a:t>
            </a:r>
            <a:r>
              <a:rPr lang="et-EE" dirty="0"/>
              <a:t>. Aasta aastalt on huvitoetuse aruannete järgi kohalikes omavalitsuses huvihariduses ja huvitegevuses osalevate noorte arv kasvanud ja seda ka hoolimata viimaste aastate kriisidest.“</a:t>
            </a:r>
          </a:p>
          <a:p>
            <a:r>
              <a:rPr lang="et-EE" dirty="0" err="1"/>
              <a:t>Source</a:t>
            </a:r>
            <a:r>
              <a:rPr lang="et-EE" dirty="0"/>
              <a:t> – The </a:t>
            </a:r>
            <a:r>
              <a:rPr lang="et-EE" dirty="0" err="1"/>
              <a:t>Ministry</a:t>
            </a:r>
            <a:r>
              <a:rPr lang="et-EE" dirty="0"/>
              <a:t> of Education and Research. </a:t>
            </a:r>
            <a:r>
              <a:rPr lang="en-US" b="0" i="0" dirty="0">
                <a:solidFill>
                  <a:srgbClr val="374151"/>
                </a:solidFill>
                <a:effectLst/>
                <a:latin typeface="Söhne"/>
              </a:rPr>
              <a:t>Youth Work Satisfaction Survey 2020</a:t>
            </a:r>
            <a:r>
              <a:rPr lang="et-EE" dirty="0"/>
              <a:t>: https://www.hm.ee/sites/default/files/documents/2022-10/noorsootoo_tegevuste_rahulolu_2020_lopparuanne.pdf </a:t>
            </a:r>
            <a:br>
              <a:rPr lang="et-EE" dirty="0"/>
            </a:br>
            <a:r>
              <a:rPr lang="et-EE" dirty="0"/>
              <a:t>„Noorte üldine rahulolu noorsootöö tegevustega oli 2020. aastal kõrgel tasemel: kõikide tegevuste kaalutud keskmine rahuloluhinnang on 90 punkti 100-st. Ka osakaaluna kõikide vastajate hulgas hindas </a:t>
            </a:r>
            <a:r>
              <a:rPr lang="et-EE" b="1" dirty="0"/>
              <a:t>90% noortest oma rahulolu kümnepunktiskaalal 7 punktiga või kõrgemalt, mis tähendab, et nad on noorsootööga pigem või väga rahul.</a:t>
            </a:r>
            <a:r>
              <a:rPr lang="et-EE" dirty="0"/>
              <a:t>“ </a:t>
            </a:r>
            <a:br>
              <a:rPr lang="et-EE" dirty="0"/>
            </a:br>
            <a:endParaRPr lang="et-EE" dirty="0"/>
          </a:p>
        </p:txBody>
      </p:sp>
    </p:spTree>
    <p:extLst>
      <p:ext uri="{BB962C8B-B14F-4D97-AF65-F5344CB8AC3E}">
        <p14:creationId xmlns:p14="http://schemas.microsoft.com/office/powerpoint/2010/main" val="91460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17</a:t>
            </a:fld>
            <a:endParaRPr lang="et-EE" sz="1400" b="0" strike="noStrike" spc="-1">
              <a:latin typeface="Calibri"/>
            </a:endParaRPr>
          </a:p>
        </p:txBody>
      </p:sp>
    </p:spTree>
    <p:extLst>
      <p:ext uri="{BB962C8B-B14F-4D97-AF65-F5344CB8AC3E}">
        <p14:creationId xmlns:p14="http://schemas.microsoft.com/office/powerpoint/2010/main" val="314088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685800" y="1143000"/>
            <a:ext cx="5486400" cy="3086100"/>
          </a:xfrm>
          <a:prstGeom prst="rect">
            <a:avLst/>
          </a:prstGeom>
        </p:spPr>
      </p:sp>
      <p:sp>
        <p:nvSpPr>
          <p:cNvPr id="44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8324993-4D1F-44EF-BFEC-563B98717CB8}" type="slidenum">
              <a:rPr lang="en-US" sz="1200" b="0" strike="noStrike" spc="-1">
                <a:latin typeface="Calibri"/>
              </a:rPr>
              <a:t>18</a:t>
            </a:fld>
            <a:endParaRPr lang="et-EE" sz="1200" b="0" strike="noStrike" spc="-1">
              <a:latin typeface="Calibri"/>
            </a:endParaRPr>
          </a:p>
        </p:txBody>
      </p:sp>
      <p:sp>
        <p:nvSpPr>
          <p:cNvPr id="3" name="Märkmete kohatäide 2">
            <a:extLst>
              <a:ext uri="{FF2B5EF4-FFF2-40B4-BE49-F238E27FC236}">
                <a16:creationId xmlns:a16="http://schemas.microsoft.com/office/drawing/2014/main" id="{2E448C93-219A-4E55-9EE0-702F24F07B05}"/>
              </a:ext>
            </a:extLst>
          </p:cNvPr>
          <p:cNvSpPr>
            <a:spLocks noGrp="1"/>
          </p:cNvSpPr>
          <p:nvPr>
            <p:ph type="body"/>
          </p:nvPr>
        </p:nvSpPr>
        <p:spPr/>
        <p:txBody>
          <a:bodyPr/>
          <a:lstStyle/>
          <a:p>
            <a:pPr marL="171450" indent="-171450">
              <a:buFont typeface="Arial" panose="020B0604020202020204" pitchFamily="34" charset="0"/>
              <a:buChar char="•"/>
            </a:pPr>
            <a:r>
              <a:rPr lang="et-EE" dirty="0"/>
              <a:t>THE – Times </a:t>
            </a:r>
            <a:r>
              <a:rPr lang="et-EE" dirty="0" err="1"/>
              <a:t>Higher</a:t>
            </a:r>
            <a:r>
              <a:rPr lang="et-EE" dirty="0"/>
              <a:t> Education World University </a:t>
            </a:r>
            <a:r>
              <a:rPr lang="et-EE" dirty="0" err="1"/>
              <a:t>Rankings</a:t>
            </a:r>
            <a:r>
              <a:rPr lang="et-EE" dirty="0"/>
              <a:t>, </a:t>
            </a:r>
            <a:r>
              <a:rPr lang="et-EE" u="sng" dirty="0"/>
              <a:t>www.timeshighereducation.com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QS - </a:t>
            </a:r>
            <a:r>
              <a:rPr lang="et-EE" b="0" i="0" dirty="0">
                <a:solidFill>
                  <a:srgbClr val="1D1D1B"/>
                </a:solidFill>
                <a:effectLst/>
                <a:latin typeface="lato"/>
              </a:rPr>
              <a:t>QS </a:t>
            </a:r>
            <a:r>
              <a:rPr lang="et-EE" b="0" i="0" dirty="0" err="1">
                <a:solidFill>
                  <a:srgbClr val="1D1D1B"/>
                </a:solidFill>
                <a:effectLst/>
                <a:latin typeface="lato"/>
              </a:rPr>
              <a:t>Quacquarelli</a:t>
            </a:r>
            <a:r>
              <a:rPr lang="et-EE" b="0" i="0" dirty="0">
                <a:solidFill>
                  <a:srgbClr val="1D1D1B"/>
                </a:solidFill>
                <a:effectLst/>
                <a:latin typeface="lato"/>
              </a:rPr>
              <a:t> </a:t>
            </a:r>
            <a:r>
              <a:rPr lang="et-EE" b="0" i="0" dirty="0" err="1">
                <a:solidFill>
                  <a:srgbClr val="1D1D1B"/>
                </a:solidFill>
                <a:effectLst/>
                <a:latin typeface="lato"/>
              </a:rPr>
              <a:t>Symonds</a:t>
            </a:r>
            <a:r>
              <a:rPr lang="et-EE" b="0" i="0" dirty="0">
                <a:solidFill>
                  <a:srgbClr val="1D1D1B"/>
                </a:solidFill>
                <a:effectLst/>
                <a:latin typeface="lato"/>
              </a:rPr>
              <a:t> World University </a:t>
            </a:r>
            <a:r>
              <a:rPr lang="et-EE" b="0" i="0" dirty="0" err="1">
                <a:solidFill>
                  <a:srgbClr val="1D1D1B"/>
                </a:solidFill>
                <a:effectLst/>
                <a:latin typeface="lato"/>
              </a:rPr>
              <a:t>Rankings</a:t>
            </a:r>
            <a:r>
              <a:rPr lang="et-EE" b="0" i="0" dirty="0">
                <a:solidFill>
                  <a:srgbClr val="1D1D1B"/>
                </a:solidFill>
                <a:effectLst/>
                <a:latin typeface="lato"/>
              </a:rPr>
              <a:t>, </a:t>
            </a:r>
            <a:r>
              <a:rPr lang="et-EE" b="0" i="0" u="sng" dirty="0">
                <a:solidFill>
                  <a:srgbClr val="1D1D1B"/>
                </a:solidFill>
                <a:effectLst/>
                <a:latin typeface="lato"/>
              </a:rPr>
              <a:t>www.topuniversities.com</a:t>
            </a:r>
          </a:p>
          <a:p>
            <a:pPr marL="171450" indent="-171450">
              <a:buFont typeface="Arial" panose="020B0604020202020204" pitchFamily="34" charset="0"/>
              <a:buChar char="•"/>
            </a:pPr>
            <a:endParaRPr lang="et-EE" dirty="0"/>
          </a:p>
        </p:txBody>
      </p:sp>
    </p:spTree>
    <p:extLst>
      <p:ext uri="{BB962C8B-B14F-4D97-AF65-F5344CB8AC3E}">
        <p14:creationId xmlns:p14="http://schemas.microsoft.com/office/powerpoint/2010/main" val="4289558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217488" y="812800"/>
            <a:ext cx="7124700" cy="4008438"/>
          </a:xfrm>
        </p:spPr>
      </p:sp>
      <p:sp>
        <p:nvSpPr>
          <p:cNvPr id="3" name="Notes Placeholder 2"/>
          <p:cNvSpPr>
            <a:spLocks noGrp="1"/>
          </p:cNvSpPr>
          <p:nvPr>
            <p:ph type="body" idx="1"/>
            <p:custDataLst>
              <p:tags r:id="rId2"/>
            </p:custDataLst>
          </p:nvPr>
        </p:nvSpPr>
        <p:spPr/>
        <p:txBody>
          <a:bodyPr/>
          <a:lstStyle/>
          <a:p>
            <a:pPr marL="171450" lvl="0" indent="-171450">
              <a:buFont typeface="Arial" panose="020B0604020202020204" pitchFamily="34" charset="0"/>
              <a:buChar char="•"/>
            </a:pPr>
            <a:r>
              <a:rPr lang="en-US" dirty="0"/>
              <a:t>Acquiring new skills, retraining, and completing unfinished schooling are popular: Estonian adults within the 25-64 age group actively participate in learning at almost double the rate of the EU average (17.1% vs 9.2%</a:t>
            </a:r>
            <a:r>
              <a:rPr lang="et-EE" dirty="0"/>
              <a:t> - </a:t>
            </a:r>
            <a:r>
              <a:rPr lang="et-EE" dirty="0" err="1"/>
              <a:t>Eurostat</a:t>
            </a:r>
            <a:r>
              <a:rPr lang="et-EE" dirty="0"/>
              <a:t> 2020</a:t>
            </a:r>
            <a:r>
              <a:rPr lang="en-US" dirty="0"/>
              <a:t>). </a:t>
            </a:r>
            <a:endParaRPr lang="et-EE" dirty="0"/>
          </a:p>
        </p:txBody>
      </p:sp>
      <p:sp>
        <p:nvSpPr>
          <p:cNvPr id="4" name="Slide Number Placeholder 3"/>
          <p:cNvSpPr>
            <a:spLocks noGrp="1"/>
          </p:cNvSpPr>
          <p:nvPr>
            <p:ph type="sldNum" sz="quarter" idx="10"/>
            <p:custDataLst>
              <p:tags r:id="rId3"/>
            </p:custDataLst>
          </p:nvPr>
        </p:nvSpPr>
        <p:spPr/>
        <p:txBody>
          <a:bodyPr/>
          <a:lstStyle/>
          <a:p>
            <a:fld id="{905D3CC1-999D-4C69-A5AD-E3FB9D73205D}" type="slidenum">
              <a:rPr lang="et-EE" sz="1000" smtClean="0">
                <a:latin typeface="Aino" panose="02000603040504020204" pitchFamily="50" charset="0"/>
              </a:rPr>
              <a:t>19</a:t>
            </a:fld>
            <a:endParaRPr lang="et-EE" sz="1000">
              <a:latin typeface="Aino" panose="02000603040504020204" pitchFamily="50" charset="0"/>
            </a:endParaRPr>
          </a:p>
        </p:txBody>
      </p:sp>
    </p:spTree>
    <p:extLst>
      <p:ext uri="{BB962C8B-B14F-4D97-AF65-F5344CB8AC3E}">
        <p14:creationId xmlns:p14="http://schemas.microsoft.com/office/powerpoint/2010/main" val="102662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a:lnSpc>
                <a:spcPct val="114000"/>
              </a:lnSpc>
            </a:pP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2</a:t>
            </a:fld>
            <a:endParaRPr lang="et-EE" sz="1000">
              <a:latin typeface="Aino" panose="02000603040504020204" pitchFamily="50" charset="0"/>
            </a:endParaRPr>
          </a:p>
        </p:txBody>
      </p:sp>
    </p:spTree>
    <p:extLst>
      <p:ext uri="{BB962C8B-B14F-4D97-AF65-F5344CB8AC3E}">
        <p14:creationId xmlns:p14="http://schemas.microsoft.com/office/powerpoint/2010/main" val="91851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20</a:t>
            </a:fld>
            <a:endParaRPr lang="et-EE" sz="1200" b="0" strike="noStrike" spc="-1">
              <a:latin typeface="Calibri"/>
            </a:endParaRPr>
          </a:p>
        </p:txBody>
      </p:sp>
    </p:spTree>
    <p:extLst>
      <p:ext uri="{BB962C8B-B14F-4D97-AF65-F5344CB8AC3E}">
        <p14:creationId xmlns:p14="http://schemas.microsoft.com/office/powerpoint/2010/main" val="280190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21</a:t>
            </a:fld>
            <a:endParaRPr lang="et-EE" sz="1200" b="0" strike="noStrike" spc="-1">
              <a:latin typeface="Calibri"/>
            </a:endParaRPr>
          </a:p>
        </p:txBody>
      </p:sp>
    </p:spTree>
    <p:extLst>
      <p:ext uri="{BB962C8B-B14F-4D97-AF65-F5344CB8AC3E}">
        <p14:creationId xmlns:p14="http://schemas.microsoft.com/office/powerpoint/2010/main" val="136251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22</a:t>
            </a:fld>
            <a:endParaRPr lang="et-EE" sz="1400" b="0" strike="noStrike" spc="-1">
              <a:latin typeface="Calibri"/>
            </a:endParaRPr>
          </a:p>
        </p:txBody>
      </p:sp>
    </p:spTree>
    <p:extLst>
      <p:ext uri="{BB962C8B-B14F-4D97-AF65-F5344CB8AC3E}">
        <p14:creationId xmlns:p14="http://schemas.microsoft.com/office/powerpoint/2010/main" val="38130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3</a:t>
            </a:fld>
            <a:endParaRPr lang="en-US"/>
          </a:p>
        </p:txBody>
      </p:sp>
      <p:sp>
        <p:nvSpPr>
          <p:cNvPr id="6" name="Märkmete kohatäide 5">
            <a:extLst>
              <a:ext uri="{FF2B5EF4-FFF2-40B4-BE49-F238E27FC236}">
                <a16:creationId xmlns:a16="http://schemas.microsoft.com/office/drawing/2014/main" id="{0B35F9D2-F2B0-4296-83CA-FCB693FDD760}"/>
              </a:ext>
            </a:extLst>
          </p:cNvPr>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1" dirty="0"/>
              <a:t>PISA 2018 </a:t>
            </a:r>
            <a:r>
              <a:rPr lang="et-EE" b="1" dirty="0" err="1"/>
              <a:t>top</a:t>
            </a:r>
            <a:r>
              <a:rPr lang="et-EE" b="1" dirty="0"/>
              <a:t> and </a:t>
            </a:r>
            <a:r>
              <a:rPr lang="et-EE" b="1" dirty="0" err="1"/>
              <a:t>low</a:t>
            </a:r>
            <a:r>
              <a:rPr lang="et-EE" b="1" dirty="0"/>
              <a:t> </a:t>
            </a:r>
            <a:r>
              <a:rPr lang="et-EE" b="1" dirty="0" err="1"/>
              <a:t>performers</a:t>
            </a:r>
            <a:r>
              <a:rPr lang="et-EE" b="1" dirty="0"/>
              <a:t>. </a:t>
            </a:r>
            <a:r>
              <a:rPr lang="et-EE" b="0" dirty="0"/>
              <a:t>Estonia (vs OECD </a:t>
            </a:r>
            <a:r>
              <a:rPr lang="et-EE" b="0" dirty="0" err="1"/>
              <a:t>average</a:t>
            </a:r>
            <a:r>
              <a:rPr lang="et-EE" b="0" dirty="0"/>
              <a:t>)</a:t>
            </a:r>
          </a:p>
          <a:p>
            <a:pPr rtl="0">
              <a:buFont typeface="Arial" panose="020B0604020202020204" pitchFamily="34" charset="0"/>
              <a:buChar char="•"/>
            </a:pPr>
            <a:r>
              <a:rPr lang="en-US" dirty="0"/>
              <a:t>The share of </a:t>
            </a:r>
            <a:r>
              <a:rPr lang="et-EE" dirty="0"/>
              <a:t>TOP PERFORMERS</a:t>
            </a:r>
            <a:r>
              <a:rPr lang="en-US" dirty="0"/>
              <a:t>:</a:t>
            </a:r>
          </a:p>
          <a:p>
            <a:pPr marL="630936" rtl="0"/>
            <a:r>
              <a:rPr lang="en-US" dirty="0">
                <a:effectLst/>
              </a:rPr>
              <a:t>-Reading 14% (vs 9%)</a:t>
            </a:r>
          </a:p>
          <a:p>
            <a:pPr marL="630936" rtl="0"/>
            <a:r>
              <a:rPr lang="en-US" dirty="0">
                <a:effectLst/>
              </a:rPr>
              <a:t>-Math 16% (vs 11%)</a:t>
            </a:r>
          </a:p>
          <a:p>
            <a:pPr marL="630936" rtl="0"/>
            <a:r>
              <a:rPr lang="en-US" dirty="0">
                <a:effectLst/>
              </a:rPr>
              <a:t>-Science 12% (vs 7%)</a:t>
            </a:r>
          </a:p>
          <a:p>
            <a:pPr rtl="0">
              <a:buFont typeface="Arial" panose="020B0604020202020204" pitchFamily="34" charset="0"/>
              <a:buChar char="•"/>
            </a:pPr>
            <a:r>
              <a:rPr lang="en-US" dirty="0"/>
              <a:t>The share of </a:t>
            </a:r>
            <a:r>
              <a:rPr lang="et-EE" dirty="0"/>
              <a:t>LOW PERFORMERS</a:t>
            </a:r>
            <a:r>
              <a:rPr lang="en-US" dirty="0"/>
              <a:t>:</a:t>
            </a:r>
          </a:p>
          <a:p>
            <a:pPr marL="630936" rtl="0"/>
            <a:r>
              <a:rPr lang="en-US" dirty="0">
                <a:effectLst/>
              </a:rPr>
              <a:t>-Reading 11% (vs 23%)</a:t>
            </a:r>
          </a:p>
          <a:p>
            <a:pPr marL="630936" rtl="0"/>
            <a:r>
              <a:rPr lang="en-US" dirty="0">
                <a:effectLst/>
              </a:rPr>
              <a:t>-Math 10% (vs 24%)</a:t>
            </a:r>
          </a:p>
          <a:p>
            <a:pPr marL="630936" rtl="0"/>
            <a:r>
              <a:rPr lang="en-US" dirty="0">
                <a:effectLst/>
              </a:rPr>
              <a:t>-Science 9% (vs 22%)</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t-EE" b="0" dirty="0"/>
          </a:p>
          <a:p>
            <a:r>
              <a:rPr lang="et-EE" b="1" dirty="0" err="1"/>
              <a:t>how</a:t>
            </a:r>
            <a:r>
              <a:rPr lang="et-EE" b="1" dirty="0"/>
              <a:t> </a:t>
            </a:r>
            <a:r>
              <a:rPr lang="et-EE" b="1" dirty="0" err="1"/>
              <a:t>did</a:t>
            </a:r>
            <a:r>
              <a:rPr lang="et-EE" b="1" dirty="0"/>
              <a:t> </a:t>
            </a:r>
            <a:r>
              <a:rPr lang="et-EE" b="1" dirty="0" err="1"/>
              <a:t>we</a:t>
            </a:r>
            <a:r>
              <a:rPr lang="et-EE" b="1" dirty="0"/>
              <a:t> </a:t>
            </a:r>
            <a:r>
              <a:rPr lang="et-EE" b="1" dirty="0" err="1"/>
              <a:t>get</a:t>
            </a:r>
            <a:r>
              <a:rPr lang="et-EE" b="1" dirty="0"/>
              <a:t> </a:t>
            </a:r>
            <a:r>
              <a:rPr lang="et-EE" b="1" dirty="0" err="1"/>
              <a:t>there</a:t>
            </a:r>
            <a:r>
              <a:rPr lang="et-EE" b="1" dirty="0"/>
              <a:t>?</a:t>
            </a:r>
          </a:p>
          <a:p>
            <a:pPr marL="171450" indent="-171450">
              <a:buFont typeface="Arial" panose="020B0604020202020204" pitchFamily="34" charset="0"/>
              <a:buChar char="•"/>
            </a:pPr>
            <a:r>
              <a:rPr lang="et-EE" sz="1200" dirty="0"/>
              <a:t>EDUCATIONAL MINDSET. </a:t>
            </a:r>
            <a:r>
              <a:rPr lang="en-US" sz="1200" dirty="0"/>
              <a:t>It has always been both a guarantee of individual success and one of the main drivers of the country's development. </a:t>
            </a:r>
            <a:endParaRPr lang="et-EE" sz="1200" dirty="0"/>
          </a:p>
          <a:p>
            <a:pPr marL="171450" indent="-171450">
              <a:buFont typeface="Arial" panose="020B0604020202020204" pitchFamily="34" charset="0"/>
              <a:buChar char="•"/>
            </a:pPr>
            <a:r>
              <a:rPr lang="en-US" dirty="0"/>
              <a:t>DIGITAL SOCIETY</a:t>
            </a:r>
            <a:r>
              <a:rPr lang="et-EE" dirty="0"/>
              <a:t>. </a:t>
            </a:r>
            <a:r>
              <a:rPr lang="en-US" dirty="0"/>
              <a:t>In a country where</a:t>
            </a:r>
            <a:r>
              <a:rPr lang="et-EE" dirty="0"/>
              <a:t> </a:t>
            </a:r>
            <a:r>
              <a:rPr lang="en-US" dirty="0"/>
              <a:t>99% of state services are online </a:t>
            </a:r>
            <a:r>
              <a:rPr lang="et-EE" dirty="0"/>
              <a:t>and </a:t>
            </a:r>
            <a:r>
              <a:rPr lang="et-EE" dirty="0" err="1"/>
              <a:t>people</a:t>
            </a:r>
            <a:r>
              <a:rPr lang="et-EE" dirty="0"/>
              <a:t> </a:t>
            </a:r>
            <a:r>
              <a:rPr lang="en-US" dirty="0"/>
              <a:t>trust e-society, we use the possibilities of technology in </a:t>
            </a:r>
            <a:r>
              <a:rPr lang="et-EE" dirty="0"/>
              <a:t>e</a:t>
            </a:r>
            <a:r>
              <a:rPr lang="en-US" dirty="0" err="1"/>
              <a:t>ducation</a:t>
            </a:r>
            <a:r>
              <a:rPr lang="et-EE" dirty="0"/>
              <a:t> as </a:t>
            </a:r>
            <a:r>
              <a:rPr lang="et-EE" dirty="0" err="1"/>
              <a:t>well</a:t>
            </a:r>
            <a:r>
              <a:rPr lang="et-EE" dirty="0"/>
              <a:t>. </a:t>
            </a:r>
            <a:endParaRPr lang="et-EE" sz="1200" dirty="0"/>
          </a:p>
          <a:p>
            <a:pPr marL="171450" indent="-171450">
              <a:buFont typeface="Arial" panose="020B0604020202020204" pitchFamily="34" charset="0"/>
              <a:buChar char="•"/>
            </a:pPr>
            <a:r>
              <a:rPr lang="et-EE" spc="-1" dirty="0"/>
              <a:t>CAN-DO ATTITUDE. </a:t>
            </a:r>
            <a:r>
              <a:rPr lang="en-US" spc="-1" dirty="0"/>
              <a:t>Over the last 30 years</a:t>
            </a:r>
            <a:r>
              <a:rPr lang="et-EE" spc="-1" dirty="0"/>
              <a:t>, Estonia</a:t>
            </a:r>
            <a:r>
              <a:rPr lang="en-GB" spc="-1" dirty="0"/>
              <a:t> </a:t>
            </a:r>
            <a:r>
              <a:rPr lang="et-EE" spc="-1" dirty="0" err="1"/>
              <a:t>has</a:t>
            </a:r>
            <a:r>
              <a:rPr lang="et-EE" spc="-1" dirty="0"/>
              <a:t> </a:t>
            </a:r>
            <a:r>
              <a:rPr lang="en-GB" spc="-1" dirty="0"/>
              <a:t>implemented a lot of large-scale</a:t>
            </a:r>
            <a:r>
              <a:rPr lang="et-EE" spc="-1" dirty="0"/>
              <a:t> </a:t>
            </a:r>
            <a:r>
              <a:rPr lang="et-EE" spc="-1" dirty="0" err="1"/>
              <a:t>educational</a:t>
            </a:r>
            <a:r>
              <a:rPr lang="et-EE" spc="-1" dirty="0"/>
              <a:t> </a:t>
            </a:r>
            <a:r>
              <a:rPr lang="en-GB" spc="-1" dirty="0"/>
              <a:t>reforms</a:t>
            </a:r>
            <a:r>
              <a:rPr lang="et-EE" spc="-1" dirty="0"/>
              <a:t>, </a:t>
            </a:r>
            <a:r>
              <a:rPr lang="et-EE" spc="-1" dirty="0" err="1"/>
              <a:t>doing</a:t>
            </a:r>
            <a:r>
              <a:rPr lang="et-EE" spc="-1" dirty="0"/>
              <a:t> </a:t>
            </a:r>
            <a:r>
              <a:rPr lang="et-EE" spc="-1" dirty="0" err="1"/>
              <a:t>it</a:t>
            </a:r>
            <a:r>
              <a:rPr lang="et-EE" spc="-1" dirty="0"/>
              <a:t> „</a:t>
            </a:r>
            <a:r>
              <a:rPr lang="et-EE" spc="-1" dirty="0" err="1"/>
              <a:t>the</a:t>
            </a:r>
            <a:r>
              <a:rPr lang="et-EE" spc="-1" dirty="0"/>
              <a:t> Estonian </a:t>
            </a:r>
            <a:r>
              <a:rPr lang="et-EE" spc="-1" dirty="0" err="1"/>
              <a:t>way</a:t>
            </a:r>
            <a:r>
              <a:rPr lang="et-EE" spc="-1" dirty="0"/>
              <a:t>“ -  </a:t>
            </a:r>
            <a:r>
              <a:rPr lang="et-EE" spc="-1" dirty="0" err="1"/>
              <a:t>quickly</a:t>
            </a:r>
            <a:r>
              <a:rPr lang="et-EE" spc="-1" dirty="0"/>
              <a:t> and </a:t>
            </a:r>
            <a:r>
              <a:rPr lang="et-EE" spc="-1" dirty="0" err="1"/>
              <a:t>boldly</a:t>
            </a:r>
            <a:r>
              <a:rPr lang="et-EE" spc="-1" dirty="0"/>
              <a:t>.</a:t>
            </a:r>
            <a:endParaRPr lang="et-EE" dirty="0"/>
          </a:p>
          <a:p>
            <a:pPr marL="171450" indent="-171450">
              <a:buFont typeface="Arial" panose="020B0604020202020204" pitchFamily="34" charset="0"/>
              <a:buChar char="•"/>
            </a:pPr>
            <a:r>
              <a:rPr lang="et-EE" sz="1200" dirty="0"/>
              <a:t>INNOVATIVE START-UP CULTURE. </a:t>
            </a:r>
            <a:r>
              <a:rPr lang="et-EE" dirty="0"/>
              <a:t>State </a:t>
            </a:r>
            <a:r>
              <a:rPr lang="et-EE" dirty="0" err="1"/>
              <a:t>has</a:t>
            </a:r>
            <a:r>
              <a:rPr lang="et-EE" dirty="0"/>
              <a:t> </a:t>
            </a:r>
            <a:r>
              <a:rPr lang="et-EE" dirty="0" err="1"/>
              <a:t>supported</a:t>
            </a:r>
            <a:r>
              <a:rPr lang="et-EE" dirty="0"/>
              <a:t> </a:t>
            </a:r>
            <a:r>
              <a:rPr lang="et-EE" dirty="0" err="1"/>
              <a:t>entrepreneurship</a:t>
            </a:r>
            <a:r>
              <a:rPr lang="et-EE" dirty="0"/>
              <a:t> </a:t>
            </a:r>
            <a:r>
              <a:rPr lang="et-EE" dirty="0" err="1"/>
              <a:t>education</a:t>
            </a:r>
            <a:r>
              <a:rPr lang="et-EE" dirty="0"/>
              <a:t> </a:t>
            </a:r>
            <a:r>
              <a:rPr lang="et-EE" dirty="0" err="1"/>
              <a:t>for</a:t>
            </a:r>
            <a:r>
              <a:rPr lang="et-EE" dirty="0"/>
              <a:t> </a:t>
            </a:r>
            <a:r>
              <a:rPr lang="et-EE" dirty="0" err="1"/>
              <a:t>decades</a:t>
            </a:r>
            <a:r>
              <a:rPr lang="et-EE" dirty="0"/>
              <a:t>. </a:t>
            </a:r>
            <a:r>
              <a:rPr lang="en-US" sz="1200" dirty="0"/>
              <a:t>Past years have seen </a:t>
            </a:r>
            <a:r>
              <a:rPr lang="en-US" sz="1200" dirty="0" err="1"/>
              <a:t>rapi</a:t>
            </a:r>
            <a:r>
              <a:rPr lang="et-EE" sz="1200" dirty="0"/>
              <a:t>d</a:t>
            </a:r>
            <a:r>
              <a:rPr lang="en-US" sz="1200" dirty="0"/>
              <a:t> growth in the EdTech sector</a:t>
            </a:r>
            <a:r>
              <a:rPr lang="et-EE" sz="1200" dirty="0"/>
              <a:t>. </a:t>
            </a:r>
          </a:p>
        </p:txBody>
      </p:sp>
    </p:spTree>
    <p:extLst>
      <p:ext uri="{BB962C8B-B14F-4D97-AF65-F5344CB8AC3E}">
        <p14:creationId xmlns:p14="http://schemas.microsoft.com/office/powerpoint/2010/main" val="307960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t>EDUCATIONAL MINDSET. </a:t>
            </a:r>
            <a:r>
              <a:rPr lang="en-US" sz="1200" i="0" dirty="0"/>
              <a:t>It has always been both a guarantee of individual success and one of the main drivers of the country's development. </a:t>
            </a:r>
            <a:endParaRPr lang="et-EE" sz="1200" i="0" dirty="0"/>
          </a:p>
          <a:p>
            <a:pPr>
              <a:buFont typeface="Arial" panose="020B0604020202020204" pitchFamily="34" charset="0"/>
              <a:buChar char="•"/>
            </a:pPr>
            <a:r>
              <a:rPr lang="et-EE" b="1" i="0" dirty="0"/>
              <a:t> </a:t>
            </a:r>
            <a:r>
              <a:rPr lang="et-EE" b="0" i="0" dirty="0" err="1"/>
              <a:t>Literacy</a:t>
            </a:r>
            <a:r>
              <a:rPr lang="et-EE" b="0" i="0" dirty="0"/>
              <a:t> </a:t>
            </a:r>
            <a:r>
              <a:rPr lang="et-EE" b="0" i="0" dirty="0" err="1"/>
              <a:t>rate</a:t>
            </a:r>
            <a:r>
              <a:rPr lang="et-EE" b="0" i="0" dirty="0"/>
              <a:t> </a:t>
            </a:r>
            <a:r>
              <a:rPr lang="et-EE" i="0" dirty="0"/>
              <a:t>- </a:t>
            </a:r>
            <a:r>
              <a:rPr lang="et-EE" i="0" dirty="0" err="1"/>
              <a:t>ability</a:t>
            </a:r>
            <a:r>
              <a:rPr lang="et-EE" i="0" dirty="0"/>
              <a:t> </a:t>
            </a:r>
            <a:r>
              <a:rPr lang="et-EE" i="0" dirty="0" err="1"/>
              <a:t>to</a:t>
            </a:r>
            <a:r>
              <a:rPr lang="et-EE" i="0" dirty="0"/>
              <a:t> read </a:t>
            </a:r>
            <a:r>
              <a:rPr lang="et-EE" i="0" dirty="0" err="1"/>
              <a:t>was</a:t>
            </a:r>
            <a:r>
              <a:rPr lang="et-EE" i="0" dirty="0"/>
              <a:t> </a:t>
            </a:r>
            <a:r>
              <a:rPr lang="et-EE" i="0" dirty="0" err="1"/>
              <a:t>one</a:t>
            </a:r>
            <a:r>
              <a:rPr lang="et-EE" i="0" dirty="0"/>
              <a:t> of </a:t>
            </a:r>
            <a:r>
              <a:rPr lang="et-EE" i="0" dirty="0" err="1"/>
              <a:t>the</a:t>
            </a:r>
            <a:r>
              <a:rPr lang="et-EE" i="0" dirty="0"/>
              <a:t> </a:t>
            </a:r>
            <a:r>
              <a:rPr lang="et-EE" i="0" dirty="0" err="1"/>
              <a:t>highest</a:t>
            </a:r>
            <a:r>
              <a:rPr lang="et-EE" i="0" dirty="0"/>
              <a:t> </a:t>
            </a:r>
            <a:r>
              <a:rPr lang="et-EE" i="0" dirty="0" err="1"/>
              <a:t>rates</a:t>
            </a:r>
            <a:r>
              <a:rPr lang="et-EE" i="0" dirty="0"/>
              <a:t> in </a:t>
            </a:r>
            <a:r>
              <a:rPr lang="et-EE" i="0" dirty="0" err="1"/>
              <a:t>the</a:t>
            </a:r>
            <a:r>
              <a:rPr lang="et-EE" i="0" dirty="0"/>
              <a:t> </a:t>
            </a:r>
            <a:r>
              <a:rPr lang="et-EE" i="0" dirty="0" err="1"/>
              <a:t>world</a:t>
            </a:r>
            <a:r>
              <a:rPr lang="et-EE" i="0" dirty="0"/>
              <a:t> at </a:t>
            </a:r>
            <a:r>
              <a:rPr lang="et-EE" i="0" dirty="0" err="1"/>
              <a:t>that</a:t>
            </a:r>
            <a:r>
              <a:rPr lang="et-EE" i="0" dirty="0"/>
              <a:t> </a:t>
            </a:r>
            <a:r>
              <a:rPr lang="et-EE" i="0" dirty="0" err="1"/>
              <a:t>time</a:t>
            </a:r>
            <a:r>
              <a:rPr lang="et-EE" i="0" dirty="0"/>
              <a:t> and </a:t>
            </a:r>
            <a:r>
              <a:rPr lang="et-EE" i="0" dirty="0" err="1"/>
              <a:t>triple</a:t>
            </a:r>
            <a:r>
              <a:rPr lang="et-EE" i="0" dirty="0"/>
              <a:t> </a:t>
            </a:r>
            <a:r>
              <a:rPr lang="et-EE" i="0" dirty="0" err="1"/>
              <a:t>compared</a:t>
            </a:r>
            <a:r>
              <a:rPr lang="et-EE" i="0" dirty="0"/>
              <a:t> </a:t>
            </a:r>
            <a:r>
              <a:rPr lang="et-EE" i="0" dirty="0" err="1"/>
              <a:t>to</a:t>
            </a:r>
            <a:r>
              <a:rPr lang="et-EE" i="0" dirty="0"/>
              <a:t> </a:t>
            </a:r>
            <a:r>
              <a:rPr lang="et-EE" i="0" dirty="0" err="1"/>
              <a:t>the</a:t>
            </a:r>
            <a:r>
              <a:rPr lang="et-EE" i="0" dirty="0"/>
              <a:t> </a:t>
            </a:r>
            <a:r>
              <a:rPr lang="et-EE" i="0" dirty="0" err="1"/>
              <a:t>average</a:t>
            </a:r>
            <a:r>
              <a:rPr lang="et-EE" i="0" dirty="0"/>
              <a:t> in </a:t>
            </a:r>
            <a:r>
              <a:rPr lang="et-EE" i="0" dirty="0" err="1"/>
              <a:t>Russian</a:t>
            </a:r>
            <a:r>
              <a:rPr lang="et-EE" i="0" dirty="0"/>
              <a:t> </a:t>
            </a:r>
            <a:r>
              <a:rPr lang="et-EE" i="0" dirty="0" err="1"/>
              <a:t>empire</a:t>
            </a:r>
            <a:r>
              <a:rPr lang="et-EE" i="0" dirty="0"/>
              <a:t>. "</a:t>
            </a:r>
            <a:r>
              <a:rPr lang="et-EE" i="0" dirty="0" err="1">
                <a:solidFill>
                  <a:srgbClr val="141414"/>
                </a:solidFill>
                <a:effectLst/>
              </a:rPr>
              <a:t>Compared</a:t>
            </a:r>
            <a:r>
              <a:rPr lang="et-EE" i="0" dirty="0">
                <a:solidFill>
                  <a:srgbClr val="141414"/>
                </a:solidFill>
                <a:effectLst/>
              </a:rPr>
              <a:t> </a:t>
            </a:r>
            <a:r>
              <a:rPr lang="et-EE" i="0" dirty="0" err="1">
                <a:solidFill>
                  <a:srgbClr val="141414"/>
                </a:solidFill>
                <a:effectLst/>
              </a:rPr>
              <a:t>with</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huge</a:t>
            </a:r>
            <a:r>
              <a:rPr lang="et-EE" i="0" dirty="0">
                <a:solidFill>
                  <a:srgbClr val="141414"/>
                </a:solidFill>
                <a:effectLst/>
              </a:rPr>
              <a:t> </a:t>
            </a:r>
            <a:r>
              <a:rPr lang="et-EE" i="0" dirty="0" err="1">
                <a:solidFill>
                  <a:srgbClr val="141414"/>
                </a:solidFill>
                <a:effectLst/>
              </a:rPr>
              <a:t>Russian</a:t>
            </a:r>
            <a:r>
              <a:rPr lang="et-EE" i="0" dirty="0">
                <a:solidFill>
                  <a:srgbClr val="141414"/>
                </a:solidFill>
                <a:effectLst/>
              </a:rPr>
              <a:t> </a:t>
            </a:r>
            <a:r>
              <a:rPr lang="et-EE" i="0" dirty="0" err="1">
                <a:solidFill>
                  <a:srgbClr val="141414"/>
                </a:solidFill>
                <a:effectLst/>
              </a:rPr>
              <a:t>empire</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which</a:t>
            </a:r>
            <a:r>
              <a:rPr lang="et-EE" i="0" dirty="0">
                <a:solidFill>
                  <a:srgbClr val="141414"/>
                </a:solidFill>
                <a:effectLst/>
              </a:rPr>
              <a:t> Estonia </a:t>
            </a:r>
            <a:r>
              <a:rPr lang="et-EE" i="0" dirty="0" err="1">
                <a:solidFill>
                  <a:srgbClr val="141414"/>
                </a:solidFill>
                <a:effectLst/>
              </a:rPr>
              <a:t>belonged</a:t>
            </a:r>
            <a:r>
              <a:rPr lang="et-EE" i="0" dirty="0">
                <a:solidFill>
                  <a:srgbClr val="141414"/>
                </a:solidFill>
                <a:effectLst/>
              </a:rPr>
              <a:t>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time</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level</a:t>
            </a:r>
            <a:r>
              <a:rPr lang="et-EE" i="0" dirty="0">
                <a:solidFill>
                  <a:srgbClr val="141414"/>
                </a:solidFill>
                <a:effectLst/>
              </a:rPr>
              <a:t> of </a:t>
            </a:r>
            <a:r>
              <a:rPr lang="et-EE" i="0" dirty="0" err="1">
                <a:solidFill>
                  <a:srgbClr val="141414"/>
                </a:solidFill>
                <a:effectLst/>
              </a:rPr>
              <a:t>literacy</a:t>
            </a:r>
            <a:r>
              <a:rPr lang="et-EE" i="0" dirty="0">
                <a:solidFill>
                  <a:srgbClr val="141414"/>
                </a:solidFill>
                <a:effectLst/>
              </a:rPr>
              <a:t> </a:t>
            </a:r>
            <a:r>
              <a:rPr lang="et-EE" i="0" dirty="0" err="1">
                <a:solidFill>
                  <a:srgbClr val="141414"/>
                </a:solidFill>
                <a:effectLst/>
              </a:rPr>
              <a:t>here</a:t>
            </a:r>
            <a:r>
              <a:rPr lang="et-EE" i="0" dirty="0">
                <a:solidFill>
                  <a:srgbClr val="141414"/>
                </a:solidFill>
                <a:effectLst/>
              </a:rPr>
              <a:t> </a:t>
            </a:r>
            <a:r>
              <a:rPr lang="et-EE" i="0" dirty="0" err="1">
                <a:solidFill>
                  <a:srgbClr val="141414"/>
                </a:solidFill>
                <a:effectLst/>
              </a:rPr>
              <a:t>was</a:t>
            </a:r>
            <a:r>
              <a:rPr lang="et-EE" i="0" dirty="0">
                <a:solidFill>
                  <a:srgbClr val="141414"/>
                </a:solidFill>
                <a:effectLst/>
              </a:rPr>
              <a:t> </a:t>
            </a:r>
            <a:r>
              <a:rPr lang="et-EE" i="0" dirty="0" err="1">
                <a:solidFill>
                  <a:srgbClr val="141414"/>
                </a:solidFill>
                <a:effectLst/>
              </a:rPr>
              <a:t>immeasurably</a:t>
            </a:r>
            <a:r>
              <a:rPr lang="et-EE" i="0" dirty="0">
                <a:solidFill>
                  <a:srgbClr val="141414"/>
                </a:solidFill>
                <a:effectLst/>
              </a:rPr>
              <a:t> </a:t>
            </a:r>
            <a:r>
              <a:rPr lang="et-EE" i="0" dirty="0" err="1">
                <a:solidFill>
                  <a:srgbClr val="141414"/>
                </a:solidFill>
                <a:effectLst/>
              </a:rPr>
              <a:t>higher</a:t>
            </a:r>
            <a:r>
              <a:rPr lang="et-EE" i="0" dirty="0">
                <a:solidFill>
                  <a:srgbClr val="141414"/>
                </a:solidFill>
                <a:effectLst/>
              </a:rPr>
              <a:t>: </a:t>
            </a:r>
            <a:r>
              <a:rPr lang="et-EE" i="0" dirty="0" err="1">
                <a:solidFill>
                  <a:srgbClr val="141414"/>
                </a:solidFill>
                <a:effectLst/>
              </a:rPr>
              <a:t>according</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1881 </a:t>
            </a:r>
            <a:r>
              <a:rPr lang="et-EE" i="0" dirty="0" err="1">
                <a:solidFill>
                  <a:srgbClr val="141414"/>
                </a:solidFill>
                <a:effectLst/>
              </a:rPr>
              <a:t>census</a:t>
            </a:r>
            <a:r>
              <a:rPr lang="et-EE" i="0" dirty="0">
                <a:solidFill>
                  <a:srgbClr val="141414"/>
                </a:solidFill>
                <a:effectLst/>
              </a:rPr>
              <a:t>, 94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of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population</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48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a:t>
            </a:r>
            <a:r>
              <a:rPr lang="et-EE" i="0" dirty="0" err="1">
                <a:solidFill>
                  <a:srgbClr val="141414"/>
                </a:solidFill>
                <a:effectLst/>
              </a:rPr>
              <a:t>write</a:t>
            </a:r>
            <a:r>
              <a:rPr lang="et-EE" i="0" dirty="0">
                <a:solidFill>
                  <a:srgbClr val="141414"/>
                </a:solidFill>
                <a:effectLst/>
              </a:rPr>
              <a:t>." </a:t>
            </a:r>
            <a:r>
              <a:rPr lang="et-EE" i="0" dirty="0">
                <a:solidFill>
                  <a:srgbClr val="000000"/>
                </a:solidFill>
                <a:effectLst/>
                <a:hlinkClick r:id="rId3">
                  <a:extLst>
                    <a:ext uri="{A12FA001-AC4F-418D-AE19-62706E023703}">
                      <ahyp:hlinkClr xmlns:ahyp="http://schemas.microsoft.com/office/drawing/2018/hyperlinkcolor" val="tx"/>
                    </a:ext>
                  </a:extLst>
                </a:hlinkClick>
              </a:rPr>
              <a:t>Estonica.org</a:t>
            </a:r>
            <a:endParaRPr lang="et-EE" i="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i="0" dirty="0">
                <a:effectLst/>
              </a:rPr>
              <a:t> </a:t>
            </a:r>
            <a:r>
              <a:rPr lang="en-US" i="0" dirty="0">
                <a:effectLst/>
              </a:rPr>
              <a:t>Work </a:t>
            </a:r>
            <a:r>
              <a:rPr lang="et-EE" i="0" dirty="0" err="1">
                <a:effectLst/>
              </a:rPr>
              <a:t>hard</a:t>
            </a:r>
            <a:r>
              <a:rPr lang="et-EE" i="0" dirty="0">
                <a:effectLst/>
              </a:rPr>
              <a:t> and aim </a:t>
            </a:r>
            <a:r>
              <a:rPr lang="et-EE" i="0" dirty="0" err="1">
                <a:effectLst/>
              </a:rPr>
              <a:t>high</a:t>
            </a:r>
            <a:r>
              <a:rPr lang="et-EE" i="0" dirty="0">
                <a:effectLst/>
              </a:rPr>
              <a:t> </a:t>
            </a:r>
            <a:r>
              <a:rPr lang="et-EE" i="0" dirty="0" err="1">
                <a:effectLst/>
              </a:rPr>
              <a:t>mindset</a:t>
            </a:r>
            <a:r>
              <a:rPr lang="et-EE" i="0" dirty="0">
                <a:effectLst/>
              </a:rPr>
              <a:t> </a:t>
            </a:r>
            <a:r>
              <a:rPr lang="en-US" i="0" dirty="0">
                <a:effectLst/>
              </a:rPr>
              <a:t>is still prevalent among Estonian students</a:t>
            </a:r>
            <a:r>
              <a:rPr lang="et-EE" i="0" dirty="0">
                <a:effectLst/>
              </a:rPr>
              <a:t>. </a:t>
            </a:r>
            <a:r>
              <a:rPr lang="et-EE" b="0" i="0" dirty="0">
                <a:effectLst/>
              </a:rPr>
              <a:t>Estonian </a:t>
            </a:r>
            <a:r>
              <a:rPr lang="et-EE" b="0" i="0" dirty="0" err="1">
                <a:effectLst/>
              </a:rPr>
              <a:t>students</a:t>
            </a:r>
            <a:r>
              <a:rPr lang="et-EE" b="0" i="0" dirty="0">
                <a:effectLst/>
              </a:rPr>
              <a:t> </a:t>
            </a:r>
            <a:r>
              <a:rPr lang="et-EE" b="0" i="0" dirty="0" err="1">
                <a:effectLst/>
              </a:rPr>
              <a:t>exhibit</a:t>
            </a:r>
            <a:r>
              <a:rPr lang="et-EE" b="0" i="0" dirty="0">
                <a:effectLst/>
              </a:rPr>
              <a:t> </a:t>
            </a:r>
            <a:r>
              <a:rPr lang="et-EE" b="0" i="0" dirty="0" err="1">
                <a:effectLst/>
              </a:rPr>
              <a:t>the</a:t>
            </a:r>
            <a:r>
              <a:rPr lang="et-EE" b="0" i="0" dirty="0">
                <a:effectLst/>
              </a:rPr>
              <a:t> </a:t>
            </a:r>
            <a:r>
              <a:rPr lang="et-EE" b="0" i="0" dirty="0" err="1">
                <a:effectLst/>
              </a:rPr>
              <a:t>largest</a:t>
            </a:r>
            <a:r>
              <a:rPr lang="et-EE" b="0" i="0" dirty="0">
                <a:effectLst/>
              </a:rPr>
              <a:t> </a:t>
            </a:r>
            <a:r>
              <a:rPr lang="et-EE" b="0" i="0" dirty="0" err="1">
                <a:effectLst/>
              </a:rPr>
              <a:t>growth</a:t>
            </a:r>
            <a:r>
              <a:rPr lang="et-EE" b="0" i="0" dirty="0">
                <a:effectLst/>
              </a:rPr>
              <a:t> </a:t>
            </a:r>
            <a:r>
              <a:rPr lang="et-EE" b="0" i="0" dirty="0" err="1">
                <a:effectLst/>
              </a:rPr>
              <a:t>mindset</a:t>
            </a:r>
            <a:r>
              <a:rPr lang="et-EE" b="0" i="0" dirty="0">
                <a:effectLst/>
              </a:rPr>
              <a:t> - 77% (OECD </a:t>
            </a:r>
            <a:r>
              <a:rPr lang="et-EE" b="0" i="0" dirty="0" err="1">
                <a:effectLst/>
              </a:rPr>
              <a:t>average</a:t>
            </a:r>
            <a:r>
              <a:rPr lang="et-EE" b="0" i="0" dirty="0">
                <a:effectLst/>
              </a:rPr>
              <a:t> 63%),</a:t>
            </a:r>
            <a:r>
              <a:rPr lang="et-EE" b="1" i="0" dirty="0">
                <a:effectLst/>
              </a:rPr>
              <a:t> </a:t>
            </a:r>
            <a:r>
              <a:rPr lang="et-EE" b="0" i="0" dirty="0">
                <a:effectLst/>
              </a:rPr>
              <a:t>(PISA 2018). </a:t>
            </a:r>
            <a:r>
              <a:rPr lang="et-EE" b="0" i="0" dirty="0" err="1">
                <a:effectLst/>
              </a:rPr>
              <a:t>Majority</a:t>
            </a:r>
            <a:r>
              <a:rPr lang="et-EE" b="0" i="0" dirty="0">
                <a:effectLst/>
              </a:rPr>
              <a:t> of </a:t>
            </a:r>
            <a:r>
              <a:rPr lang="et-EE" b="0" i="0" dirty="0" err="1">
                <a:effectLst/>
              </a:rPr>
              <a:t>students</a:t>
            </a:r>
            <a:r>
              <a:rPr lang="et-EE" b="0" i="0" dirty="0">
                <a:effectLst/>
              </a:rPr>
              <a:t> </a:t>
            </a:r>
            <a:r>
              <a:rPr lang="et-EE" b="0" i="0" dirty="0" err="1">
                <a:effectLst/>
              </a:rPr>
              <a:t>diagreed</a:t>
            </a:r>
            <a:r>
              <a:rPr lang="et-EE" b="0" i="0" dirty="0">
                <a:effectLst/>
              </a:rPr>
              <a:t> </a:t>
            </a:r>
            <a:r>
              <a:rPr lang="et-EE" b="0" i="0" dirty="0" err="1">
                <a:effectLst/>
              </a:rPr>
              <a:t>that</a:t>
            </a:r>
            <a:r>
              <a:rPr lang="et-EE" b="0" i="0" dirty="0">
                <a:effectLst/>
              </a:rPr>
              <a:t> </a:t>
            </a:r>
            <a:r>
              <a:rPr lang="en-US" i="0" dirty="0"/>
              <a:t>“Your intelligence is something about you that you can’t change very much</a:t>
            </a:r>
            <a:r>
              <a:rPr lang="et-EE" i="0" dirty="0"/>
              <a:t>“. </a:t>
            </a:r>
            <a:r>
              <a:rPr lang="et-EE" i="0" u="sng" dirty="0"/>
              <a:t>www.oecd.org/pisa/growth-mindset.pdf</a:t>
            </a:r>
            <a:endParaRPr lang="et-EE" b="0" i="0"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4</a:t>
            </a:fld>
            <a:endParaRPr lang="et-EE" sz="1400" b="0" strike="noStrike" spc="-1">
              <a:latin typeface="Calibri"/>
            </a:endParaRPr>
          </a:p>
        </p:txBody>
      </p:sp>
    </p:spTree>
    <p:extLst>
      <p:ext uri="{BB962C8B-B14F-4D97-AF65-F5344CB8AC3E}">
        <p14:creationId xmlns:p14="http://schemas.microsoft.com/office/powerpoint/2010/main" val="261780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200" b="1" dirty="0">
                <a:effectLst/>
                <a:latin typeface="+mn-lt"/>
                <a:ea typeface="Times New Roman" panose="02020603050405020304" pitchFamily="18" charset="0"/>
              </a:rPr>
              <a:t>The </a:t>
            </a:r>
            <a:r>
              <a:rPr lang="et-EE" sz="1200" b="1" dirty="0" err="1">
                <a:effectLst/>
                <a:latin typeface="+mn-lt"/>
                <a:ea typeface="Times New Roman" panose="02020603050405020304" pitchFamily="18" charset="0"/>
              </a:rPr>
              <a:t>slides</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provide</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an</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overview</a:t>
            </a:r>
            <a:r>
              <a:rPr lang="et-EE" sz="1200" b="1" dirty="0">
                <a:effectLst/>
                <a:latin typeface="+mn-lt"/>
                <a:ea typeface="Times New Roman" panose="02020603050405020304" pitchFamily="18" charset="0"/>
              </a:rPr>
              <a:t> of a</a:t>
            </a:r>
            <a:r>
              <a:rPr lang="en-US" sz="1200" b="1" dirty="0">
                <a:effectLst/>
                <a:latin typeface="+mn-lt"/>
                <a:ea typeface="Times New Roman" panose="02020603050405020304" pitchFamily="18" charset="0"/>
              </a:rPr>
              <a:t> selection of important educational reforms and initiatives since the 1990s</a:t>
            </a:r>
            <a:br>
              <a:rPr kumimoji="0" lang="et-EE" sz="2800" b="0" u="none" strike="noStrike" kern="1200" cap="none" spc="0" normalizeH="0" baseline="0" noProof="0" dirty="0">
                <a:ln>
                  <a:noFill/>
                </a:ln>
                <a:solidFill>
                  <a:srgbClr val="0000F0"/>
                </a:solidFill>
                <a:effectLst/>
                <a:uLnTx/>
                <a:uFillTx/>
                <a:latin typeface="+mn-lt"/>
                <a:ea typeface="+mj-ea"/>
                <a:cs typeface="+mj-cs"/>
              </a:rPr>
            </a:br>
            <a:endParaRPr kumimoji="0" lang="et-EE" sz="2800" b="0" u="none" strike="noStrike" kern="1200" cap="none" spc="0" normalizeH="0" baseline="0" noProof="0" dirty="0">
              <a:ln>
                <a:noFill/>
              </a:ln>
              <a:solidFill>
                <a:srgbClr val="0000F0"/>
              </a:solidFill>
              <a:effectLst/>
              <a:uLnTx/>
              <a:uFillTx/>
              <a:latin typeface="+mn-lt"/>
              <a:ea typeface="+mj-ea"/>
              <a:cs typeface="+mj-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t-EE" sz="2800" b="0" u="none" strike="noStrike" kern="1200" cap="none" spc="0" normalizeH="0" baseline="0" noProof="0" dirty="0" err="1">
                <a:ln>
                  <a:noFill/>
                </a:ln>
                <a:solidFill>
                  <a:srgbClr val="0000F0"/>
                </a:solidFill>
                <a:effectLst/>
                <a:uLnTx/>
                <a:uFillTx/>
                <a:latin typeface="+mn-lt"/>
                <a:ea typeface="+mj-ea"/>
                <a:cs typeface="+mj-cs"/>
              </a:rPr>
              <a:t>Additional</a:t>
            </a:r>
            <a:r>
              <a:rPr kumimoji="0" lang="et-EE" sz="2800" b="0" u="none" strike="noStrike" kern="1200" cap="none" spc="0" normalizeH="0" baseline="0" noProof="0" dirty="0">
                <a:ln>
                  <a:noFill/>
                </a:ln>
                <a:solidFill>
                  <a:srgbClr val="0000F0"/>
                </a:solidFill>
                <a:effectLst/>
                <a:uLnTx/>
                <a:uFillTx/>
                <a:latin typeface="+mn-lt"/>
                <a:ea typeface="+mj-ea"/>
                <a:cs typeface="+mj-cs"/>
              </a:rPr>
              <a:t> info:</a:t>
            </a:r>
            <a:endParaRPr lang="et-E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The TIGER LEAP PROGRAMME </a:t>
            </a:r>
            <a:r>
              <a:rPr lang="en-US" dirty="0"/>
              <a:t>started the </a:t>
            </a:r>
            <a:r>
              <a:rPr lang="en-US" dirty="0" err="1"/>
              <a:t>digitali</a:t>
            </a:r>
            <a:r>
              <a:rPr lang="et-EE" dirty="0"/>
              <a:t>s</a:t>
            </a:r>
            <a:r>
              <a:rPr lang="en-US" dirty="0" err="1"/>
              <a:t>ation</a:t>
            </a:r>
            <a:r>
              <a:rPr lang="en-US" dirty="0"/>
              <a:t> of the entire public sector</a:t>
            </a:r>
            <a:r>
              <a:rPr lang="et-EE" dirty="0"/>
              <a:t> in Estonia. In </a:t>
            </a:r>
            <a:r>
              <a:rPr lang="et-EE" dirty="0" err="1"/>
              <a:t>few</a:t>
            </a:r>
            <a:r>
              <a:rPr lang="et-EE" dirty="0"/>
              <a:t> </a:t>
            </a:r>
            <a:r>
              <a:rPr lang="et-EE" dirty="0" err="1"/>
              <a:t>years</a:t>
            </a:r>
            <a:r>
              <a:rPr lang="et-EE" dirty="0"/>
              <a:t>, Estonia </a:t>
            </a:r>
            <a:r>
              <a:rPr lang="et-EE" dirty="0" err="1"/>
              <a:t>became</a:t>
            </a:r>
            <a:r>
              <a:rPr lang="et-EE" dirty="0"/>
              <a:t> </a:t>
            </a:r>
            <a:r>
              <a:rPr lang="et-EE" dirty="0" err="1"/>
              <a:t>the</a:t>
            </a:r>
            <a:r>
              <a:rPr lang="et-EE" dirty="0"/>
              <a:t> </a:t>
            </a:r>
            <a:r>
              <a:rPr lang="et-EE" dirty="0" err="1"/>
              <a:t>first</a:t>
            </a:r>
            <a:r>
              <a:rPr lang="et-EE" dirty="0"/>
              <a:t> </a:t>
            </a:r>
            <a:r>
              <a:rPr lang="et-EE" dirty="0" err="1"/>
              <a:t>country</a:t>
            </a:r>
            <a:r>
              <a:rPr lang="et-EE" dirty="0"/>
              <a:t> in Europe </a:t>
            </a:r>
            <a:r>
              <a:rPr lang="et-EE" dirty="0" err="1"/>
              <a:t>to</a:t>
            </a:r>
            <a:r>
              <a:rPr lang="et-EE" dirty="0"/>
              <a:t> </a:t>
            </a:r>
            <a:r>
              <a:rPr lang="et-EE" dirty="0" err="1"/>
              <a:t>provide</a:t>
            </a:r>
            <a:r>
              <a:rPr lang="et-EE" dirty="0"/>
              <a:t> </a:t>
            </a:r>
            <a:r>
              <a:rPr lang="et-EE" dirty="0" err="1"/>
              <a:t>stable</a:t>
            </a:r>
            <a:r>
              <a:rPr lang="et-EE" dirty="0"/>
              <a:t> internet </a:t>
            </a:r>
            <a:r>
              <a:rPr lang="et-EE" dirty="0" err="1"/>
              <a:t>connection</a:t>
            </a:r>
            <a:r>
              <a:rPr lang="et-EE" dirty="0"/>
              <a:t> </a:t>
            </a:r>
            <a:r>
              <a:rPr lang="et-EE" dirty="0" err="1"/>
              <a:t>to</a:t>
            </a:r>
            <a:r>
              <a:rPr lang="et-EE" dirty="0"/>
              <a:t> all </a:t>
            </a:r>
            <a:r>
              <a:rPr lang="et-EE" dirty="0" err="1"/>
              <a:t>schools</a:t>
            </a:r>
            <a:r>
              <a:rPr lang="et-EE" dirty="0"/>
              <a:t>. </a:t>
            </a:r>
            <a:r>
              <a:rPr lang="et-EE" u="sng" dirty="0"/>
              <a:t>www.educationestonia.org/tiger-leap/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u="none" spc="-1" dirty="0">
                <a:latin typeface="Aino" panose="02000603040504020204" pitchFamily="50" charset="-70"/>
              </a:rPr>
              <a:t>The NATIONAL CURRICULUM </a:t>
            </a:r>
            <a:r>
              <a:rPr lang="et-EE" u="none" spc="-1" dirty="0" err="1">
                <a:latin typeface="Aino" panose="02000603040504020204" pitchFamily="50" charset="-70"/>
              </a:rPr>
              <a:t>for</a:t>
            </a:r>
            <a:r>
              <a:rPr lang="et-EE" u="none" spc="-1" dirty="0">
                <a:latin typeface="Aino" panose="02000603040504020204" pitchFamily="50" charset="-70"/>
              </a:rPr>
              <a:t> </a:t>
            </a:r>
            <a:r>
              <a:rPr lang="et-EE" u="none" spc="-1" dirty="0" err="1">
                <a:latin typeface="Aino" panose="02000603040504020204" pitchFamily="50" charset="-70"/>
              </a:rPr>
              <a:t>general</a:t>
            </a:r>
            <a:r>
              <a:rPr lang="et-EE" u="none" spc="-1" dirty="0">
                <a:latin typeface="Aino" panose="02000603040504020204" pitchFamily="50" charset="-70"/>
              </a:rPr>
              <a:t> </a:t>
            </a:r>
            <a:r>
              <a:rPr lang="et-EE" u="none" spc="-1" dirty="0" err="1">
                <a:latin typeface="Aino" panose="02000603040504020204" pitchFamily="50" charset="-70"/>
              </a:rPr>
              <a:t>education</a:t>
            </a:r>
            <a:r>
              <a:rPr lang="et-EE" u="none" spc="-1" dirty="0">
                <a:latin typeface="Aino" panose="02000603040504020204" pitchFamily="50" charset="-70"/>
              </a:rPr>
              <a:t> </a:t>
            </a:r>
            <a:r>
              <a:rPr lang="et-EE" u="none" spc="-1" dirty="0" err="1">
                <a:latin typeface="Aino" panose="02000603040504020204" pitchFamily="50" charset="-70"/>
              </a:rPr>
              <a:t>has</a:t>
            </a:r>
            <a:r>
              <a:rPr lang="et-EE" u="none" spc="-1" dirty="0">
                <a:latin typeface="Aino" panose="02000603040504020204" pitchFamily="50" charset="-70"/>
              </a:rPr>
              <a:t> </a:t>
            </a:r>
            <a:r>
              <a:rPr lang="et-EE" u="none" spc="-1" dirty="0" err="1">
                <a:latin typeface="Aino" panose="02000603040504020204" pitchFamily="50" charset="-70"/>
              </a:rPr>
              <a:t>been</a:t>
            </a:r>
            <a:r>
              <a:rPr lang="et-EE" u="none" spc="-1" dirty="0">
                <a:latin typeface="Aino" panose="02000603040504020204" pitchFamily="50" charset="-70"/>
              </a:rPr>
              <a:t> </a:t>
            </a:r>
            <a:r>
              <a:rPr lang="et-EE" u="none" spc="-1" dirty="0" err="1">
                <a:latin typeface="Aino" panose="02000603040504020204" pitchFamily="50" charset="-70"/>
              </a:rPr>
              <a:t>updated</a:t>
            </a:r>
            <a:r>
              <a:rPr lang="et-EE" u="none" spc="-1" dirty="0">
                <a:latin typeface="Aino" panose="02000603040504020204" pitchFamily="50" charset="-70"/>
              </a:rPr>
              <a:t> </a:t>
            </a:r>
            <a:r>
              <a:rPr lang="et-EE" u="none" spc="-1" dirty="0" err="1">
                <a:latin typeface="Aino" panose="02000603040504020204" pitchFamily="50" charset="-70"/>
              </a:rPr>
              <a:t>regularly</a:t>
            </a:r>
            <a:r>
              <a:rPr lang="et-EE" u="none" spc="-1" dirty="0">
                <a:latin typeface="Aino" panose="02000603040504020204" pitchFamily="50" charset="-70"/>
              </a:rPr>
              <a:t> </a:t>
            </a:r>
            <a:r>
              <a:rPr lang="et-EE" u="none" spc="-1" dirty="0" err="1">
                <a:latin typeface="Aino" panose="02000603040504020204" pitchFamily="50" charset="-70"/>
              </a:rPr>
              <a:t>afterwards</a:t>
            </a:r>
            <a:r>
              <a:rPr lang="et-EE" u="none" spc="-1" dirty="0">
                <a:latin typeface="Aino" panose="02000603040504020204" pitchFamily="50" charset="-70"/>
              </a:rPr>
              <a:t> </a:t>
            </a:r>
            <a:r>
              <a:rPr lang="et-EE" sz="1800" dirty="0">
                <a:effectLst/>
                <a:latin typeface="Calibri" panose="020F0502020204030204" pitchFamily="34" charset="0"/>
                <a:ea typeface="Times New Roman" panose="02020603050405020304" pitchFamily="18" charset="0"/>
              </a:rPr>
              <a:t>(2002, 2011, 2014)</a:t>
            </a:r>
            <a:endParaRPr lang="et-EE"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u="none" spc="-1" dirty="0">
              <a:latin typeface="Aino" panose="02000603040504020204" pitchFamily="50" charset="-70"/>
            </a:endParaRPr>
          </a:p>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5</a:t>
            </a:fld>
            <a:endParaRPr lang="et-EE"/>
          </a:p>
        </p:txBody>
      </p:sp>
    </p:spTree>
    <p:extLst>
      <p:ext uri="{BB962C8B-B14F-4D97-AF65-F5344CB8AC3E}">
        <p14:creationId xmlns:p14="http://schemas.microsoft.com/office/powerpoint/2010/main" val="11538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6</a:t>
            </a:fld>
            <a:endParaRPr lang="et-EE"/>
          </a:p>
        </p:txBody>
      </p:sp>
    </p:spTree>
    <p:extLst>
      <p:ext uri="{BB962C8B-B14F-4D97-AF65-F5344CB8AC3E}">
        <p14:creationId xmlns:p14="http://schemas.microsoft.com/office/powerpoint/2010/main" val="159250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sz="quarter" idx="5"/>
          </p:nvPr>
        </p:nvSpPr>
        <p:spPr/>
        <p:txBody>
          <a:bodyPr/>
          <a:lstStyle/>
          <a:p>
            <a:fld id="{AE1335C3-19DB-448F-855B-C1135CFB4B1F}" type="slidenum">
              <a:rPr lang="et-EE" smtClean="0"/>
              <a:t>7</a:t>
            </a:fld>
            <a:endParaRPr lang="et-EE"/>
          </a:p>
        </p:txBody>
      </p:sp>
      <p:sp>
        <p:nvSpPr>
          <p:cNvPr id="6" name="Märkmete kohatäide 5">
            <a:extLst>
              <a:ext uri="{FF2B5EF4-FFF2-40B4-BE49-F238E27FC236}">
                <a16:creationId xmlns:a16="http://schemas.microsoft.com/office/drawing/2014/main" id="{DA01BCEF-A88F-4CE4-86EC-BA8FAFAD6033}"/>
              </a:ext>
            </a:extLst>
          </p:cNvPr>
          <p:cNvSpPr>
            <a:spLocks noGrp="1"/>
          </p:cNvSpPr>
          <p:nvPr>
            <p:ph type="body"/>
          </p:nvPr>
        </p:nvSpPr>
        <p:spPr/>
        <p:txBody>
          <a:bodyPr/>
          <a:lstStyle/>
          <a:p>
            <a:pPr>
              <a:lnSpc>
                <a:spcPct val="107000"/>
              </a:lnSpc>
              <a:spcBef>
                <a:spcPts val="200"/>
              </a:spcBef>
              <a:spcAft>
                <a:spcPts val="1200"/>
              </a:spcAft>
            </a:pP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No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one</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is</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left</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behind</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Equal</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Opportunities</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for</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All </a:t>
            </a:r>
          </a:p>
          <a:p>
            <a:pPr>
              <a:lnSpc>
                <a:spcPct val="107000"/>
              </a:lnSpc>
              <a:spcAft>
                <a:spcPts val="12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believes</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equal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opportunities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Education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from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basic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higher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receive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meals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textbooks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child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right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regardless</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their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socio-economic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background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2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implemented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inclusive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system</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where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abilities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together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including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those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special</a:t>
            </a:r>
            <a:r>
              <a:rPr lang="et-EE" sz="1800" dirty="0">
                <a:effectLst/>
                <a:latin typeface="Calibri" panose="020F0502020204030204" pitchFamily="34" charset="0"/>
                <a:ea typeface="Calibri" panose="020F0502020204030204" pitchFamily="34" charset="0"/>
                <a:cs typeface="Times New Roman" panose="02020603050405020304" pitchFamily="18" charset="0"/>
              </a:rPr>
              <a:t> needs, are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entitled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receive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equal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support</a:t>
            </a:r>
            <a:r>
              <a:rPr lang="et-EE" sz="18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offers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special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support</a:t>
            </a:r>
            <a:r>
              <a:rPr lang="et-EE" sz="1800" dirty="0">
                <a:effectLst/>
                <a:latin typeface="Calibri" panose="020F0502020204030204" pitchFamily="34" charset="0"/>
                <a:ea typeface="Calibri" panose="020F0502020204030204" pitchFamily="34" charset="0"/>
                <a:cs typeface="Times New Roman" panose="02020603050405020304" pitchFamily="18" charset="0"/>
              </a:rPr>
              <a:t> by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psychologists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speech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therapists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counseling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centers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found</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t-EE" i="0" dirty="0"/>
          </a:p>
        </p:txBody>
      </p:sp>
    </p:spTree>
    <p:extLst>
      <p:ext uri="{BB962C8B-B14F-4D97-AF65-F5344CB8AC3E}">
        <p14:creationId xmlns:p14="http://schemas.microsoft.com/office/powerpoint/2010/main" val="33619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dirty="0"/>
              <a:t>Basic education is minimum compulsory general education.</a:t>
            </a:r>
            <a:r>
              <a:rPr lang="et-EE" sz="1200" dirty="0"/>
              <a:t> </a:t>
            </a:r>
            <a:r>
              <a:rPr lang="en-US" sz="1200" dirty="0"/>
              <a:t>Compulsory education starts </a:t>
            </a:r>
            <a:r>
              <a:rPr lang="et-EE" sz="1200" dirty="0"/>
              <a:t>at </a:t>
            </a:r>
            <a:r>
              <a:rPr lang="et-EE" sz="1200" dirty="0" err="1"/>
              <a:t>the</a:t>
            </a:r>
            <a:r>
              <a:rPr lang="et-EE" sz="1200" dirty="0"/>
              <a:t> </a:t>
            </a:r>
            <a:r>
              <a:rPr lang="et-EE" sz="1200" dirty="0" err="1"/>
              <a:t>age</a:t>
            </a:r>
            <a:r>
              <a:rPr lang="et-EE" sz="1200" dirty="0"/>
              <a:t> of </a:t>
            </a:r>
            <a:r>
              <a:rPr lang="et-EE" sz="1200" dirty="0" err="1"/>
              <a:t>seven</a:t>
            </a:r>
            <a:r>
              <a:rPr lang="et-EE" sz="1200" dirty="0"/>
              <a:t> and </a:t>
            </a:r>
            <a:r>
              <a:rPr lang="et-EE" sz="1200" dirty="0" err="1"/>
              <a:t>lasts</a:t>
            </a:r>
            <a:r>
              <a:rPr lang="et-EE" sz="1200" dirty="0"/>
              <a:t> from </a:t>
            </a:r>
            <a:r>
              <a:rPr lang="et-EE" sz="1200" dirty="0" err="1"/>
              <a:t>grades</a:t>
            </a:r>
            <a:r>
              <a:rPr lang="et-EE" sz="1200" dirty="0"/>
              <a:t> 1 </a:t>
            </a:r>
            <a:r>
              <a:rPr lang="et-EE" sz="1200" dirty="0" err="1"/>
              <a:t>to</a:t>
            </a:r>
            <a:r>
              <a:rPr lang="et-EE" sz="1200" dirty="0"/>
              <a:t> 9.</a:t>
            </a:r>
            <a:endParaRPr lang="en-US" sz="1200" dirty="0"/>
          </a:p>
          <a:p>
            <a:pPr marL="171450" indent="-171450" algn="l">
              <a:buClr>
                <a:schemeClr val="accent1"/>
              </a:buClr>
              <a:buFont typeface="Arial" panose="020B0604020202020204" pitchFamily="34" charset="0"/>
              <a:buChar char="•"/>
            </a:pPr>
            <a:r>
              <a:rPr lang="et-EE" sz="1200" dirty="0"/>
              <a:t>In </a:t>
            </a:r>
            <a:r>
              <a:rPr lang="et-EE" sz="1200" dirty="0" err="1"/>
              <a:t>general</a:t>
            </a:r>
            <a:r>
              <a:rPr lang="et-EE" sz="1200" dirty="0"/>
              <a:t> </a:t>
            </a:r>
            <a:r>
              <a:rPr lang="et-EE" sz="1200" dirty="0" err="1"/>
              <a:t>education</a:t>
            </a:r>
            <a:r>
              <a:rPr lang="et-EE" sz="1200" dirty="0"/>
              <a:t>, </a:t>
            </a:r>
            <a:r>
              <a:rPr lang="et-EE" sz="1200" dirty="0" err="1"/>
              <a:t>schools</a:t>
            </a:r>
            <a:r>
              <a:rPr lang="et-EE" sz="1200" dirty="0"/>
              <a:t> are </a:t>
            </a:r>
            <a:r>
              <a:rPr lang="et-EE" sz="1200" dirty="0" err="1"/>
              <a:t>mostly</a:t>
            </a:r>
            <a:r>
              <a:rPr lang="et-EE" sz="1200" dirty="0"/>
              <a:t> </a:t>
            </a:r>
            <a:r>
              <a:rPr lang="et-EE" sz="1200" dirty="0" err="1"/>
              <a:t>run</a:t>
            </a:r>
            <a:r>
              <a:rPr lang="et-EE" sz="1200" dirty="0"/>
              <a:t> by</a:t>
            </a:r>
            <a:r>
              <a:rPr lang="en-US" sz="1200" dirty="0"/>
              <a:t> local governments</a:t>
            </a:r>
            <a:r>
              <a:rPr lang="et-EE" sz="1200" dirty="0"/>
              <a:t>. </a:t>
            </a:r>
            <a:r>
              <a:rPr lang="et-EE" sz="1200" dirty="0" err="1"/>
              <a:t>There</a:t>
            </a:r>
            <a:r>
              <a:rPr lang="et-EE" sz="1200" dirty="0"/>
              <a:t> are </a:t>
            </a:r>
            <a:r>
              <a:rPr lang="et-EE" dirty="0"/>
              <a:t>≈ </a:t>
            </a:r>
            <a:r>
              <a:rPr lang="et-EE" sz="1200" dirty="0"/>
              <a:t>11%</a:t>
            </a:r>
            <a:r>
              <a:rPr lang="en-US" sz="1200" dirty="0"/>
              <a:t> </a:t>
            </a:r>
            <a:r>
              <a:rPr lang="et-EE" sz="1200" dirty="0"/>
              <a:t>of p</a:t>
            </a:r>
            <a:r>
              <a:rPr lang="en-US" sz="1200" dirty="0" err="1"/>
              <a:t>rivate</a:t>
            </a:r>
            <a:r>
              <a:rPr lang="en-US" sz="1200" dirty="0"/>
              <a:t> schools</a:t>
            </a:r>
            <a:r>
              <a:rPr lang="et-EE" sz="1200" dirty="0"/>
              <a:t> in Estonia. In </a:t>
            </a:r>
            <a:r>
              <a:rPr lang="et-EE" sz="1200" dirty="0" err="1"/>
              <a:t>both</a:t>
            </a:r>
            <a:r>
              <a:rPr lang="et-EE" sz="1200" dirty="0"/>
              <a:t> </a:t>
            </a:r>
            <a:r>
              <a:rPr lang="et-EE" sz="1200" dirty="0" err="1"/>
              <a:t>cases</a:t>
            </a:r>
            <a:r>
              <a:rPr lang="et-EE" sz="1200" dirty="0"/>
              <a:t>, t</a:t>
            </a:r>
            <a:r>
              <a:rPr lang="en-US" sz="1200" dirty="0"/>
              <a:t>he number of students </a:t>
            </a:r>
            <a:r>
              <a:rPr lang="et-EE" sz="1200" dirty="0" err="1"/>
              <a:t>is</a:t>
            </a:r>
            <a:r>
              <a:rPr lang="en-US" sz="1200" dirty="0"/>
              <a:t> used to calculate the amount of state subsidies allocated for covering expenses on teachers’ salaries, training and textbooks. </a:t>
            </a:r>
            <a:endParaRPr lang="et-EE" sz="1200" dirty="0"/>
          </a:p>
          <a:p>
            <a:pPr marL="171450" lvl="0" indent="-171450" algn="l">
              <a:buClr>
                <a:schemeClr val="accent1"/>
              </a:buClr>
              <a:buFont typeface="Arial" panose="020B0604020202020204" pitchFamily="34" charset="0"/>
              <a:buChar char="•"/>
            </a:pPr>
            <a:r>
              <a:rPr lang="et-EE" b="0" u="none" dirty="0" err="1"/>
              <a:t>Pre-school</a:t>
            </a:r>
            <a:r>
              <a:rPr lang="et-EE" b="0" u="none" dirty="0"/>
              <a:t> </a:t>
            </a:r>
            <a:r>
              <a:rPr lang="et-EE" b="0" u="none" dirty="0" err="1"/>
              <a:t>education</a:t>
            </a:r>
            <a:r>
              <a:rPr lang="et-EE" b="0" u="none" dirty="0"/>
              <a:t>: 68,983 </a:t>
            </a:r>
            <a:r>
              <a:rPr lang="et-EE" b="0" u="none" dirty="0" err="1"/>
              <a:t>students</a:t>
            </a:r>
            <a:r>
              <a:rPr lang="et-EE" b="0" u="none" dirty="0"/>
              <a:t>, 7966 </a:t>
            </a:r>
            <a:r>
              <a:rPr lang="et-EE" b="0" u="none" dirty="0" err="1"/>
              <a:t>teachers</a:t>
            </a:r>
            <a:r>
              <a:rPr lang="et-EE" b="0" u="none" dirty="0"/>
              <a:t>, 586 </a:t>
            </a:r>
            <a:r>
              <a:rPr lang="et-EE" b="0" u="none" dirty="0" err="1"/>
              <a:t>pre-school</a:t>
            </a:r>
            <a:r>
              <a:rPr lang="et-EE" b="0" u="none" dirty="0"/>
              <a:t> </a:t>
            </a:r>
            <a:r>
              <a:rPr lang="et-EE" b="0" u="none" dirty="0" err="1"/>
              <a:t>institutions</a:t>
            </a:r>
            <a:endParaRPr lang="et-EE" b="0" u="none" dirty="0"/>
          </a:p>
          <a:p>
            <a:pPr marL="171450" lvl="0" indent="-171450" algn="l">
              <a:buClr>
                <a:schemeClr val="accent1"/>
              </a:buClr>
              <a:buFont typeface="Arial" panose="020B0604020202020204" pitchFamily="34" charset="0"/>
              <a:buChar char="•"/>
            </a:pPr>
            <a:r>
              <a:rPr lang="et-EE" b="0" u="none" dirty="0" err="1"/>
              <a:t>Vocational</a:t>
            </a:r>
            <a:r>
              <a:rPr lang="et-EE" b="0" u="none" dirty="0"/>
              <a:t> </a:t>
            </a:r>
            <a:r>
              <a:rPr lang="et-EE" b="0" u="none" dirty="0" err="1"/>
              <a:t>education</a:t>
            </a:r>
            <a:r>
              <a:rPr lang="et-EE" b="0" u="none" dirty="0"/>
              <a:t>:  25,469 </a:t>
            </a:r>
            <a:r>
              <a:rPr lang="et-EE" b="0" u="none" dirty="0" err="1"/>
              <a:t>students</a:t>
            </a:r>
            <a:r>
              <a:rPr lang="et-EE" b="0" u="none" dirty="0"/>
              <a:t>, 2,012 </a:t>
            </a:r>
            <a:r>
              <a:rPr lang="et-EE" b="0" u="none" dirty="0" err="1"/>
              <a:t>teachers</a:t>
            </a:r>
            <a:r>
              <a:rPr lang="et-EE" b="0" u="none" dirty="0"/>
              <a:t>, 35 </a:t>
            </a:r>
            <a:r>
              <a:rPr lang="et-EE" b="0" u="none" dirty="0" err="1"/>
              <a:t>schools</a:t>
            </a:r>
            <a:endParaRPr lang="et-EE" b="0" u="none" dirty="0"/>
          </a:p>
          <a:p>
            <a:pPr marL="171450" lvl="0" indent="-171450" algn="l">
              <a:buClr>
                <a:schemeClr val="accent1"/>
              </a:buClr>
              <a:buFont typeface="Arial" panose="020B0604020202020204" pitchFamily="34" charset="0"/>
              <a:buChar char="•"/>
            </a:pPr>
            <a:r>
              <a:rPr lang="et-EE" b="0" u="none" dirty="0" err="1"/>
              <a:t>Higher</a:t>
            </a:r>
            <a:r>
              <a:rPr lang="et-EE" b="0" u="none" dirty="0"/>
              <a:t> </a:t>
            </a:r>
            <a:r>
              <a:rPr lang="et-EE" b="0" u="none" dirty="0" err="1"/>
              <a:t>education</a:t>
            </a:r>
            <a:r>
              <a:rPr lang="et-EE" b="0" u="none" dirty="0"/>
              <a:t>: 44,131 </a:t>
            </a:r>
            <a:r>
              <a:rPr lang="et-EE" u="none" dirty="0" err="1"/>
              <a:t>students</a:t>
            </a:r>
            <a:r>
              <a:rPr lang="et-EE" u="none" dirty="0"/>
              <a:t>, </a:t>
            </a:r>
            <a:r>
              <a:rPr lang="et-EE" b="0" i="0" dirty="0">
                <a:solidFill>
                  <a:srgbClr val="000000"/>
                </a:solidFill>
                <a:effectLst/>
                <a:latin typeface="Aino" panose="02000603040504020204" pitchFamily="50" charset="-70"/>
              </a:rPr>
              <a:t>18 </a:t>
            </a:r>
            <a:r>
              <a:rPr lang="et-EE" b="0" i="0" dirty="0" err="1">
                <a:solidFill>
                  <a:srgbClr val="000000"/>
                </a:solidFill>
                <a:effectLst/>
                <a:latin typeface="Aino" panose="02000603040504020204" pitchFamily="50" charset="-70"/>
              </a:rPr>
              <a:t>educational</a:t>
            </a:r>
            <a:r>
              <a:rPr lang="et-EE" b="0" i="0" dirty="0">
                <a:solidFill>
                  <a:srgbClr val="000000"/>
                </a:solidFill>
                <a:effectLst/>
                <a:latin typeface="Aino" panose="02000603040504020204" pitchFamily="50" charset="-70"/>
              </a:rPr>
              <a:t> </a:t>
            </a:r>
            <a:r>
              <a:rPr lang="et-EE" b="0" i="0" dirty="0" err="1">
                <a:solidFill>
                  <a:srgbClr val="000000"/>
                </a:solidFill>
                <a:effectLst/>
                <a:latin typeface="Aino" panose="02000603040504020204" pitchFamily="50" charset="-70"/>
              </a:rPr>
              <a:t>institutions</a:t>
            </a:r>
            <a:r>
              <a:rPr lang="et-EE" b="0" i="0" dirty="0">
                <a:solidFill>
                  <a:srgbClr val="000000"/>
                </a:solidFill>
                <a:effectLst/>
                <a:latin typeface="Aino" panose="02000603040504020204" pitchFamily="50" charset="-70"/>
              </a:rPr>
              <a:t> </a:t>
            </a:r>
            <a:r>
              <a:rPr lang="en-US" b="0" i="0" dirty="0">
                <a:solidFill>
                  <a:srgbClr val="000000"/>
                </a:solidFill>
                <a:effectLst/>
                <a:latin typeface="Aino" panose="02000603040504020204" pitchFamily="50" charset="-70"/>
              </a:rPr>
              <a:t>offering higher education in Estonia</a:t>
            </a:r>
            <a:endParaRPr lang="et-EE" u="none" dirty="0"/>
          </a:p>
          <a:p>
            <a:pPr marL="0" indent="0" algn="l">
              <a:buClr>
                <a:schemeClr val="accent1"/>
              </a:buClr>
              <a:buFont typeface="Arial" panose="020B0604020202020204" pitchFamily="34" charset="0"/>
              <a:buNone/>
            </a:pPr>
            <a:r>
              <a:rPr lang="et-EE" sz="1200" dirty="0" err="1"/>
              <a:t>Data</a:t>
            </a:r>
            <a:r>
              <a:rPr lang="et-EE" sz="1200" dirty="0"/>
              <a:t>: </a:t>
            </a:r>
            <a:r>
              <a:rPr lang="et-EE" sz="1200" u="sng" dirty="0"/>
              <a:t>haridussilm.ee</a:t>
            </a:r>
            <a:r>
              <a:rPr lang="et-EE" sz="1200" dirty="0"/>
              <a:t> sept 2023</a:t>
            </a:r>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8</a:t>
            </a:fld>
            <a:endParaRPr lang="et-EE" sz="1400" b="0" strike="noStrike" spc="-1">
              <a:latin typeface="Calibri"/>
            </a:endParaRPr>
          </a:p>
        </p:txBody>
      </p:sp>
    </p:spTree>
    <p:extLst>
      <p:ext uri="{BB962C8B-B14F-4D97-AF65-F5344CB8AC3E}">
        <p14:creationId xmlns:p14="http://schemas.microsoft.com/office/powerpoint/2010/main" val="365679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9</a:t>
            </a:fld>
            <a:endParaRPr lang="et-EE" sz="1200" b="0" strike="noStrike" spc="-1">
              <a:latin typeface="Calibri"/>
            </a:endParaRPr>
          </a:p>
        </p:txBody>
      </p:sp>
      <p:sp>
        <p:nvSpPr>
          <p:cNvPr id="3" name="Märkmete kohatäide 2">
            <a:extLst>
              <a:ext uri="{FF2B5EF4-FFF2-40B4-BE49-F238E27FC236}">
                <a16:creationId xmlns:a16="http://schemas.microsoft.com/office/drawing/2014/main" id="{600FB1BA-B94C-47E2-AA6E-9B473CE5D145}"/>
              </a:ext>
            </a:extLst>
          </p:cNvPr>
          <p:cNvSpPr>
            <a:spLocks noGrp="1"/>
          </p:cNvSpPr>
          <p:nvPr>
            <p:ph type="body"/>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dirty="0"/>
              <a:t>Estonia </a:t>
            </a:r>
            <a:r>
              <a:rPr lang="et-EE" dirty="0" err="1"/>
              <a:t>recognizes</a:t>
            </a:r>
            <a:r>
              <a:rPr lang="et-EE" dirty="0"/>
              <a:t> </a:t>
            </a:r>
            <a:r>
              <a:rPr lang="et-EE" dirty="0" err="1"/>
              <a:t>the</a:t>
            </a:r>
            <a:r>
              <a:rPr lang="et-EE" dirty="0"/>
              <a:t> </a:t>
            </a:r>
            <a:r>
              <a:rPr lang="et-EE" dirty="0" err="1"/>
              <a:t>critical</a:t>
            </a:r>
            <a:r>
              <a:rPr lang="et-EE" dirty="0"/>
              <a:t> </a:t>
            </a:r>
            <a:r>
              <a:rPr lang="et-EE" dirty="0" err="1"/>
              <a:t>role</a:t>
            </a:r>
            <a:r>
              <a:rPr lang="et-EE" dirty="0"/>
              <a:t> </a:t>
            </a:r>
            <a:r>
              <a:rPr lang="et-EE" dirty="0" err="1"/>
              <a:t>that</a:t>
            </a:r>
            <a:r>
              <a:rPr lang="et-EE" dirty="0"/>
              <a:t> </a:t>
            </a:r>
            <a:r>
              <a:rPr lang="et-EE" dirty="0" err="1"/>
              <a:t>high-quality</a:t>
            </a:r>
            <a:r>
              <a:rPr lang="et-EE" dirty="0"/>
              <a:t> </a:t>
            </a:r>
            <a:r>
              <a:rPr lang="et-EE" dirty="0" err="1"/>
              <a:t>early</a:t>
            </a:r>
            <a:r>
              <a:rPr lang="et-EE" dirty="0"/>
              <a:t> </a:t>
            </a:r>
            <a:r>
              <a:rPr lang="et-EE" dirty="0" err="1"/>
              <a:t>childhood</a:t>
            </a:r>
            <a:r>
              <a:rPr lang="et-EE" dirty="0"/>
              <a:t> </a:t>
            </a:r>
            <a:r>
              <a:rPr lang="et-EE" dirty="0" err="1"/>
              <a:t>education</a:t>
            </a:r>
            <a:r>
              <a:rPr lang="et-EE" dirty="0"/>
              <a:t> </a:t>
            </a:r>
            <a:r>
              <a:rPr lang="et-EE" dirty="0" err="1"/>
              <a:t>plays</a:t>
            </a:r>
            <a:r>
              <a:rPr lang="et-EE" dirty="0"/>
              <a:t> in a </a:t>
            </a:r>
            <a:r>
              <a:rPr lang="et-EE" dirty="0" err="1"/>
              <a:t>child's</a:t>
            </a:r>
            <a:r>
              <a:rPr lang="et-EE" dirty="0"/>
              <a:t> </a:t>
            </a:r>
            <a:r>
              <a:rPr lang="et-EE" dirty="0" err="1"/>
              <a:t>development</a:t>
            </a:r>
            <a:r>
              <a:rPr lang="et-EE" dirty="0"/>
              <a:t>. </a:t>
            </a:r>
            <a:r>
              <a:rPr lang="et-EE" dirty="0" err="1"/>
              <a:t>Kindergartens</a:t>
            </a:r>
            <a:r>
              <a:rPr lang="et-EE" dirty="0"/>
              <a:t> in Estonia are </a:t>
            </a:r>
            <a:r>
              <a:rPr lang="et-EE" dirty="0" err="1"/>
              <a:t>not</a:t>
            </a:r>
            <a:r>
              <a:rPr lang="et-EE" dirty="0"/>
              <a:t> just </a:t>
            </a:r>
            <a:r>
              <a:rPr lang="et-EE" dirty="0" err="1"/>
              <a:t>for</a:t>
            </a:r>
            <a:r>
              <a:rPr lang="et-EE" dirty="0"/>
              <a:t> </a:t>
            </a:r>
            <a:r>
              <a:rPr lang="et-EE" dirty="0" err="1"/>
              <a:t>childcare</a:t>
            </a:r>
            <a:r>
              <a:rPr lang="et-EE" dirty="0"/>
              <a:t>, </a:t>
            </a:r>
            <a:r>
              <a:rPr lang="et-EE" dirty="0" err="1"/>
              <a:t>they</a:t>
            </a:r>
            <a:r>
              <a:rPr lang="et-EE" dirty="0"/>
              <a:t> are </a:t>
            </a:r>
            <a:r>
              <a:rPr lang="et-EE" dirty="0" err="1"/>
              <a:t>educational</a:t>
            </a:r>
            <a:r>
              <a:rPr lang="et-EE" dirty="0"/>
              <a:t> </a:t>
            </a:r>
            <a:r>
              <a:rPr lang="et-EE" dirty="0" err="1"/>
              <a:t>institutions</a:t>
            </a:r>
            <a:r>
              <a:rPr lang="et-EE" dirty="0"/>
              <a:t> </a:t>
            </a:r>
            <a:r>
              <a:rPr lang="et-EE" dirty="0" err="1"/>
              <a:t>with</a:t>
            </a:r>
            <a:r>
              <a:rPr lang="et-EE" dirty="0"/>
              <a:t> </a:t>
            </a:r>
            <a:r>
              <a:rPr lang="et-EE" dirty="0" err="1"/>
              <a:t>their</a:t>
            </a:r>
            <a:r>
              <a:rPr lang="et-EE" dirty="0"/>
              <a:t> </a:t>
            </a:r>
            <a:r>
              <a:rPr lang="et-EE" dirty="0" err="1"/>
              <a:t>own</a:t>
            </a:r>
            <a:r>
              <a:rPr lang="et-EE" dirty="0"/>
              <a:t> </a:t>
            </a:r>
            <a:r>
              <a:rPr lang="et-EE" dirty="0" err="1"/>
              <a:t>curriculum</a:t>
            </a:r>
            <a:r>
              <a:rPr lang="et-EE" dirty="0"/>
              <a:t> </a:t>
            </a:r>
            <a:r>
              <a:rPr lang="et-EE" dirty="0" err="1"/>
              <a:t>designed</a:t>
            </a:r>
            <a:r>
              <a:rPr lang="et-EE" dirty="0"/>
              <a:t> </a:t>
            </a:r>
            <a:r>
              <a:rPr lang="et-EE" dirty="0" err="1"/>
              <a:t>to</a:t>
            </a:r>
            <a:r>
              <a:rPr lang="et-EE" dirty="0"/>
              <a:t> </a:t>
            </a:r>
            <a:r>
              <a:rPr lang="et-EE" dirty="0" err="1"/>
              <a:t>prepare</a:t>
            </a:r>
            <a:r>
              <a:rPr lang="et-EE" dirty="0"/>
              <a:t> </a:t>
            </a:r>
            <a:r>
              <a:rPr lang="et-EE" dirty="0" err="1"/>
              <a:t>children</a:t>
            </a:r>
            <a:r>
              <a:rPr lang="et-EE" dirty="0"/>
              <a:t> </a:t>
            </a:r>
            <a:r>
              <a:rPr lang="et-EE" dirty="0" err="1"/>
              <a:t>for</a:t>
            </a:r>
            <a:r>
              <a:rPr lang="et-EE" dirty="0"/>
              <a:t> </a:t>
            </a:r>
            <a:r>
              <a:rPr lang="et-EE" dirty="0" err="1"/>
              <a:t>school</a:t>
            </a:r>
            <a:r>
              <a:rPr lang="et-EE" dirty="0"/>
              <a:t>. </a:t>
            </a:r>
            <a:r>
              <a:rPr lang="et-EE" dirty="0" err="1"/>
              <a:t>Although</a:t>
            </a:r>
            <a:r>
              <a:rPr lang="et-EE" dirty="0"/>
              <a:t> </a:t>
            </a:r>
            <a:r>
              <a:rPr lang="et-EE" dirty="0" err="1"/>
              <a:t>preschool</a:t>
            </a:r>
            <a:r>
              <a:rPr lang="et-EE" dirty="0"/>
              <a:t> </a:t>
            </a:r>
            <a:r>
              <a:rPr lang="et-EE" dirty="0" err="1"/>
              <a:t>attendance</a:t>
            </a:r>
            <a:r>
              <a:rPr lang="et-EE" dirty="0"/>
              <a:t> </a:t>
            </a:r>
            <a:r>
              <a:rPr lang="et-EE" dirty="0" err="1"/>
              <a:t>is</a:t>
            </a:r>
            <a:r>
              <a:rPr lang="et-EE" dirty="0"/>
              <a:t> </a:t>
            </a:r>
            <a:r>
              <a:rPr lang="et-EE" dirty="0" err="1"/>
              <a:t>not</a:t>
            </a:r>
            <a:r>
              <a:rPr lang="et-EE" dirty="0"/>
              <a:t> </a:t>
            </a:r>
            <a:r>
              <a:rPr lang="et-EE" dirty="0" err="1"/>
              <a:t>mandatory</a:t>
            </a:r>
            <a:r>
              <a:rPr lang="et-EE" dirty="0"/>
              <a:t>, </a:t>
            </a:r>
            <a:r>
              <a:rPr lang="et-EE" dirty="0" err="1"/>
              <a:t>over</a:t>
            </a:r>
            <a:r>
              <a:rPr lang="et-EE" dirty="0"/>
              <a:t> 90% of </a:t>
            </a:r>
            <a:r>
              <a:rPr lang="et-EE" dirty="0" err="1"/>
              <a:t>children</a:t>
            </a:r>
            <a:r>
              <a:rPr lang="et-EE" dirty="0"/>
              <a:t> </a:t>
            </a:r>
            <a:r>
              <a:rPr lang="et-EE" dirty="0" err="1"/>
              <a:t>participate</a:t>
            </a:r>
            <a:r>
              <a:rPr lang="et-EE" dirty="0"/>
              <a:t>, </a:t>
            </a:r>
            <a:r>
              <a:rPr lang="et-EE" dirty="0" err="1"/>
              <a:t>demonstrating</a:t>
            </a:r>
            <a:r>
              <a:rPr lang="et-EE" dirty="0"/>
              <a:t> </a:t>
            </a:r>
            <a:r>
              <a:rPr lang="et-EE" dirty="0" err="1"/>
              <a:t>parents</a:t>
            </a:r>
            <a:r>
              <a:rPr lang="et-EE" dirty="0"/>
              <a:t>' </a:t>
            </a:r>
            <a:r>
              <a:rPr lang="et-EE" dirty="0" err="1"/>
              <a:t>desire</a:t>
            </a:r>
            <a:r>
              <a:rPr lang="et-EE" dirty="0"/>
              <a:t> </a:t>
            </a:r>
            <a:r>
              <a:rPr lang="et-EE" dirty="0" err="1"/>
              <a:t>for</a:t>
            </a:r>
            <a:r>
              <a:rPr lang="et-EE" dirty="0"/>
              <a:t> </a:t>
            </a:r>
            <a:r>
              <a:rPr lang="et-EE" dirty="0" err="1"/>
              <a:t>their</a:t>
            </a:r>
            <a:r>
              <a:rPr lang="et-EE" dirty="0"/>
              <a:t> </a:t>
            </a:r>
            <a:r>
              <a:rPr lang="et-EE" dirty="0" err="1"/>
              <a:t>children</a:t>
            </a:r>
            <a:r>
              <a:rPr lang="et-EE" dirty="0"/>
              <a:t> </a:t>
            </a:r>
            <a:r>
              <a:rPr lang="et-EE" dirty="0" err="1"/>
              <a:t>to</a:t>
            </a:r>
            <a:r>
              <a:rPr lang="et-EE" dirty="0"/>
              <a:t> </a:t>
            </a:r>
            <a:r>
              <a:rPr lang="et-EE" dirty="0" err="1"/>
              <a:t>be</a:t>
            </a:r>
            <a:r>
              <a:rPr lang="et-EE" dirty="0"/>
              <a:t> </a:t>
            </a:r>
            <a:r>
              <a:rPr lang="et-EE" dirty="0" err="1"/>
              <a:t>well-prepared</a:t>
            </a:r>
            <a:r>
              <a:rPr lang="et-EE" dirty="0"/>
              <a:t> </a:t>
            </a:r>
            <a:r>
              <a:rPr lang="et-EE" dirty="0" err="1"/>
              <a:t>for</a:t>
            </a:r>
            <a:r>
              <a:rPr lang="et-EE" dirty="0"/>
              <a:t> </a:t>
            </a:r>
            <a:r>
              <a:rPr lang="et-EE" dirty="0" err="1"/>
              <a:t>their</a:t>
            </a:r>
            <a:r>
              <a:rPr lang="et-EE" dirty="0"/>
              <a:t> </a:t>
            </a:r>
            <a:r>
              <a:rPr lang="et-EE" dirty="0" err="1"/>
              <a:t>academic</a:t>
            </a:r>
            <a:r>
              <a:rPr lang="et-EE" dirty="0"/>
              <a:t> </a:t>
            </a:r>
            <a:r>
              <a:rPr lang="et-EE" dirty="0" err="1"/>
              <a:t>journey</a:t>
            </a:r>
            <a:r>
              <a:rPr lang="et-EE" dirty="0"/>
              <a:t>.</a:t>
            </a:r>
          </a:p>
          <a:p>
            <a:endParaRPr lang="et-EE" i="1" dirty="0"/>
          </a:p>
        </p:txBody>
      </p:sp>
    </p:spTree>
    <p:extLst>
      <p:ext uri="{BB962C8B-B14F-4D97-AF65-F5344CB8AC3E}">
        <p14:creationId xmlns:p14="http://schemas.microsoft.com/office/powerpoint/2010/main" val="188088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Title</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p:nvPr>
        </p:nvSpPr>
        <p:spPr>
          <a:xfrm>
            <a:off x="623888" y="4909050"/>
            <a:ext cx="7559676" cy="668216"/>
          </a:xfrm>
        </p:spPr>
        <p:txBody>
          <a:bodyPr wrap="square" bIns="0"/>
          <a:lstStyle>
            <a:lvl1pPr>
              <a:buClr>
                <a:schemeClr val="bg1"/>
              </a:buClr>
              <a:buNone/>
              <a:defRPr sz="2400" b="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5609924"/>
            <a:ext cx="7559676" cy="351692"/>
          </a:xfrm>
        </p:spPr>
        <p:txBody>
          <a:bodyPr wrap="square" bIns="0" anchor="t"/>
          <a:lstStyle>
            <a:lvl1pPr>
              <a:buClr>
                <a:schemeClr val="bg1"/>
              </a:buClr>
              <a:buNone/>
              <a:defRPr sz="16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477509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bg1"/>
              </a:buClr>
              <a:defRPr sz="2200">
                <a:solidFill>
                  <a:schemeClr val="bg1"/>
                </a:solidFill>
              </a:defRPr>
            </a:lvl1pPr>
            <a:lvl2pPr>
              <a:buClr>
                <a:schemeClr val="bg1"/>
              </a:buClr>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endParaRPr lang="en-GB"/>
          </a:p>
        </p:txBody>
      </p:sp>
    </p:spTree>
    <p:extLst>
      <p:ext uri="{BB962C8B-B14F-4D97-AF65-F5344CB8AC3E}">
        <p14:creationId xmlns:p14="http://schemas.microsoft.com/office/powerpoint/2010/main" val="668613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BlueTXT_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93DC81ED-C73B-4F9A-9054-D14FC0B7E15A}"/>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7" y="658801"/>
            <a:ext cx="7559675"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2276475"/>
            <a:ext cx="7559675"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418303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WhiteTXT_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93DC81ED-C73B-4F9A-9054-D14FC0B7E15A}"/>
              </a:ext>
            </a:extLst>
          </p:cNvPr>
          <p:cNvSpPr>
            <a:spLocks noGrp="1"/>
          </p:cNvSpPr>
          <p:nvPr>
            <p:ph type="pic" sz="quarter" idx="15"/>
          </p:nvPr>
        </p:nvSpPr>
        <p:spPr>
          <a:xfrm>
            <a:off x="0" y="0"/>
            <a:ext cx="12192000" cy="6858000"/>
          </a:xfrm>
          <a:solidFill>
            <a:schemeClr val="accent1"/>
          </a:solidFill>
        </p:spPr>
        <p:txBody>
          <a:bodyPr/>
          <a:lstStyle/>
          <a:p>
            <a:endParaRPr lang="et-EE"/>
          </a:p>
        </p:txBody>
      </p:sp>
      <p:sp>
        <p:nvSpPr>
          <p:cNvPr id="2" name="Title 1"/>
          <p:cNvSpPr>
            <a:spLocks noGrp="1"/>
          </p:cNvSpPr>
          <p:nvPr>
            <p:ph type="title"/>
          </p:nvPr>
        </p:nvSpPr>
        <p:spPr>
          <a:xfrm>
            <a:off x="623887" y="658801"/>
            <a:ext cx="7559675" cy="1617674"/>
          </a:xfrm>
        </p:spPr>
        <p:txBody>
          <a:bodyPr/>
          <a:lstStyle>
            <a:lvl1pPr>
              <a:defRPr baseline="0">
                <a:solidFill>
                  <a:schemeClr val="bg1"/>
                </a:solidFill>
              </a:defRPr>
            </a:lvl1pPr>
          </a:lstStyle>
          <a:p>
            <a:endParaRPr lang="en-GB" dirty="0"/>
          </a:p>
        </p:txBody>
      </p:sp>
      <p:sp>
        <p:nvSpPr>
          <p:cNvPr id="9" name="Text Placeholder 8"/>
          <p:cNvSpPr>
            <a:spLocks noGrp="1"/>
          </p:cNvSpPr>
          <p:nvPr>
            <p:ph type="body" sz="quarter" idx="12" hasCustomPrompt="1"/>
          </p:nvPr>
        </p:nvSpPr>
        <p:spPr>
          <a:xfrm>
            <a:off x="623887" y="2276475"/>
            <a:ext cx="7559675" cy="3960813"/>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133301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Graph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bg1"/>
                </a:solidFill>
              </a:defRPr>
            </a:lvl1pPr>
          </a:lstStyle>
          <a:p>
            <a:endParaRPr lang="en-GB" dirty="0"/>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a:solidFill>
                  <a:schemeClr val="bg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283755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Graph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baseline="0">
                <a:solidFill>
                  <a:schemeClr val="accent1"/>
                </a:solidFill>
              </a:defRPr>
            </a:lvl1pPr>
          </a:lstStyle>
          <a:p>
            <a:endParaRPr lang="en-GB"/>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baseline="0">
                <a:solidFill>
                  <a:schemeClr val="accent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1988949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Blue_Full_Half-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5111750"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5111750" cy="1795561"/>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8" y="3994150"/>
            <a:ext cx="5111750"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345715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White_Half-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8" y="658801"/>
            <a:ext cx="5111750"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8" y="2276475"/>
            <a:ext cx="5111750"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418303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85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103438"/>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427936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35989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000096"/>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126F0A89-86A5-4090-9178-9BFAD233258F}"/>
              </a:ext>
            </a:extLst>
          </p:cNvPr>
          <p:cNvSpPr>
            <a:spLocks noGrp="1"/>
          </p:cNvSpPr>
          <p:nvPr>
            <p:ph type="pic" sz="quarter" idx="15"/>
          </p:nvPr>
        </p:nvSpPr>
        <p:spPr>
          <a:xfrm>
            <a:off x="0" y="0"/>
            <a:ext cx="12192000" cy="6858000"/>
          </a:xfrm>
        </p:spPr>
        <p:txBody>
          <a:bodyPr/>
          <a:lstStyle/>
          <a:p>
            <a:endParaRPr lang="et-EE" dirty="0"/>
          </a:p>
        </p:txBody>
      </p:sp>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Thank</a:t>
            </a:r>
            <a:r>
              <a:rPr lang="et-EE" dirty="0"/>
              <a:t> </a:t>
            </a:r>
            <a:r>
              <a:rPr lang="et-EE" dirty="0" err="1"/>
              <a:t>you</a:t>
            </a:r>
            <a:r>
              <a:rPr lang="et-EE" dirty="0"/>
              <a:t>!</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hasCustomPrompt="1"/>
          </p:nvPr>
        </p:nvSpPr>
        <p:spPr>
          <a:xfrm>
            <a:off x="623888" y="1594347"/>
            <a:ext cx="7559676" cy="668216"/>
          </a:xfrm>
        </p:spPr>
        <p:txBody>
          <a:bodyPr wrap="square" bIns="0"/>
          <a:lstStyle>
            <a:lvl1pPr>
              <a:buClr>
                <a:schemeClr val="bg1"/>
              </a:buClr>
              <a:buNone/>
              <a:defRPr sz="22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Author</a:t>
            </a:r>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2262563"/>
            <a:ext cx="7559676" cy="351692"/>
          </a:xfrm>
        </p:spPr>
        <p:txBody>
          <a:bodyPr wrap="square" bIns="0"/>
          <a:lstStyle>
            <a:lvl1pPr>
              <a:buClr>
                <a:schemeClr val="bg1"/>
              </a:buClr>
              <a:buNone/>
              <a:defRPr sz="18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t-EE" dirty="0"/>
          </a:p>
          <a:p>
            <a:pPr lvl="0"/>
            <a:r>
              <a:rPr lang="et-EE" dirty="0"/>
              <a:t>email</a:t>
            </a:r>
            <a:endParaRPr lang="en-GB" dirty="0"/>
          </a:p>
        </p:txBody>
      </p:sp>
      <p:sp>
        <p:nvSpPr>
          <p:cNvPr id="10" name="Text Placeholder 8">
            <a:extLst>
              <a:ext uri="{FF2B5EF4-FFF2-40B4-BE49-F238E27FC236}">
                <a16:creationId xmlns:a16="http://schemas.microsoft.com/office/drawing/2014/main" id="{AEF66D70-7EF5-EFFA-126A-6B13B4A8C868}"/>
              </a:ext>
            </a:extLst>
          </p:cNvPr>
          <p:cNvSpPr>
            <a:spLocks noGrp="1"/>
          </p:cNvSpPr>
          <p:nvPr>
            <p:ph type="body" sz="quarter" idx="17" hasCustomPrompt="1"/>
          </p:nvPr>
        </p:nvSpPr>
        <p:spPr>
          <a:xfrm rot="16200000">
            <a:off x="8834783" y="3111236"/>
            <a:ext cx="5583888" cy="668216"/>
          </a:xfrm>
        </p:spPr>
        <p:txBody>
          <a:bodyPr wrap="square" bIns="0"/>
          <a:lstStyle>
            <a:lvl1pPr>
              <a:spcBef>
                <a:spcPts val="0"/>
              </a:spcBef>
              <a:buClr>
                <a:schemeClr val="bg1"/>
              </a:buClr>
              <a:buNone/>
              <a:defRPr sz="1000">
                <a:solidFill>
                  <a:schemeClr val="tx1">
                    <a:lumMod val="75000"/>
                  </a:schemeClr>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Copyright</a:t>
            </a:r>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346682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baseline="0">
                <a:solidFill>
                  <a:schemeClr val="accent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baseline="0">
                <a:solidFill>
                  <a:schemeClr val="accent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17422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_Blue_2 Col_Fu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310349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_White_2 Col_Ful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3638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_Blue_Full_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12192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9446704" cy="1795561"/>
          </a:xfrm>
        </p:spPr>
        <p:txBody>
          <a:bodyPr bIns="0" anchor="t" anchorCtr="0"/>
          <a:lstStyle>
            <a:lvl1pPr marL="0" indent="0">
              <a:spcBef>
                <a:spcPts val="200"/>
              </a:spcBef>
              <a:buNone/>
              <a:defRPr sz="2200">
                <a:solidFill>
                  <a:schemeClr val="bg1"/>
                </a:solidFill>
              </a:defRPr>
            </a:lvl1pPr>
          </a:lstStyle>
          <a:p>
            <a:pPr lvl="0"/>
            <a:r>
              <a:rPr lang="en-GB" dirty="0"/>
              <a:t>Click to edit</a:t>
            </a:r>
          </a:p>
        </p:txBody>
      </p:sp>
      <p:sp>
        <p:nvSpPr>
          <p:cNvPr id="9" name="Text Placeholder 8"/>
          <p:cNvSpPr>
            <a:spLocks noGrp="1"/>
          </p:cNvSpPr>
          <p:nvPr>
            <p:ph type="body" sz="quarter" idx="12" hasCustomPrompt="1"/>
          </p:nvPr>
        </p:nvSpPr>
        <p:spPr>
          <a:xfrm>
            <a:off x="623887" y="3994150"/>
            <a:ext cx="9446705"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138787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_Blu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558981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_Imag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F73E35-744B-44B8-8AF8-6185A19DB445}"/>
              </a:ext>
            </a:extLst>
          </p:cNvPr>
          <p:cNvSpPr>
            <a:spLocks noGrp="1"/>
          </p:cNvSpPr>
          <p:nvPr>
            <p:ph type="pic" sz="quarter" idx="12" hasCustomPrompt="1"/>
          </p:nvPr>
        </p:nvSpPr>
        <p:spPr>
          <a:xfrm>
            <a:off x="0" y="0"/>
            <a:ext cx="12192000" cy="6858000"/>
          </a:xfrm>
          <a:solidFill>
            <a:srgbClr val="2B7AA1"/>
          </a:solidFill>
        </p:spPr>
        <p:txBody>
          <a:bodyPr anchor="ctr"/>
          <a:lstStyle>
            <a:lvl1pPr marL="0" indent="0" algn="ctr">
              <a:buNone/>
              <a:defRPr>
                <a:solidFill>
                  <a:schemeClr val="bg1"/>
                </a:solidFill>
              </a:defRPr>
            </a:lvl1pPr>
          </a:lstStyle>
          <a:p>
            <a:r>
              <a:rPr lang="en-GB" dirty="0"/>
              <a:t>Click icon to add pictures</a:t>
            </a:r>
          </a:p>
        </p:txBody>
      </p:sp>
      <p:sp>
        <p:nvSpPr>
          <p:cNvPr id="2" name="Title 1"/>
          <p:cNvSpPr>
            <a:spLocks noGrp="1"/>
          </p:cNvSpPr>
          <p:nvPr>
            <p:ph type="title"/>
          </p:nvPr>
        </p:nvSpPr>
        <p:spPr>
          <a:xfrm>
            <a:off x="623887" y="658801"/>
            <a:ext cx="7559676" cy="1617674"/>
          </a:xfrm>
        </p:spPr>
        <p:txBody>
          <a:bodyPr/>
          <a:lstStyle>
            <a:lvl1pPr>
              <a:defRPr sz="60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3429001"/>
            <a:ext cx="7559676" cy="2808288"/>
          </a:xfrm>
        </p:spPr>
        <p:txBody>
          <a:bodyPr bIns="0"/>
          <a:lstStyle>
            <a:lvl1pPr marL="0" indent="0">
              <a:spcBef>
                <a:spcPts val="200"/>
              </a:spcBef>
              <a:buNone/>
              <a:defRPr sz="1800">
                <a:solidFill>
                  <a:schemeClr val="bg1"/>
                </a:solidFill>
              </a:defRPr>
            </a:lvl1pPr>
          </a:lstStyle>
          <a:p>
            <a:pPr lvl="0"/>
            <a:r>
              <a:rPr lang="en-GB" dirty="0"/>
              <a:t>Click to edit</a:t>
            </a:r>
          </a:p>
        </p:txBody>
      </p:sp>
    </p:spTree>
    <p:extLst>
      <p:ext uri="{BB962C8B-B14F-4D97-AF65-F5344CB8AC3E}">
        <p14:creationId xmlns:p14="http://schemas.microsoft.com/office/powerpoint/2010/main" val="1571713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8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49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2089725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513138"/>
            <a:ext cx="4824412" cy="2724150"/>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200411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724150"/>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71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Graph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a:solidFill>
                  <a:schemeClr val="accent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Source</a:t>
            </a:r>
            <a:endParaRPr lang="en-GB" dirty="0"/>
          </a:p>
        </p:txBody>
      </p:sp>
    </p:spTree>
    <p:extLst>
      <p:ext uri="{BB962C8B-B14F-4D97-AF65-F5344CB8AC3E}">
        <p14:creationId xmlns:p14="http://schemas.microsoft.com/office/powerpoint/2010/main" val="111127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able">
    <p:bg>
      <p:bgPr>
        <a:solidFill>
          <a:srgbClr val="000096"/>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126F0A89-86A5-4090-9178-9BFAD233258F}"/>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8" y="658801"/>
            <a:ext cx="5472112" cy="969974"/>
          </a:xfrm>
        </p:spPr>
        <p:txBody>
          <a:bodyPr/>
          <a:lstStyle>
            <a:lvl1pPr>
              <a:defRPr baseline="0">
                <a:solidFill>
                  <a:schemeClr val="bg1"/>
                </a:solidFill>
              </a:defRPr>
            </a:lvl1pPr>
          </a:lstStyle>
          <a:p>
            <a:r>
              <a:rPr lang="en-US" dirty="0"/>
              <a:t>Click to edit</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hasCustomPrompt="1"/>
          </p:nvPr>
        </p:nvSpPr>
        <p:spPr>
          <a:xfrm>
            <a:off x="623887" y="2276475"/>
            <a:ext cx="9495473" cy="3960813"/>
          </a:xfrm>
        </p:spPr>
        <p:txBody>
          <a:bodyPr wrap="square" bIns="0"/>
          <a:lstStyle>
            <a:lvl1pPr>
              <a:buClr>
                <a:schemeClr val="bg1"/>
              </a:buClr>
              <a:buNone/>
              <a:defRPr sz="22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err="1"/>
              <a:t>Author</a:t>
            </a:r>
            <a:endParaRPr lang="et-EE"/>
          </a:p>
          <a:p>
            <a:pPr lvl="0"/>
            <a:r>
              <a:rPr lang="et-EE" err="1"/>
              <a:t>Date</a:t>
            </a:r>
            <a:endParaRPr lang="en-GB"/>
          </a:p>
        </p:txBody>
      </p:sp>
    </p:spTree>
    <p:extLst>
      <p:ext uri="{BB962C8B-B14F-4D97-AF65-F5344CB8AC3E}">
        <p14:creationId xmlns:p14="http://schemas.microsoft.com/office/powerpoint/2010/main" val="278279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able">
    <p:bg>
      <p:bgRef idx="1001">
        <a:schemeClr val="bg1"/>
      </p:bgRef>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2E5601E1-6B7A-4715-9E14-29D1A9A49204}"/>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8" y="658801"/>
            <a:ext cx="5472112" cy="969974"/>
          </a:xfrm>
        </p:spPr>
        <p:txBody>
          <a:bodyPr/>
          <a:lstStyle>
            <a:lvl1pPr>
              <a:defRPr baseline="0">
                <a:solidFill>
                  <a:schemeClr val="accent1"/>
                </a:solidFill>
              </a:defRPr>
            </a:lvl1pPr>
          </a:lstStyle>
          <a:p>
            <a:r>
              <a:rPr lang="en-US"/>
              <a:t>Click to edit</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
        <p:nvSpPr>
          <p:cNvPr id="8" name="Text Placeholder 8">
            <a:extLst>
              <a:ext uri="{FF2B5EF4-FFF2-40B4-BE49-F238E27FC236}">
                <a16:creationId xmlns:a16="http://schemas.microsoft.com/office/drawing/2014/main" id="{009BD642-565B-4E2B-8C28-0696AC4A1976}"/>
              </a:ext>
            </a:extLst>
          </p:cNvPr>
          <p:cNvSpPr>
            <a:spLocks noGrp="1"/>
          </p:cNvSpPr>
          <p:nvPr>
            <p:ph type="body" sz="quarter" idx="12" hasCustomPrompt="1"/>
          </p:nvPr>
        </p:nvSpPr>
        <p:spPr>
          <a:xfrm>
            <a:off x="623887" y="2276475"/>
            <a:ext cx="9495473" cy="3960813"/>
          </a:xfrm>
        </p:spPr>
        <p:txBody>
          <a:bodyPr wrap="square" bIns="0"/>
          <a:lstStyle>
            <a:lvl1pPr>
              <a:buClr>
                <a:schemeClr val="bg1"/>
              </a:buClr>
              <a:buNone/>
              <a:defRPr sz="2200">
                <a:solidFill>
                  <a:schemeClr val="accent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err="1"/>
              <a:t>Author</a:t>
            </a:r>
            <a:endParaRPr lang="et-EE"/>
          </a:p>
          <a:p>
            <a:pPr lvl="0"/>
            <a:r>
              <a:rPr lang="et-EE" err="1"/>
              <a:t>Date</a:t>
            </a:r>
            <a:endParaRPr lang="en-GB"/>
          </a:p>
        </p:txBody>
      </p:sp>
    </p:spTree>
    <p:extLst>
      <p:ext uri="{BB962C8B-B14F-4D97-AF65-F5344CB8AC3E}">
        <p14:creationId xmlns:p14="http://schemas.microsoft.com/office/powerpoint/2010/main" val="87651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11035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49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_Whit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baseline="0">
                <a:solidFill>
                  <a:schemeClr val="bg1"/>
                </a:solidFill>
              </a:defRPr>
            </a:lvl1pPr>
          </a:lstStyle>
          <a:p>
            <a:endParaRPr lang="en-GB" dirty="0"/>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18518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1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7" y="657225"/>
            <a:ext cx="7559675" cy="1619250"/>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7559674" cy="2808289"/>
          </a:xfrm>
          <a:prstGeom prst="rect">
            <a:avLst/>
          </a:prstGeom>
        </p:spPr>
        <p:txBody>
          <a:bodyPr vert="horz" lIns="0" tIns="0" rIns="0" bIns="0" rtlCol="0" anchor="b">
            <a:noAutofit/>
          </a:body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895" r:id="rId1"/>
    <p:sldLayoutId id="2147483894" r:id="rId2"/>
    <p:sldLayoutId id="2147483883" r:id="rId3"/>
    <p:sldLayoutId id="2147483731" r:id="rId4"/>
    <p:sldLayoutId id="2147483780" r:id="rId5"/>
    <p:sldLayoutId id="2147483781" r:id="rId6"/>
    <p:sldLayoutId id="2147483692" r:id="rId7"/>
    <p:sldLayoutId id="2147483698" r:id="rId8"/>
    <p:sldLayoutId id="2147483778" r:id="rId9"/>
    <p:sldLayoutId id="2147483686" r:id="rId10"/>
    <p:sldLayoutId id="2147483771" r:id="rId11"/>
    <p:sldLayoutId id="2147483779" r:id="rId12"/>
    <p:sldLayoutId id="2147483729" r:id="rId13"/>
    <p:sldLayoutId id="2147483777" r:id="rId14"/>
    <p:sldLayoutId id="2147483711" r:id="rId15"/>
    <p:sldLayoutId id="2147483716" r:id="rId16"/>
    <p:sldLayoutId id="2147483773" r:id="rId17"/>
    <p:sldLayoutId id="2147483775" r:id="rId18"/>
    <p:sldLayoutId id="2147483858" r:id="rId19"/>
    <p:sldLayoutId id="2147483776" r:id="rId20"/>
    <p:sldLayoutId id="2147483871" r:id="rId21"/>
    <p:sldLayoutId id="2147483890" r:id="rId22"/>
    <p:sldLayoutId id="2147483891" r:id="rId23"/>
    <p:sldLayoutId id="2147483892" r:id="rId24"/>
    <p:sldLayoutId id="2147483893" r:id="rId25"/>
    <p:sldLayoutId id="2147483727" r:id="rId26"/>
    <p:sldLayoutId id="2147483874" r:id="rId27"/>
    <p:sldLayoutId id="2147483737" r:id="rId28"/>
    <p:sldLayoutId id="2147483889"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5000" kern="1200">
          <a:solidFill>
            <a:schemeClr val="accent1"/>
          </a:solidFill>
          <a:latin typeface="+mj-lt"/>
          <a:ea typeface="+mj-ea"/>
          <a:cs typeface="+mj-cs"/>
        </a:defRPr>
      </a:lvl1pPr>
    </p:titleStyle>
    <p:body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guide id="14"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www.educationestonia.org/estonia-no-1-in-europe-for-digital-learning/" TargetMode="External"/><Relationship Id="rId5" Type="http://schemas.openxmlformats.org/officeDocument/2006/relationships/image" Target="../media/image14.sv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50.xml"/><Relationship Id="rId7" Type="http://schemas.openxmlformats.org/officeDocument/2006/relationships/image" Target="../media/image20.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19.xml"/><Relationship Id="rId5" Type="http://schemas.openxmlformats.org/officeDocument/2006/relationships/slideLayout" Target="../slideLayouts/slideLayout23.xml"/><Relationship Id="rId4" Type="http://schemas.openxmlformats.org/officeDocument/2006/relationships/tags" Target="../tags/tag5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educationestonia.org/wp-content/uploads/2022/05/Aino-typeface.zip"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notesSlide" Target="../notesSlides/notesSlide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17.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slideLayout" Target="../slideLayouts/slideLayout17.xml"/><Relationship Id="rId3" Type="http://schemas.openxmlformats.org/officeDocument/2006/relationships/tags" Target="../tags/tag25.xml"/><Relationship Id="rId21" Type="http://schemas.openxmlformats.org/officeDocument/2006/relationships/tags" Target="../tags/tag43.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10" Type="http://schemas.openxmlformats.org/officeDocument/2006/relationships/tags" Target="../tags/tag32.xml"/><Relationship Id="rId19" Type="http://schemas.openxmlformats.org/officeDocument/2006/relationships/tags" Target="../tags/tag4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lt 52">
            <a:extLst>
              <a:ext uri="{FF2B5EF4-FFF2-40B4-BE49-F238E27FC236}">
                <a16:creationId xmlns:a16="http://schemas.microsoft.com/office/drawing/2014/main" id="{E6ED73CC-4F42-41E7-AD42-648A1EA9881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8"/>
          <a:stretch/>
        </p:blipFill>
        <p:spPr>
          <a:xfrm>
            <a:off x="0" y="0"/>
            <a:ext cx="12192000" cy="6858000"/>
          </a:xfrm>
          <a:prstGeom prst="rect">
            <a:avLst/>
          </a:prstGeom>
        </p:spPr>
      </p:pic>
      <p:sp>
        <p:nvSpPr>
          <p:cNvPr id="235" name="CustomShape 1"/>
          <p:cNvSpPr/>
          <p:nvPr/>
        </p:nvSpPr>
        <p:spPr>
          <a:xfrm>
            <a:off x="600" y="0"/>
            <a:ext cx="12191400" cy="6857280"/>
          </a:xfrm>
          <a:prstGeom prst="rect">
            <a:avLst/>
          </a:prstGeom>
          <a:gradFill flip="none" rotWithShape="0">
            <a:gsLst>
              <a:gs pos="31000">
                <a:srgbClr val="000000">
                  <a:alpha val="0"/>
                  <a:lumMod val="0"/>
                </a:srgbClr>
              </a:gs>
              <a:gs pos="58000">
                <a:srgbClr val="000000">
                  <a:alpha val="52000"/>
                </a:srgbClr>
              </a:gs>
            </a:gsLst>
            <a:lin ang="14400000" scaled="0"/>
            <a:tileRect/>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grpSp>
        <p:nvGrpSpPr>
          <p:cNvPr id="239" name="Group 5"/>
          <p:cNvGrpSpPr/>
          <p:nvPr/>
        </p:nvGrpSpPr>
        <p:grpSpPr>
          <a:xfrm>
            <a:off x="9949320" y="0"/>
            <a:ext cx="1618200" cy="1215360"/>
            <a:chOff x="9949320" y="0"/>
            <a:chExt cx="1618200" cy="1215360"/>
          </a:xfrm>
        </p:grpSpPr>
        <p:sp>
          <p:nvSpPr>
            <p:cNvPr id="240" name="CustomShape 6"/>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1" name="CustomShape 7"/>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2" name="CustomShape 8"/>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3" name="CustomShape 9"/>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4" name="CustomShape 10"/>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5" name="CustomShape 11"/>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6" name="CustomShape 12"/>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7" name="CustomShape 13"/>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8" name="CustomShape 14"/>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9" name="CustomShape 15"/>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0" name="CustomShape 16"/>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1" name="CustomShape 17"/>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2" name="CustomShape 18"/>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3" name="CustomShape 19"/>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4" name="CustomShape 20"/>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5" name="CustomShape 21"/>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6" name="CustomShape 22"/>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7" name="CustomShape 23"/>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8" name="CustomShape 24"/>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9" name="CustomShape 25"/>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0" name="CustomShape 26"/>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1" name="CustomShape 27"/>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2" name="CustomShape 28"/>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3" name="CustomShape 29"/>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4" name="CustomShape 30"/>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5" name="CustomShape 31"/>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6" name="CustomShape 32"/>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7" name="CustomShape 33"/>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8" name="CustomShape 34"/>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9" name="CustomShape 35"/>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0" name="CustomShape 36"/>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1" name="CustomShape 37"/>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2" name="CustomShape 38"/>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3" name="CustomShape 39"/>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4" name="CustomShape 40"/>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5" name="CustomShape 41"/>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6" name="CustomShape 42"/>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7" name="CustomShape 43"/>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8" name="CustomShape 44"/>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9" name="CustomShape 45"/>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80" name="CustomShape 46"/>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grpSp>
      <p:sp>
        <p:nvSpPr>
          <p:cNvPr id="237" name="CustomShape 3"/>
          <p:cNvSpPr/>
          <p:nvPr/>
        </p:nvSpPr>
        <p:spPr>
          <a:xfrm>
            <a:off x="623880" y="3429000"/>
            <a:ext cx="5471280" cy="2807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spcBef>
                <a:spcPts val="201"/>
              </a:spcBef>
              <a:tabLst>
                <a:tab pos="0" algn="l"/>
              </a:tabLst>
            </a:pPr>
            <a:endParaRPr lang="et-EE" sz="2200" b="0" strike="noStrike" spc="-1">
              <a:latin typeface="Calibri"/>
            </a:endParaRPr>
          </a:p>
        </p:txBody>
      </p:sp>
      <p:sp>
        <p:nvSpPr>
          <p:cNvPr id="238" name="CustomShape 4"/>
          <p:cNvSpPr/>
          <p:nvPr/>
        </p:nvSpPr>
        <p:spPr>
          <a:xfrm>
            <a:off x="11568240" y="3429000"/>
            <a:ext cx="359640" cy="2807640"/>
          </a:xfrm>
          <a:prstGeom prst="rect">
            <a:avLst/>
          </a:prstGeom>
          <a:noFill/>
          <a:ln>
            <a:noFill/>
          </a:ln>
        </p:spPr>
        <p:style>
          <a:lnRef idx="0">
            <a:scrgbClr r="0" g="0" b="0"/>
          </a:lnRef>
          <a:fillRef idx="0">
            <a:scrgbClr r="0" g="0" b="0"/>
          </a:fillRef>
          <a:effectRef idx="0">
            <a:scrgbClr r="0" g="0" b="0"/>
          </a:effectRef>
          <a:fontRef idx="minor"/>
        </p:style>
        <p:txBody>
          <a:bodyPr rot="5400000" vert="vert" lIns="0" tIns="0" rIns="0" bIns="0" anchor="b">
            <a:noAutofit/>
          </a:bodyPr>
          <a:lstStyle/>
          <a:p>
            <a:pPr>
              <a:lnSpc>
                <a:spcPct val="100000"/>
              </a:lnSpc>
              <a:spcBef>
                <a:spcPts val="400"/>
              </a:spcBef>
              <a:tabLst>
                <a:tab pos="0" algn="l"/>
              </a:tabLst>
            </a:pPr>
            <a:endParaRPr lang="et-EE" sz="800" b="0" strike="noStrike" spc="-1">
              <a:latin typeface="Calibri"/>
            </a:endParaRPr>
          </a:p>
        </p:txBody>
      </p:sp>
      <p:sp>
        <p:nvSpPr>
          <p:cNvPr id="12" name="Pealkiri 11">
            <a:extLst>
              <a:ext uri="{FF2B5EF4-FFF2-40B4-BE49-F238E27FC236}">
                <a16:creationId xmlns:a16="http://schemas.microsoft.com/office/drawing/2014/main" id="{79BFEAB2-D410-F781-D52C-AE2A42E85F84}"/>
              </a:ext>
            </a:extLst>
          </p:cNvPr>
          <p:cNvSpPr>
            <a:spLocks noGrp="1"/>
          </p:cNvSpPr>
          <p:nvPr>
            <p:ph type="title"/>
          </p:nvPr>
        </p:nvSpPr>
        <p:spPr/>
        <p:txBody>
          <a:bodyPr/>
          <a:lstStyle/>
          <a:p>
            <a:pPr>
              <a:lnSpc>
                <a:spcPct val="90000"/>
              </a:lnSpc>
            </a:pPr>
            <a:r>
              <a:rPr lang="et-EE" sz="6000" b="0" strike="noStrike" spc="-1" dirty="0">
                <a:solidFill>
                  <a:srgbClr val="FFFFFF"/>
                </a:solidFill>
                <a:latin typeface="Aino Headline"/>
              </a:rPr>
              <a:t>Estonia.</a:t>
            </a:r>
            <a:r>
              <a:rPr lang="en-US" sz="6000" b="0" strike="noStrike" spc="-1" dirty="0">
                <a:solidFill>
                  <a:srgbClr val="FFFFFF"/>
                </a:solidFill>
                <a:latin typeface="Aino Headline"/>
              </a:rPr>
              <a:t> </a:t>
            </a:r>
            <a:br>
              <a:rPr lang="et-EE" sz="6000" b="0" strike="noStrike" spc="-1" dirty="0">
                <a:solidFill>
                  <a:srgbClr val="FFFFFF"/>
                </a:solidFill>
                <a:latin typeface="Aino Headline"/>
              </a:rPr>
            </a:br>
            <a:r>
              <a:rPr lang="en-US" sz="6000" b="0" strike="noStrike" spc="-1" dirty="0">
                <a:solidFill>
                  <a:srgbClr val="FFFFFF"/>
                </a:solidFill>
                <a:latin typeface="Aino Headline"/>
              </a:rPr>
              <a:t>Smart solutions </a:t>
            </a:r>
            <a:br>
              <a:rPr lang="et-EE" sz="6000" b="0" strike="noStrike" spc="-1" dirty="0">
                <a:solidFill>
                  <a:srgbClr val="FFFFFF"/>
                </a:solidFill>
                <a:latin typeface="Aino Headline"/>
              </a:rPr>
            </a:br>
            <a:r>
              <a:rPr lang="en-US" sz="6000" b="0" strike="noStrike" spc="-1" dirty="0">
                <a:solidFill>
                  <a:srgbClr val="FFFFFF"/>
                </a:solidFill>
                <a:latin typeface="Aino Headline"/>
              </a:rPr>
              <a:t>for education </a:t>
            </a:r>
            <a:br>
              <a:rPr lang="en-US" sz="6000" b="0" strike="noStrike" spc="-1" dirty="0">
                <a:solidFill>
                  <a:srgbClr val="FFFFFF"/>
                </a:solidFill>
                <a:latin typeface="Aino Headline"/>
              </a:rPr>
            </a:br>
            <a:r>
              <a:rPr lang="en-US" sz="6000" b="0" strike="noStrike" spc="-1" dirty="0">
                <a:solidFill>
                  <a:srgbClr val="FFFFFF"/>
                </a:solidFill>
                <a:latin typeface="Aino Headline"/>
              </a:rPr>
              <a:t>innovation</a:t>
            </a:r>
            <a:r>
              <a:rPr lang="et-EE" sz="6000" b="0" strike="noStrike" spc="-1" dirty="0">
                <a:solidFill>
                  <a:srgbClr val="FFFFFF"/>
                </a:solidFill>
                <a:latin typeface="Aino Headline"/>
              </a:rPr>
              <a:t>  </a:t>
            </a:r>
            <a:br>
              <a:rPr lang="et-EE" sz="6000" b="0" strike="noStrike" spc="-1" dirty="0">
                <a:solidFill>
                  <a:srgbClr val="FFFFFF"/>
                </a:solidFill>
                <a:latin typeface="Aino Headline"/>
              </a:rPr>
            </a:br>
            <a:endParaRPr lang="et-EE" dirty="0"/>
          </a:p>
        </p:txBody>
      </p:sp>
      <p:sp>
        <p:nvSpPr>
          <p:cNvPr id="13" name="Teksti kohatäide 12">
            <a:extLst>
              <a:ext uri="{FF2B5EF4-FFF2-40B4-BE49-F238E27FC236}">
                <a16:creationId xmlns:a16="http://schemas.microsoft.com/office/drawing/2014/main" id="{D3906339-0F84-553E-0C90-E994B9616BFC}"/>
              </a:ext>
            </a:extLst>
          </p:cNvPr>
          <p:cNvSpPr>
            <a:spLocks noGrp="1"/>
          </p:cNvSpPr>
          <p:nvPr>
            <p:ph type="body" sz="quarter" idx="12"/>
          </p:nvPr>
        </p:nvSpPr>
        <p:spPr/>
        <p:txBody>
          <a:bodyPr/>
          <a:lstStyle/>
          <a:p>
            <a:endParaRPr lang="et-EE" dirty="0"/>
          </a:p>
        </p:txBody>
      </p:sp>
      <p:sp>
        <p:nvSpPr>
          <p:cNvPr id="15" name="Teksti kohatäide 14">
            <a:extLst>
              <a:ext uri="{FF2B5EF4-FFF2-40B4-BE49-F238E27FC236}">
                <a16:creationId xmlns:a16="http://schemas.microsoft.com/office/drawing/2014/main" id="{114C6957-528C-A77F-1375-ED745E94BEB1}"/>
              </a:ext>
            </a:extLst>
          </p:cNvPr>
          <p:cNvSpPr>
            <a:spLocks noGrp="1"/>
          </p:cNvSpPr>
          <p:nvPr>
            <p:ph type="body" sz="quarter" idx="16"/>
          </p:nvPr>
        </p:nvSpPr>
        <p:spPr/>
        <p:txBody>
          <a:bodyPr/>
          <a:lstStyle/>
          <a:p>
            <a:endParaRPr lang="et-EE" dirty="0"/>
          </a:p>
        </p:txBody>
      </p:sp>
    </p:spTree>
    <p:extLst>
      <p:ext uri="{BB962C8B-B14F-4D97-AF65-F5344CB8AC3E}">
        <p14:creationId xmlns:p14="http://schemas.microsoft.com/office/powerpoint/2010/main" val="4051149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3177DCAE-9D9F-DF60-FB3A-8EDD19E92F59}"/>
              </a:ext>
            </a:extLst>
          </p:cNvPr>
          <p:cNvPicPr>
            <a:picLocks noChangeAspect="1"/>
          </p:cNvPicPr>
          <p:nvPr/>
        </p:nvPicPr>
        <p:blipFill>
          <a:blip r:embed="rId3"/>
          <a:srcRect l="166" r="166"/>
          <a:stretch/>
        </p:blipFill>
        <p:spPr>
          <a:xfrm>
            <a:off x="5151120" y="0"/>
            <a:ext cx="6842760" cy="6858000"/>
          </a:xfrm>
          <a:prstGeom prst="rect">
            <a:avLst/>
          </a:prstGeom>
        </p:spPr>
      </p:pic>
      <p:sp>
        <p:nvSpPr>
          <p:cNvPr id="16" name="Pealkiri 15">
            <a:extLst>
              <a:ext uri="{FF2B5EF4-FFF2-40B4-BE49-F238E27FC236}">
                <a16:creationId xmlns:a16="http://schemas.microsoft.com/office/drawing/2014/main" id="{ED51CC2B-DCB5-4632-9445-06150188AEB7}"/>
              </a:ext>
            </a:extLst>
          </p:cNvPr>
          <p:cNvSpPr>
            <a:spLocks noGrp="1"/>
          </p:cNvSpPr>
          <p:nvPr>
            <p:ph type="title"/>
          </p:nvPr>
        </p:nvSpPr>
        <p:spPr/>
        <p:txBody>
          <a:bodyPr/>
          <a:lstStyle/>
          <a:p>
            <a:r>
              <a:rPr lang="en-US" dirty="0"/>
              <a:t>The strength </a:t>
            </a:r>
            <a:br>
              <a:rPr lang="et-EE" dirty="0"/>
            </a:br>
            <a:r>
              <a:rPr lang="en-US" dirty="0"/>
              <a:t>of the tree </a:t>
            </a:r>
            <a:br>
              <a:rPr lang="et-EE" dirty="0"/>
            </a:br>
            <a:r>
              <a:rPr lang="en-US" dirty="0"/>
              <a:t>depends on </a:t>
            </a:r>
            <a:br>
              <a:rPr lang="et-EE" dirty="0"/>
            </a:br>
            <a:r>
              <a:rPr lang="et-EE" dirty="0" err="1"/>
              <a:t>its</a:t>
            </a:r>
            <a:r>
              <a:rPr lang="en-US" dirty="0"/>
              <a:t> roots</a:t>
            </a:r>
            <a:endParaRPr lang="et-EE" dirty="0"/>
          </a:p>
        </p:txBody>
      </p:sp>
      <p:sp>
        <p:nvSpPr>
          <p:cNvPr id="3" name="TextBox 2">
            <a:extLst>
              <a:ext uri="{FF2B5EF4-FFF2-40B4-BE49-F238E27FC236}">
                <a16:creationId xmlns:a16="http://schemas.microsoft.com/office/drawing/2014/main" id="{89C8D657-6DAE-D678-7380-99DCEFAF874F}"/>
              </a:ext>
            </a:extLst>
          </p:cNvPr>
          <p:cNvSpPr txBox="1"/>
          <p:nvPr/>
        </p:nvSpPr>
        <p:spPr>
          <a:xfrm>
            <a:off x="623887" y="5313958"/>
            <a:ext cx="4824413" cy="923330"/>
          </a:xfrm>
          <a:prstGeom prst="rect">
            <a:avLst/>
          </a:prstGeom>
          <a:noFill/>
        </p:spPr>
        <p:txBody>
          <a:bodyPr wrap="square">
            <a:spAutoFit/>
          </a:bodyPr>
          <a:lstStyle/>
          <a:p>
            <a:pPr marL="0" indent="0">
              <a:buNone/>
            </a:pPr>
            <a:r>
              <a:rPr lang="et-EE" dirty="0">
                <a:solidFill>
                  <a:schemeClr val="accent1"/>
                </a:solidFill>
              </a:rPr>
              <a:t>N</a:t>
            </a:r>
            <a:r>
              <a:rPr lang="en-US" dirty="0">
                <a:solidFill>
                  <a:schemeClr val="accent1"/>
                </a:solidFill>
              </a:rPr>
              <a:t>o matter which path you have started on, you have the possibility to move on </a:t>
            </a:r>
            <a:endParaRPr lang="et-EE" dirty="0">
              <a:solidFill>
                <a:schemeClr val="accent1"/>
              </a:solidFill>
            </a:endParaRPr>
          </a:p>
          <a:p>
            <a:pPr marL="0" indent="0">
              <a:buNone/>
            </a:pPr>
            <a:r>
              <a:rPr lang="en-US" dirty="0">
                <a:solidFill>
                  <a:schemeClr val="accent1"/>
                </a:solidFill>
              </a:rPr>
              <a:t>from one branch to another</a:t>
            </a:r>
            <a:r>
              <a:rPr lang="et-EE" dirty="0">
                <a:solidFill>
                  <a:schemeClr val="accent1"/>
                </a:solidFill>
              </a:rPr>
              <a:t>.</a:t>
            </a:r>
          </a:p>
        </p:txBody>
      </p:sp>
    </p:spTree>
    <p:extLst>
      <p:ext uri="{BB962C8B-B14F-4D97-AF65-F5344CB8AC3E}">
        <p14:creationId xmlns:p14="http://schemas.microsoft.com/office/powerpoint/2010/main" val="3778927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5">
            <a:extLst>
              <a:ext uri="{FF2B5EF4-FFF2-40B4-BE49-F238E27FC236}">
                <a16:creationId xmlns:a16="http://schemas.microsoft.com/office/drawing/2014/main" id="{F057D624-43F9-DC7D-8641-4CD9BD4C2FCA}"/>
              </a:ext>
            </a:extLst>
          </p:cNvPr>
          <p:cNvSpPr>
            <a:spLocks noGrp="1"/>
          </p:cNvSpPr>
          <p:nvPr>
            <p:ph type="title"/>
          </p:nvPr>
        </p:nvSpPr>
        <p:spPr>
          <a:xfrm>
            <a:off x="623887" y="658801"/>
            <a:ext cx="12572824" cy="1617674"/>
          </a:xfrm>
        </p:spPr>
        <p:txBody>
          <a:bodyPr/>
          <a:lstStyle/>
          <a:p>
            <a:r>
              <a:rPr lang="et-EE" sz="4400" dirty="0" err="1"/>
              <a:t>Characteristics</a:t>
            </a:r>
            <a:r>
              <a:rPr lang="et-EE" sz="4400" dirty="0"/>
              <a:t> of Estonian </a:t>
            </a:r>
            <a:r>
              <a:rPr lang="et-EE" sz="4400" dirty="0" err="1"/>
              <a:t>education</a:t>
            </a:r>
            <a:endParaRPr lang="et-EE" sz="4400" dirty="0"/>
          </a:p>
        </p:txBody>
      </p:sp>
      <p:sp>
        <p:nvSpPr>
          <p:cNvPr id="2" name="Teksti kohatäide 1">
            <a:extLst>
              <a:ext uri="{FF2B5EF4-FFF2-40B4-BE49-F238E27FC236}">
                <a16:creationId xmlns:a16="http://schemas.microsoft.com/office/drawing/2014/main" id="{23F0875F-25E2-46BB-A757-795DBA2681E1}"/>
              </a:ext>
            </a:extLst>
          </p:cNvPr>
          <p:cNvSpPr>
            <a:spLocks noGrp="1"/>
          </p:cNvSpPr>
          <p:nvPr>
            <p:ph type="body" sz="quarter" idx="12"/>
          </p:nvPr>
        </p:nvSpPr>
        <p:spPr>
          <a:xfrm>
            <a:off x="623887" y="1862667"/>
            <a:ext cx="4964112" cy="4713602"/>
          </a:xfrm>
        </p:spPr>
        <p:txBody>
          <a:bodyPr/>
          <a:lstStyle/>
          <a:p>
            <a:r>
              <a:rPr lang="et-EE" dirty="0"/>
              <a:t>TEACHERS ARE HIGHLY EDUCATED. </a:t>
            </a:r>
            <a:br>
              <a:rPr lang="et-EE" dirty="0"/>
            </a:br>
            <a:r>
              <a:rPr lang="et-EE" dirty="0"/>
              <a:t>A</a:t>
            </a:r>
            <a:r>
              <a:rPr lang="en-US" dirty="0"/>
              <a:t> teaching qualification requires the completion of a </a:t>
            </a:r>
            <a:r>
              <a:rPr lang="et-EE" dirty="0"/>
              <a:t>M</a:t>
            </a:r>
            <a:r>
              <a:rPr lang="en-US" dirty="0"/>
              <a:t>aster's degree</a:t>
            </a:r>
            <a:r>
              <a:rPr lang="et-EE" dirty="0"/>
              <a:t>.</a:t>
            </a:r>
          </a:p>
          <a:p>
            <a:endParaRPr lang="et-EE" dirty="0"/>
          </a:p>
          <a:p>
            <a:r>
              <a:rPr lang="et-EE" dirty="0" err="1"/>
              <a:t>Schools</a:t>
            </a:r>
            <a:r>
              <a:rPr lang="et-EE" dirty="0"/>
              <a:t>, </a:t>
            </a:r>
            <a:r>
              <a:rPr lang="et-EE" dirty="0" err="1"/>
              <a:t>principals</a:t>
            </a:r>
            <a:r>
              <a:rPr lang="en-US" dirty="0"/>
              <a:t> and teachers </a:t>
            </a:r>
            <a:br>
              <a:rPr lang="et-EE" dirty="0"/>
            </a:br>
            <a:r>
              <a:rPr lang="en-US" dirty="0"/>
              <a:t>have A </a:t>
            </a:r>
            <a:r>
              <a:rPr lang="et-EE" dirty="0"/>
              <a:t>LOT </a:t>
            </a:r>
            <a:r>
              <a:rPr lang="en-US" dirty="0"/>
              <a:t>OF</a:t>
            </a:r>
            <a:r>
              <a:rPr lang="et-EE" dirty="0"/>
              <a:t> </a:t>
            </a:r>
            <a:r>
              <a:rPr lang="en-US" dirty="0"/>
              <a:t>AUTONOMY</a:t>
            </a:r>
            <a:r>
              <a:rPr lang="et-EE" dirty="0"/>
              <a:t>. </a:t>
            </a:r>
          </a:p>
          <a:p>
            <a:endParaRPr lang="et-EE" dirty="0"/>
          </a:p>
          <a:p>
            <a:r>
              <a:rPr lang="et-EE" dirty="0"/>
              <a:t>Estonia </a:t>
            </a:r>
            <a:r>
              <a:rPr lang="et-EE" dirty="0" err="1"/>
              <a:t>has</a:t>
            </a:r>
            <a:r>
              <a:rPr lang="et-EE" dirty="0"/>
              <a:t> INCLUSIVE </a:t>
            </a:r>
            <a:r>
              <a:rPr lang="et-EE" sz="1800" dirty="0"/>
              <a:t>EDUCATION SYSTEM, </a:t>
            </a:r>
            <a:r>
              <a:rPr lang="et-EE" sz="1800" dirty="0" err="1"/>
              <a:t>providing</a:t>
            </a:r>
            <a:r>
              <a:rPr lang="et-EE" sz="1800" dirty="0"/>
              <a:t> </a:t>
            </a:r>
            <a:r>
              <a:rPr lang="et-EE" dirty="0"/>
              <a:t>s</a:t>
            </a:r>
            <a:r>
              <a:rPr lang="en-US" dirty="0" err="1"/>
              <a:t>pecial</a:t>
            </a:r>
            <a:r>
              <a:rPr lang="en-US" dirty="0"/>
              <a:t> </a:t>
            </a:r>
            <a:r>
              <a:rPr lang="en-US" dirty="0" err="1"/>
              <a:t>programmes</a:t>
            </a:r>
            <a:r>
              <a:rPr lang="en-US" dirty="0"/>
              <a:t> for the gifted</a:t>
            </a:r>
            <a:r>
              <a:rPr lang="et-EE" dirty="0"/>
              <a:t> and</a:t>
            </a:r>
            <a:r>
              <a:rPr lang="en-US" dirty="0"/>
              <a:t> support for those requiring it.</a:t>
            </a:r>
            <a:endParaRPr lang="et-EE" dirty="0"/>
          </a:p>
          <a:p>
            <a:endParaRPr lang="et-EE" dirty="0"/>
          </a:p>
          <a:p>
            <a:r>
              <a:rPr lang="en-US" dirty="0"/>
              <a:t>Every student has access to free SPECIAL SUPPORT, including psychological and speech therapy, at schools </a:t>
            </a:r>
            <a:r>
              <a:rPr lang="et-EE" dirty="0" err="1"/>
              <a:t>or</a:t>
            </a:r>
            <a:r>
              <a:rPr lang="et-EE" dirty="0"/>
              <a:t> </a:t>
            </a:r>
            <a:r>
              <a:rPr lang="en-US" dirty="0"/>
              <a:t>counselling </a:t>
            </a:r>
            <a:r>
              <a:rPr lang="en-US" dirty="0" err="1"/>
              <a:t>centres</a:t>
            </a:r>
            <a:r>
              <a:rPr lang="en-US" dirty="0"/>
              <a:t>.</a:t>
            </a:r>
            <a:endParaRPr lang="et-EE" dirty="0"/>
          </a:p>
          <a:p>
            <a:endParaRPr lang="et-EE" dirty="0"/>
          </a:p>
          <a:p>
            <a:endParaRPr lang="et-EE" dirty="0"/>
          </a:p>
          <a:p>
            <a:endParaRPr lang="et-EE" dirty="0"/>
          </a:p>
        </p:txBody>
      </p:sp>
      <p:sp>
        <p:nvSpPr>
          <p:cNvPr id="5" name="Teksti kohatäide 1">
            <a:extLst>
              <a:ext uri="{FF2B5EF4-FFF2-40B4-BE49-F238E27FC236}">
                <a16:creationId xmlns:a16="http://schemas.microsoft.com/office/drawing/2014/main" id="{0BE8D375-FAFD-4CF8-83C9-BE9F41E312CD}"/>
              </a:ext>
            </a:extLst>
          </p:cNvPr>
          <p:cNvSpPr txBox="1">
            <a:spLocks/>
          </p:cNvSpPr>
          <p:nvPr/>
        </p:nvSpPr>
        <p:spPr>
          <a:xfrm>
            <a:off x="6604002" y="1862667"/>
            <a:ext cx="4964112" cy="4753284"/>
          </a:xfrm>
          <a:prstGeom prst="rect">
            <a:avLst/>
          </a:prstGeom>
        </p:spPr>
        <p:txBody>
          <a:bodyPr vert="horz" wrap="square" lIns="0" tIns="0" rIns="0" bIns="0" rtlCol="0" anchor="t" anchorCtr="0">
            <a:noAutofit/>
          </a:bodyPr>
          <a:lstStyle>
            <a:lvl1pPr marL="2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9pPr>
          </a:lstStyle>
          <a:p>
            <a:r>
              <a:rPr lang="en-US" dirty="0"/>
              <a:t>QUALITY OF EDUCATION is endorsed by internal evaluation surveys and external assessment of learning outcomes</a:t>
            </a:r>
            <a:r>
              <a:rPr lang="et-EE" dirty="0"/>
              <a:t>.</a:t>
            </a:r>
          </a:p>
          <a:p>
            <a:endParaRPr lang="et-EE" dirty="0"/>
          </a:p>
          <a:p>
            <a:r>
              <a:rPr lang="en-US" dirty="0"/>
              <a:t>Education is FREE-OF-CHARGE from basic to higher education. School meals, textbooks, </a:t>
            </a:r>
            <a:r>
              <a:rPr lang="et-EE" dirty="0"/>
              <a:t>a</a:t>
            </a:r>
            <a:r>
              <a:rPr lang="en-US" dirty="0" err="1"/>
              <a:t>nd</a:t>
            </a:r>
            <a:r>
              <a:rPr lang="en-US" dirty="0"/>
              <a:t> transit are provided free </a:t>
            </a:r>
            <a:r>
              <a:rPr lang="en-US"/>
              <a:t>of charge.</a:t>
            </a:r>
            <a:endParaRPr lang="et-EE" dirty="0"/>
          </a:p>
          <a:p>
            <a:endParaRPr lang="et-EE" dirty="0"/>
          </a:p>
          <a:p>
            <a:r>
              <a:rPr lang="en-US" dirty="0"/>
              <a:t>HOBBY EDUCATION offers wide opportunities for self-development </a:t>
            </a:r>
            <a:br>
              <a:rPr lang="et-EE" dirty="0"/>
            </a:br>
            <a:r>
              <a:rPr lang="en-US" dirty="0"/>
              <a:t>in music, sports, art, technology, etc.</a:t>
            </a:r>
            <a:endParaRPr lang="et-EE" dirty="0"/>
          </a:p>
          <a:p>
            <a:endParaRPr lang="et-EE" dirty="0"/>
          </a:p>
          <a:p>
            <a:r>
              <a:rPr lang="en-US" dirty="0"/>
              <a:t>STRATEGIC PLANNING</a:t>
            </a:r>
            <a:r>
              <a:rPr lang="et-EE" dirty="0"/>
              <a:t> </a:t>
            </a:r>
            <a:r>
              <a:rPr lang="en-US" dirty="0"/>
              <a:t>is a crucial element of Estonia's education system.</a:t>
            </a:r>
            <a:endParaRPr lang="et-EE" dirty="0"/>
          </a:p>
          <a:p>
            <a:endParaRPr lang="et-EE" dirty="0"/>
          </a:p>
        </p:txBody>
      </p:sp>
    </p:spTree>
    <p:extLst>
      <p:ext uri="{BB962C8B-B14F-4D97-AF65-F5344CB8AC3E}">
        <p14:creationId xmlns:p14="http://schemas.microsoft.com/office/powerpoint/2010/main" val="4189581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ühm 2">
            <a:extLst>
              <a:ext uri="{FF2B5EF4-FFF2-40B4-BE49-F238E27FC236}">
                <a16:creationId xmlns:a16="http://schemas.microsoft.com/office/drawing/2014/main" id="{685D3580-AA66-44B2-8400-AD17B107E591}"/>
              </a:ext>
            </a:extLst>
          </p:cNvPr>
          <p:cNvGrpSpPr/>
          <p:nvPr/>
        </p:nvGrpSpPr>
        <p:grpSpPr>
          <a:xfrm>
            <a:off x="8313628" y="4438530"/>
            <a:ext cx="3448682" cy="1830840"/>
            <a:chOff x="7724964" y="3666105"/>
            <a:chExt cx="3197834" cy="1830840"/>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6177" y="3666105"/>
              <a:ext cx="851800"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8819045" y="394074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40% </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7724964" y="4758281"/>
              <a:ext cx="319783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FFFFFF"/>
                  </a:solidFill>
                  <a:effectLst/>
                  <a:uLnTx/>
                  <a:uFillTx/>
                  <a:latin typeface="Aino"/>
                  <a:ea typeface="+mn-ea"/>
                  <a:cs typeface="+mn-cs"/>
                </a:rPr>
                <a:t>of ICT </a:t>
              </a:r>
              <a:r>
                <a:rPr kumimoji="0" lang="et-EE" sz="1600" b="0" i="0" u="none" strike="noStrike" kern="1200" cap="none" spc="0" normalizeH="0" baseline="0" noProof="0" dirty="0" err="1">
                  <a:ln>
                    <a:noFill/>
                  </a:ln>
                  <a:solidFill>
                    <a:srgbClr val="FFFFFF"/>
                  </a:solidFill>
                  <a:effectLst/>
                  <a:uLnTx/>
                  <a:uFillTx/>
                  <a:latin typeface="Aino"/>
                  <a:ea typeface="+mn-ea"/>
                  <a:cs typeface="+mn-cs"/>
                </a:rPr>
                <a:t>university</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students</a:t>
              </a:r>
              <a:r>
                <a:rPr kumimoji="0" lang="et-EE" sz="1600" b="0" i="0" u="none" strike="noStrike" kern="1200" cap="none" spc="0" normalizeH="0" baseline="0" noProof="0" dirty="0">
                  <a:ln>
                    <a:noFill/>
                  </a:ln>
                  <a:solidFill>
                    <a:srgbClr val="FFFFFF"/>
                  </a:solidFill>
                  <a:effectLst/>
                  <a:uLnTx/>
                  <a:uFillTx/>
                  <a:latin typeface="Aino"/>
                  <a:ea typeface="+mn-ea"/>
                  <a:cs typeface="+mn-cs"/>
                </a:rPr>
                <a:t> are </a:t>
              </a:r>
              <a:r>
                <a:rPr kumimoji="0" lang="et-EE" sz="1600" b="0" i="0" u="none" strike="noStrike" kern="1200" cap="none" spc="0" normalizeH="0" baseline="0" noProof="0" dirty="0" err="1">
                  <a:ln>
                    <a:noFill/>
                  </a:ln>
                  <a:solidFill>
                    <a:srgbClr val="FFFFFF"/>
                  </a:solidFill>
                  <a:effectLst/>
                  <a:uLnTx/>
                  <a:uFillTx/>
                  <a:latin typeface="Aino"/>
                  <a:ea typeface="+mn-ea"/>
                  <a:cs typeface="+mn-cs"/>
                </a:rPr>
                <a:t>female</a:t>
              </a:r>
              <a:r>
                <a:rPr kumimoji="0" lang="et-EE" sz="1600" b="0" i="0" u="none" strike="noStrike" kern="1200" cap="none" spc="0" normalizeH="0" baseline="0" noProof="0" dirty="0">
                  <a:ln>
                    <a:noFill/>
                  </a:ln>
                  <a:solidFill>
                    <a:srgbClr val="FFFFFF"/>
                  </a:solidFill>
                  <a:effectLst/>
                  <a:uLnTx/>
                  <a:uFillTx/>
                  <a:latin typeface="Aino"/>
                  <a:ea typeface="+mn-ea"/>
                  <a:cs typeface="+mn-cs"/>
                </a:rPr>
                <a:t> – </a:t>
              </a:r>
              <a:r>
                <a:rPr kumimoji="0" lang="et-EE" sz="1600" b="0" i="0" u="none" strike="noStrike" kern="1200" cap="none" spc="0" normalizeH="0" baseline="0" noProof="0" dirty="0" err="1">
                  <a:ln>
                    <a:noFill/>
                  </a:ln>
                  <a:solidFill>
                    <a:srgbClr val="FFFFFF"/>
                  </a:solidFill>
                  <a:effectLst/>
                  <a:uLnTx/>
                  <a:uFillTx/>
                  <a:latin typeface="Aino"/>
                  <a:ea typeface="+mn-ea"/>
                  <a:cs typeface="+mn-cs"/>
                </a:rPr>
                <a:t>this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highest</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share</a:t>
              </a:r>
              <a:r>
                <a:rPr kumimoji="0" lang="et-EE" sz="1600" b="0" i="0" u="none" strike="noStrike" kern="1200" cap="none" spc="0" normalizeH="0" baseline="0" noProof="0" dirty="0">
                  <a:ln>
                    <a:noFill/>
                  </a:ln>
                  <a:solidFill>
                    <a:srgbClr val="FFFFFF"/>
                  </a:solidFill>
                  <a:effectLst/>
                  <a:uLnTx/>
                  <a:uFillTx/>
                  <a:latin typeface="Aino"/>
                  <a:ea typeface="+mn-ea"/>
                  <a:cs typeface="+mn-cs"/>
                </a:rPr>
                <a:t> in Europe </a:t>
              </a:r>
              <a:r>
                <a:rPr kumimoji="0" lang="et-EE" sz="1600" b="0" i="0" u="none" strike="noStrike" kern="1200" cap="none" spc="0" normalizeH="0" baseline="0" noProof="0" dirty="0" err="1">
                  <a:ln>
                    <a:noFill/>
                  </a:ln>
                  <a:solidFill>
                    <a:srgbClr val="0078FF"/>
                  </a:solidFill>
                  <a:effectLst/>
                  <a:uLnTx/>
                  <a:uFillTx/>
                  <a:latin typeface="Aino"/>
                  <a:ea typeface="+mn-ea"/>
                  <a:cs typeface="+mn-cs"/>
                </a:rPr>
                <a:t>Informatics</a:t>
              </a:r>
              <a:r>
                <a:rPr kumimoji="0" lang="et-EE" sz="1600" b="0" i="0" u="none" strike="noStrike" kern="1200" cap="none" spc="0" normalizeH="0" baseline="0" noProof="0" dirty="0">
                  <a:ln>
                    <a:noFill/>
                  </a:ln>
                  <a:solidFill>
                    <a:srgbClr val="0078FF"/>
                  </a:solidFill>
                  <a:effectLst/>
                  <a:uLnTx/>
                  <a:uFillTx/>
                  <a:latin typeface="Aino"/>
                  <a:ea typeface="+mn-ea"/>
                  <a:cs typeface="+mn-cs"/>
                </a:rPr>
                <a:t> Europe 2020</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534943" y="4409258"/>
            <a:ext cx="3448683" cy="1830840"/>
            <a:chOff x="1941817" y="1964475"/>
            <a:chExt cx="3448683" cy="1830840"/>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99%</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7" y="3056651"/>
              <a:ext cx="3448683" cy="738664"/>
            </a:xfrm>
            <a:prstGeom prst="rect">
              <a:avLst/>
            </a:prstGeom>
            <a:noFill/>
          </p:spPr>
          <p:txBody>
            <a:bodyPr wrap="square" lIns="0" tIns="0" rIns="0" bIns="0" rtlCol="0" anchor="t">
              <a:spAutoFit/>
            </a:bodyPr>
            <a:lstStyle/>
            <a:p>
              <a:pPr algn="ctr">
                <a:lnSpc>
                  <a:spcPct val="100000"/>
                </a:lnSpc>
              </a:pPr>
              <a:r>
                <a:rPr lang="et-EE" sz="1600" dirty="0">
                  <a:solidFill>
                    <a:schemeClr val="bg1"/>
                  </a:solidFill>
                </a:rPr>
                <a:t>of Estonian </a:t>
              </a:r>
              <a:r>
                <a:rPr lang="et-EE" sz="1600" dirty="0" err="1">
                  <a:solidFill>
                    <a:schemeClr val="bg1"/>
                  </a:solidFill>
                </a:rPr>
                <a:t>kindergartens</a:t>
              </a:r>
              <a:r>
                <a:rPr lang="et-EE" sz="1600" dirty="0">
                  <a:solidFill>
                    <a:schemeClr val="bg1"/>
                  </a:solidFill>
                </a:rPr>
                <a:t> </a:t>
              </a:r>
            </a:p>
            <a:p>
              <a:pPr algn="ctr">
                <a:lnSpc>
                  <a:spcPct val="100000"/>
                </a:lnSpc>
              </a:pPr>
              <a:r>
                <a:rPr lang="et-EE" sz="1600" dirty="0">
                  <a:solidFill>
                    <a:schemeClr val="bg1"/>
                  </a:solidFill>
                </a:rPr>
                <a:t>take part in </a:t>
              </a:r>
              <a:r>
                <a:rPr lang="et-EE" sz="1600" dirty="0" err="1">
                  <a:solidFill>
                    <a:schemeClr val="bg1"/>
                  </a:solidFill>
                </a:rPr>
                <a:t>technology</a:t>
              </a:r>
              <a:r>
                <a:rPr lang="et-EE" sz="1600" dirty="0">
                  <a:solidFill>
                    <a:schemeClr val="bg1"/>
                  </a:solidFill>
                </a:rPr>
                <a:t> </a:t>
              </a:r>
              <a:r>
                <a:rPr lang="et-EE" sz="1600" dirty="0" err="1">
                  <a:solidFill>
                    <a:schemeClr val="bg1"/>
                  </a:solidFill>
                </a:rPr>
                <a:t>education</a:t>
              </a:r>
              <a:r>
                <a:rPr lang="et-EE" sz="1600" dirty="0">
                  <a:solidFill>
                    <a:schemeClr val="bg1"/>
                  </a:solidFill>
                </a:rPr>
                <a:t> programme </a:t>
              </a:r>
              <a:r>
                <a:rPr lang="et-EE" sz="1600" dirty="0" err="1">
                  <a:solidFill>
                    <a:schemeClr val="bg1"/>
                  </a:solidFill>
                </a:rPr>
                <a:t>ProgeTiger</a:t>
              </a:r>
              <a:endParaRPr lang="en-GB" sz="1600" dirty="0">
                <a:solidFill>
                  <a:schemeClr val="bg1"/>
                </a:solidFill>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4357850" y="4437851"/>
            <a:ext cx="3707465" cy="1825743"/>
            <a:chOff x="1807253" y="2052157"/>
            <a:chExt cx="3707465" cy="1825743"/>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2052157"/>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326800"/>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9</a:t>
              </a:r>
              <a:r>
                <a:rPr kumimoji="0" lang="et-EE" sz="2400" b="0" i="0" u="none" strike="noStrike" kern="1200" cap="none" spc="0" normalizeH="0" baseline="0" noProof="0" dirty="0">
                  <a:ln>
                    <a:noFill/>
                  </a:ln>
                  <a:solidFill>
                    <a:srgbClr val="FFFFFF"/>
                  </a:solidFill>
                  <a:effectLst/>
                  <a:uLnTx/>
                  <a:uFillTx/>
                  <a:latin typeface="Aino"/>
                </a:rPr>
                <a:t>%</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1807253" y="3139236"/>
              <a:ext cx="3707465"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a:solidFill>
                    <a:schemeClr val="bg1"/>
                  </a:solidFill>
                </a:rPr>
                <a:t>of </a:t>
              </a:r>
              <a:r>
                <a:rPr lang="et-EE" sz="1600" dirty="0" err="1">
                  <a:solidFill>
                    <a:schemeClr val="bg1"/>
                  </a:solidFill>
                </a:rPr>
                <a:t>students</a:t>
              </a:r>
              <a:r>
                <a:rPr lang="et-EE" sz="1600" dirty="0">
                  <a:solidFill>
                    <a:schemeClr val="bg1"/>
                  </a:solidFill>
                </a:rPr>
                <a:t> </a:t>
              </a:r>
              <a:r>
                <a:rPr lang="et-EE" sz="1600" dirty="0" err="1">
                  <a:solidFill>
                    <a:schemeClr val="bg1"/>
                  </a:solidFill>
                </a:rPr>
                <a:t>study</a:t>
              </a:r>
              <a:r>
                <a:rPr lang="et-EE" sz="1600" dirty="0">
                  <a:solidFill>
                    <a:schemeClr val="bg1"/>
                  </a:solidFill>
                </a:rPr>
                <a:t> ICT in Estonia </a:t>
              </a:r>
              <a:br>
                <a:rPr lang="et-EE" sz="1600" dirty="0">
                  <a:solidFill>
                    <a:schemeClr val="bg1"/>
                  </a:solidFill>
                </a:rPr>
              </a:br>
              <a:r>
                <a:rPr lang="et-EE" sz="1600" dirty="0">
                  <a:solidFill>
                    <a:schemeClr val="bg1"/>
                  </a:solidFill>
                </a:rPr>
                <a:t>– t</a:t>
              </a:r>
              <a:r>
                <a:rPr lang="en-US" sz="1600" dirty="0" err="1">
                  <a:solidFill>
                    <a:schemeClr val="bg1"/>
                  </a:solidFill>
                </a:rPr>
                <a:t>wice</a:t>
              </a:r>
              <a:r>
                <a:rPr lang="en-US" sz="1600" dirty="0">
                  <a:solidFill>
                    <a:schemeClr val="bg1"/>
                  </a:solidFill>
                </a:rPr>
                <a:t> </a:t>
              </a:r>
              <a:r>
                <a:rPr lang="et-EE" sz="1600" dirty="0">
                  <a:solidFill>
                    <a:schemeClr val="bg1"/>
                  </a:solidFill>
                </a:rPr>
                <a:t> as </a:t>
              </a:r>
              <a:r>
                <a:rPr lang="et-EE" sz="1600" dirty="0" err="1">
                  <a:solidFill>
                    <a:schemeClr val="bg1"/>
                  </a:solidFill>
                </a:rPr>
                <a:t>many</a:t>
              </a:r>
              <a:r>
                <a:rPr lang="et-EE" sz="1600" dirty="0">
                  <a:solidFill>
                    <a:schemeClr val="bg1"/>
                  </a:solidFill>
                </a:rPr>
                <a:t> as EU </a:t>
              </a:r>
              <a:r>
                <a:rPr lang="et-EE" sz="1600" dirty="0" err="1">
                  <a:solidFill>
                    <a:schemeClr val="bg1"/>
                  </a:solidFill>
                </a:rPr>
                <a:t>average</a:t>
              </a:r>
              <a:r>
                <a:rPr lang="et-EE" sz="1600" dirty="0">
                  <a:solidFill>
                    <a:schemeClr val="bg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0078FF"/>
                  </a:solidFill>
                </a:rPr>
                <a:t>Eurostat</a:t>
              </a:r>
              <a:r>
                <a:rPr lang="et-EE" sz="1600" dirty="0">
                  <a:solidFill>
                    <a:srgbClr val="0078FF"/>
                  </a:solidFill>
                </a:rPr>
                <a:t> 2018</a:t>
              </a:r>
            </a:p>
          </p:txBody>
        </p:sp>
      </p:grpSp>
      <p:sp>
        <p:nvSpPr>
          <p:cNvPr id="2" name="Pealkiri 1">
            <a:extLst>
              <a:ext uri="{FF2B5EF4-FFF2-40B4-BE49-F238E27FC236}">
                <a16:creationId xmlns:a16="http://schemas.microsoft.com/office/drawing/2014/main" id="{3E04073C-A5C8-4418-AEB8-3E92BFAE5F14}"/>
              </a:ext>
            </a:extLst>
          </p:cNvPr>
          <p:cNvSpPr>
            <a:spLocks noGrp="1"/>
          </p:cNvSpPr>
          <p:nvPr>
            <p:ph type="title"/>
          </p:nvPr>
        </p:nvSpPr>
        <p:spPr>
          <a:xfrm>
            <a:off x="623888" y="658801"/>
            <a:ext cx="6760567" cy="969974"/>
          </a:xfrm>
        </p:spPr>
        <p:txBody>
          <a:bodyPr/>
          <a:lstStyle/>
          <a:p>
            <a:r>
              <a:rPr lang="en-US" sz="5000" dirty="0"/>
              <a:t>Preparing for the information society </a:t>
            </a:r>
            <a:endParaRPr lang="et-EE" sz="5000" dirty="0"/>
          </a:p>
        </p:txBody>
      </p:sp>
      <p:grpSp>
        <p:nvGrpSpPr>
          <p:cNvPr id="18" name="Group 40">
            <a:extLst>
              <a:ext uri="{FF2B5EF4-FFF2-40B4-BE49-F238E27FC236}">
                <a16:creationId xmlns:a16="http://schemas.microsoft.com/office/drawing/2014/main" id="{8594BAA2-42AC-4E4E-A37A-D8F5922007B5}"/>
              </a:ext>
            </a:extLst>
          </p:cNvPr>
          <p:cNvGrpSpPr/>
          <p:nvPr/>
        </p:nvGrpSpPr>
        <p:grpSpPr>
          <a:xfrm>
            <a:off x="971496" y="2398500"/>
            <a:ext cx="2347913" cy="1582967"/>
            <a:chOff x="2333346" y="1964475"/>
            <a:chExt cx="2347913" cy="1582967"/>
          </a:xfrm>
        </p:grpSpPr>
        <p:pic>
          <p:nvPicPr>
            <p:cNvPr id="19" name="Graphic 41">
              <a:extLst>
                <a:ext uri="{FF2B5EF4-FFF2-40B4-BE49-F238E27FC236}">
                  <a16:creationId xmlns:a16="http://schemas.microsoft.com/office/drawing/2014/main" id="{04BA44DD-5E64-4331-9129-B895C88D3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7994" y="1964475"/>
              <a:ext cx="918618" cy="918618"/>
            </a:xfrm>
            <a:prstGeom prst="rect">
              <a:avLst/>
            </a:prstGeom>
          </p:spPr>
        </p:pic>
        <p:sp>
          <p:nvSpPr>
            <p:cNvPr id="20" name="TextBox 19">
              <a:extLst>
                <a:ext uri="{FF2B5EF4-FFF2-40B4-BE49-F238E27FC236}">
                  <a16:creationId xmlns:a16="http://schemas.microsoft.com/office/drawing/2014/main" id="{B5B117DC-2D7B-4622-9BF8-7313EFADB179}"/>
                </a:ext>
              </a:extLst>
            </p:cNvPr>
            <p:cNvSpPr txBox="1"/>
            <p:nvPr/>
          </p:nvSpPr>
          <p:spPr>
            <a:xfrm>
              <a:off x="3047994" y="2254506"/>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95</a:t>
              </a:r>
              <a:r>
                <a:rPr kumimoji="0" lang="en-GB" sz="2200" b="0" i="0" u="none" strike="noStrike" kern="1200" cap="none" spc="0" normalizeH="0" baseline="0" noProof="0" dirty="0">
                  <a:ln>
                    <a:noFill/>
                  </a:ln>
                  <a:solidFill>
                    <a:srgbClr val="FFFFFF"/>
                  </a:solidFill>
                  <a:effectLst/>
                  <a:uLnTx/>
                  <a:uFillTx/>
                  <a:latin typeface="Aino"/>
                  <a:ea typeface="+mn-ea"/>
                  <a:cs typeface="+mn-cs"/>
                </a:rPr>
                <a:t>%</a:t>
              </a:r>
            </a:p>
          </p:txBody>
        </p:sp>
        <p:sp>
          <p:nvSpPr>
            <p:cNvPr id="21" name="TextBox 20">
              <a:extLst>
                <a:ext uri="{FF2B5EF4-FFF2-40B4-BE49-F238E27FC236}">
                  <a16:creationId xmlns:a16="http://schemas.microsoft.com/office/drawing/2014/main" id="{AAA9C39B-6662-4A7D-8F9A-63474999B7DF}"/>
                </a:ext>
              </a:extLst>
            </p:cNvPr>
            <p:cNvSpPr txBox="1"/>
            <p:nvPr/>
          </p:nvSpPr>
          <p:spPr>
            <a:xfrm>
              <a:off x="2333346" y="3054999"/>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of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use e-</a:t>
              </a:r>
              <a:r>
                <a:rPr kumimoji="0" lang="et-EE" sz="1600" b="0" i="0" u="none" strike="noStrike" kern="1200" cap="none" spc="0" normalizeH="0" baseline="0" noProof="0" dirty="0" err="1">
                  <a:ln>
                    <a:noFill/>
                  </a:ln>
                  <a:solidFill>
                    <a:srgbClr val="FFFFFF"/>
                  </a:solidFill>
                  <a:effectLst/>
                  <a:uLnTx/>
                  <a:uFillTx/>
                  <a:latin typeface="Aino"/>
                  <a:ea typeface="+mn-ea"/>
                  <a:cs typeface="+mn-cs"/>
                </a:rPr>
                <a:t>diaries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26" name="Group 40">
            <a:extLst>
              <a:ext uri="{FF2B5EF4-FFF2-40B4-BE49-F238E27FC236}">
                <a16:creationId xmlns:a16="http://schemas.microsoft.com/office/drawing/2014/main" id="{CBA17C3A-F3EE-4E98-A3DE-603922CD3B98}"/>
              </a:ext>
            </a:extLst>
          </p:cNvPr>
          <p:cNvGrpSpPr/>
          <p:nvPr/>
        </p:nvGrpSpPr>
        <p:grpSpPr>
          <a:xfrm>
            <a:off x="8780319" y="2413114"/>
            <a:ext cx="2347913" cy="1582967"/>
            <a:chOff x="2305536" y="1909346"/>
            <a:chExt cx="2347913" cy="1582967"/>
          </a:xfrm>
        </p:grpSpPr>
        <p:pic>
          <p:nvPicPr>
            <p:cNvPr id="27" name="Graphic 41">
              <a:extLst>
                <a:ext uri="{FF2B5EF4-FFF2-40B4-BE49-F238E27FC236}">
                  <a16:creationId xmlns:a16="http://schemas.microsoft.com/office/drawing/2014/main" id="{EF72E5A8-F00E-4B3B-9004-5F369B074E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28" name="TextBox 27">
              <a:extLst>
                <a:ext uri="{FF2B5EF4-FFF2-40B4-BE49-F238E27FC236}">
                  <a16:creationId xmlns:a16="http://schemas.microsoft.com/office/drawing/2014/main" id="{72068BB7-ED79-4DD3-AD91-47ED38258236}"/>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1st</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29" name="TextBox 28">
              <a:extLst>
                <a:ext uri="{FF2B5EF4-FFF2-40B4-BE49-F238E27FC236}">
                  <a16:creationId xmlns:a16="http://schemas.microsoft.com/office/drawing/2014/main" id="{7C5B76C1-EDA7-4AC5-A2E3-80B65283874C}"/>
                </a:ext>
              </a:extLst>
            </p:cNvPr>
            <p:cNvSpPr txBox="1"/>
            <p:nvPr/>
          </p:nvSpPr>
          <p:spPr>
            <a:xfrm>
              <a:off x="2305536" y="299987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digital</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learning</a:t>
              </a:r>
              <a:r>
                <a:rPr kumimoji="0" lang="et-EE" sz="1600" b="0" i="0" strike="noStrike" kern="1200" cap="none" spc="0" normalizeH="0" baseline="0" noProof="0" dirty="0">
                  <a:ln>
                    <a:noFill/>
                  </a:ln>
                  <a:solidFill>
                    <a:schemeClr val="bg1"/>
                  </a:solidFill>
                  <a:effectLst/>
                  <a:uLnTx/>
                  <a:uFillTx/>
                  <a:latin typeface="Aino"/>
                  <a:ea typeface="+mn-ea"/>
                  <a:cs typeface="+mn-cs"/>
                </a:rPr>
                <a:t> </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CEPS</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2019</a:t>
              </a:r>
              <a:endParaRPr lang="en-GB" sz="1600" dirty="0">
                <a:solidFill>
                  <a:srgbClr val="0078FF"/>
                </a:solidFill>
              </a:endParaRPr>
            </a:p>
          </p:txBody>
        </p:sp>
      </p:grpSp>
      <p:sp>
        <p:nvSpPr>
          <p:cNvPr id="30" name="Ristkülik 29">
            <a:hlinkClick r:id="rId6"/>
            <a:extLst>
              <a:ext uri="{FF2B5EF4-FFF2-40B4-BE49-F238E27FC236}">
                <a16:creationId xmlns:a16="http://schemas.microsoft.com/office/drawing/2014/main" id="{C0E30E2E-232F-4411-9117-688A3A51EADE}"/>
              </a:ext>
            </a:extLst>
          </p:cNvPr>
          <p:cNvSpPr/>
          <p:nvPr/>
        </p:nvSpPr>
        <p:spPr>
          <a:xfrm>
            <a:off x="6379977" y="1406402"/>
            <a:ext cx="221143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nvGrpSpPr>
          <p:cNvPr id="4" name="Group 40">
            <a:extLst>
              <a:ext uri="{FF2B5EF4-FFF2-40B4-BE49-F238E27FC236}">
                <a16:creationId xmlns:a16="http://schemas.microsoft.com/office/drawing/2014/main" id="{9F9BDA13-A7FC-7DCD-ECB0-7B41E8B134AE}"/>
              </a:ext>
            </a:extLst>
          </p:cNvPr>
          <p:cNvGrpSpPr/>
          <p:nvPr/>
        </p:nvGrpSpPr>
        <p:grpSpPr>
          <a:xfrm>
            <a:off x="4807544" y="2397726"/>
            <a:ext cx="2576911" cy="1582967"/>
            <a:chOff x="2213857" y="1909346"/>
            <a:chExt cx="2576911" cy="1582967"/>
          </a:xfrm>
        </p:grpSpPr>
        <p:pic>
          <p:nvPicPr>
            <p:cNvPr id="5" name="Graphic 41">
              <a:extLst>
                <a:ext uri="{FF2B5EF4-FFF2-40B4-BE49-F238E27FC236}">
                  <a16:creationId xmlns:a16="http://schemas.microsoft.com/office/drawing/2014/main" id="{15D337F8-4599-63C6-23BB-96E470631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6" name="TextBox 5">
              <a:extLst>
                <a:ext uri="{FF2B5EF4-FFF2-40B4-BE49-F238E27FC236}">
                  <a16:creationId xmlns:a16="http://schemas.microsoft.com/office/drawing/2014/main" id="{6BB8C508-0D80-590C-19D5-A66011869920}"/>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4th</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7" name="TextBox 6">
              <a:extLst>
                <a:ext uri="{FF2B5EF4-FFF2-40B4-BE49-F238E27FC236}">
                  <a16:creationId xmlns:a16="http://schemas.microsoft.com/office/drawing/2014/main" id="{D247030A-CD75-EDFC-87EE-57EF5D4A3666}"/>
                </a:ext>
              </a:extLst>
            </p:cNvPr>
            <p:cNvSpPr txBox="1"/>
            <p:nvPr/>
          </p:nvSpPr>
          <p:spPr>
            <a:xfrm>
              <a:off x="2213857" y="2999870"/>
              <a:ext cx="2576911"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media</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literacy</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Media </a:t>
              </a:r>
              <a:r>
                <a:rPr lang="et-EE" sz="1600" dirty="0" err="1">
                  <a:solidFill>
                    <a:srgbClr val="0078FF"/>
                  </a:solidFill>
                </a:rPr>
                <a:t>Literacy</a:t>
              </a:r>
              <a:r>
                <a:rPr lang="et-EE" sz="1600" dirty="0">
                  <a:solidFill>
                    <a:srgbClr val="0078FF"/>
                  </a:solidFill>
                </a:rPr>
                <a:t> </a:t>
              </a:r>
              <a:r>
                <a:rPr lang="et-EE" sz="1600" dirty="0" err="1">
                  <a:solidFill>
                    <a:srgbClr val="0078FF"/>
                  </a:solidFill>
                </a:rPr>
                <a:t>Index</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2022</a:t>
              </a:r>
              <a:endParaRPr lang="en-GB" sz="1600" dirty="0">
                <a:solidFill>
                  <a:srgbClr val="0078FF"/>
                </a:solidFill>
              </a:endParaRPr>
            </a:p>
          </p:txBody>
        </p:sp>
      </p:grpSp>
    </p:spTree>
    <p:extLst>
      <p:ext uri="{BB962C8B-B14F-4D97-AF65-F5344CB8AC3E}">
        <p14:creationId xmlns:p14="http://schemas.microsoft.com/office/powerpoint/2010/main" val="1957032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t-EE" dirty="0"/>
              <a:t>Technology </a:t>
            </a:r>
            <a:r>
              <a:rPr lang="et-EE" dirty="0" err="1"/>
              <a:t>opens</a:t>
            </a:r>
            <a:r>
              <a:rPr lang="et-EE" dirty="0"/>
              <a:t> </a:t>
            </a:r>
            <a:r>
              <a:rPr lang="et-EE" dirty="0" err="1"/>
              <a:t>up</a:t>
            </a:r>
            <a:r>
              <a:rPr lang="et-EE" dirty="0"/>
              <a:t> </a:t>
            </a:r>
            <a:r>
              <a:rPr lang="et-EE" dirty="0" err="1"/>
              <a:t>new</a:t>
            </a:r>
            <a:r>
              <a:rPr lang="et-EE" dirty="0"/>
              <a:t> </a:t>
            </a:r>
            <a:r>
              <a:rPr lang="et-EE" dirty="0" err="1"/>
              <a:t>possibilities</a:t>
            </a:r>
            <a:endParaRPr lang="en-GB" dirty="0"/>
          </a:p>
        </p:txBody>
      </p:sp>
      <p:sp>
        <p:nvSpPr>
          <p:cNvPr id="9" name="Text Placeholder 8"/>
          <p:cNvSpPr>
            <a:spLocks noGrp="1"/>
          </p:cNvSpPr>
          <p:nvPr>
            <p:ph type="body" sz="quarter" idx="12"/>
          </p:nvPr>
        </p:nvSpPr>
        <p:spPr>
          <a:xfrm>
            <a:off x="623888" y="2664741"/>
            <a:ext cx="5080226" cy="2808288"/>
          </a:xfrm>
        </p:spPr>
        <p:txBody>
          <a:bodyPr/>
          <a:lstStyle/>
          <a:p>
            <a:r>
              <a:rPr lang="et-EE" dirty="0" err="1"/>
              <a:t>Th</a:t>
            </a:r>
            <a:r>
              <a:rPr lang="en-US" dirty="0"/>
              <a:t>e Tiger Leap </a:t>
            </a:r>
            <a:r>
              <a:rPr lang="et-EE" dirty="0"/>
              <a:t>programme </a:t>
            </a:r>
            <a:br>
              <a:rPr lang="et-EE" dirty="0"/>
            </a:br>
            <a:r>
              <a:rPr lang="et-EE" dirty="0"/>
              <a:t>in </a:t>
            </a:r>
            <a:r>
              <a:rPr lang="et-EE" dirty="0" err="1"/>
              <a:t>the</a:t>
            </a:r>
            <a:r>
              <a:rPr lang="et-EE" dirty="0"/>
              <a:t> 1990s </a:t>
            </a:r>
            <a:r>
              <a:rPr lang="et-EE" dirty="0" err="1"/>
              <a:t>provided</a:t>
            </a:r>
            <a:r>
              <a:rPr lang="et-EE" dirty="0"/>
              <a:t> </a:t>
            </a:r>
            <a:r>
              <a:rPr lang="et-EE" dirty="0" err="1"/>
              <a:t>schools</a:t>
            </a:r>
            <a:r>
              <a:rPr lang="et-EE" dirty="0"/>
              <a:t> </a:t>
            </a:r>
            <a:r>
              <a:rPr lang="et-EE" dirty="0" err="1"/>
              <a:t>with</a:t>
            </a:r>
            <a:r>
              <a:rPr lang="et-EE" dirty="0"/>
              <a:t> INTERNET CONNECTIONS, COMPUTERS, and IT TRAININGS. </a:t>
            </a:r>
          </a:p>
          <a:p>
            <a:endParaRPr lang="et-EE" dirty="0"/>
          </a:p>
          <a:p>
            <a:r>
              <a:rPr lang="et-EE" dirty="0"/>
              <a:t>For </a:t>
            </a:r>
            <a:r>
              <a:rPr lang="et-EE" dirty="0" err="1"/>
              <a:t>the</a:t>
            </a:r>
            <a:r>
              <a:rPr lang="et-EE" dirty="0"/>
              <a:t> </a:t>
            </a:r>
            <a:r>
              <a:rPr lang="et-EE" dirty="0" err="1"/>
              <a:t>evidence-based</a:t>
            </a:r>
            <a:r>
              <a:rPr lang="et-EE" dirty="0"/>
              <a:t> </a:t>
            </a:r>
            <a:r>
              <a:rPr lang="et-EE" dirty="0" err="1"/>
              <a:t>decisions</a:t>
            </a:r>
            <a:r>
              <a:rPr lang="et-EE" dirty="0"/>
              <a:t>, </a:t>
            </a:r>
            <a:br>
              <a:rPr lang="et-EE" dirty="0"/>
            </a:br>
            <a:r>
              <a:rPr lang="et-EE" dirty="0" err="1"/>
              <a:t>the</a:t>
            </a:r>
            <a:r>
              <a:rPr lang="et-EE" dirty="0"/>
              <a:t> EDUCATIONAL DATA </a:t>
            </a:r>
            <a:r>
              <a:rPr lang="et-EE" dirty="0" err="1"/>
              <a:t>is</a:t>
            </a:r>
            <a:r>
              <a:rPr lang="et-EE" dirty="0"/>
              <a:t> </a:t>
            </a:r>
            <a:r>
              <a:rPr lang="et-EE" dirty="0" err="1"/>
              <a:t>publicly</a:t>
            </a:r>
            <a:r>
              <a:rPr lang="et-EE" dirty="0"/>
              <a:t> </a:t>
            </a:r>
            <a:br>
              <a:rPr lang="et-EE" dirty="0"/>
            </a:br>
            <a:r>
              <a:rPr lang="et-EE" dirty="0" err="1"/>
              <a:t>accessible</a:t>
            </a:r>
            <a:r>
              <a:rPr lang="et-EE" dirty="0"/>
              <a:t> on </a:t>
            </a:r>
            <a:r>
              <a:rPr lang="et-EE" dirty="0" err="1"/>
              <a:t>the</a:t>
            </a:r>
            <a:r>
              <a:rPr lang="et-EE" dirty="0"/>
              <a:t> internet.</a:t>
            </a:r>
          </a:p>
          <a:p>
            <a:endParaRPr lang="et-EE" dirty="0"/>
          </a:p>
          <a:p>
            <a:r>
              <a:rPr lang="et-EE" dirty="0"/>
              <a:t>DIGITAL LEARNING MATERIALS </a:t>
            </a:r>
            <a:br>
              <a:rPr lang="et-EE" dirty="0"/>
            </a:br>
            <a:r>
              <a:rPr lang="et-EE" dirty="0"/>
              <a:t>are </a:t>
            </a:r>
            <a:r>
              <a:rPr lang="et-EE" dirty="0" err="1"/>
              <a:t>available</a:t>
            </a:r>
            <a:r>
              <a:rPr lang="et-EE" dirty="0"/>
              <a:t> </a:t>
            </a:r>
            <a:r>
              <a:rPr lang="et-EE" dirty="0" err="1"/>
              <a:t>for</a:t>
            </a:r>
            <a:r>
              <a:rPr lang="et-EE" dirty="0"/>
              <a:t> all </a:t>
            </a:r>
            <a:r>
              <a:rPr lang="et-EE" dirty="0" err="1"/>
              <a:t>subjects</a:t>
            </a:r>
            <a:r>
              <a:rPr lang="et-EE" dirty="0"/>
              <a:t> and </a:t>
            </a:r>
            <a:br>
              <a:rPr lang="et-EE" dirty="0"/>
            </a:br>
            <a:r>
              <a:rPr lang="et-EE" dirty="0" err="1"/>
              <a:t>across</a:t>
            </a:r>
            <a:r>
              <a:rPr lang="et-EE" dirty="0"/>
              <a:t> all </a:t>
            </a:r>
            <a:r>
              <a:rPr lang="et-EE" dirty="0" err="1"/>
              <a:t>educational</a:t>
            </a:r>
            <a:r>
              <a:rPr lang="et-EE" dirty="0"/>
              <a:t> </a:t>
            </a:r>
            <a:r>
              <a:rPr lang="et-EE" dirty="0" err="1"/>
              <a:t>levels</a:t>
            </a:r>
            <a:r>
              <a:rPr lang="et-EE" dirty="0"/>
              <a:t>. </a:t>
            </a:r>
          </a:p>
          <a:p>
            <a:endParaRPr lang="et-EE" dirty="0"/>
          </a:p>
          <a:p>
            <a:endParaRPr lang="et-EE" dirty="0"/>
          </a:p>
          <a:p>
            <a:endParaRPr lang="et-EE" dirty="0"/>
          </a:p>
          <a:p>
            <a:endParaRPr lang="et-EE" dirty="0"/>
          </a:p>
        </p:txBody>
      </p:sp>
      <p:sp>
        <p:nvSpPr>
          <p:cNvPr id="2" name="Teksti kohatäide 1">
            <a:extLst>
              <a:ext uri="{FF2B5EF4-FFF2-40B4-BE49-F238E27FC236}">
                <a16:creationId xmlns:a16="http://schemas.microsoft.com/office/drawing/2014/main" id="{A6D037A4-D275-4BE4-A065-B1B9A72A8CDF}"/>
              </a:ext>
            </a:extLst>
          </p:cNvPr>
          <p:cNvSpPr>
            <a:spLocks noGrp="1"/>
          </p:cNvSpPr>
          <p:nvPr>
            <p:ph type="body" sz="quarter" idx="13"/>
          </p:nvPr>
        </p:nvSpPr>
        <p:spPr>
          <a:xfrm>
            <a:off x="6226630" y="2642329"/>
            <a:ext cx="5341483" cy="2808288"/>
          </a:xfrm>
        </p:spPr>
        <p:txBody>
          <a:bodyPr/>
          <a:lstStyle/>
          <a:p>
            <a:r>
              <a:rPr lang="et-EE" dirty="0"/>
              <a:t>D</a:t>
            </a:r>
            <a:r>
              <a:rPr lang="en-US" dirty="0"/>
              <a:t>IGITAL COMPETENCE </a:t>
            </a:r>
            <a:r>
              <a:rPr lang="et-EE" dirty="0" err="1"/>
              <a:t>is</a:t>
            </a:r>
            <a:r>
              <a:rPr lang="et-EE" dirty="0"/>
              <a:t> </a:t>
            </a:r>
            <a:r>
              <a:rPr lang="et-EE" dirty="0" err="1"/>
              <a:t>set</a:t>
            </a:r>
            <a:r>
              <a:rPr lang="et-EE" dirty="0"/>
              <a:t> </a:t>
            </a:r>
            <a:br>
              <a:rPr lang="et-EE" dirty="0"/>
            </a:br>
            <a:r>
              <a:rPr lang="et-EE" dirty="0"/>
              <a:t>in </a:t>
            </a:r>
            <a:r>
              <a:rPr lang="et-EE" dirty="0" err="1"/>
              <a:t>curriculum</a:t>
            </a:r>
            <a:r>
              <a:rPr lang="et-EE" dirty="0"/>
              <a:t> </a:t>
            </a:r>
            <a:r>
              <a:rPr lang="en-US" dirty="0"/>
              <a:t>as a general competence</a:t>
            </a:r>
            <a:r>
              <a:rPr lang="et-EE" dirty="0"/>
              <a:t>.</a:t>
            </a:r>
          </a:p>
          <a:p>
            <a:endParaRPr lang="et-EE" dirty="0"/>
          </a:p>
          <a:p>
            <a:r>
              <a:rPr lang="et-EE" dirty="0" err="1"/>
              <a:t>Educational</a:t>
            </a:r>
            <a:r>
              <a:rPr lang="et-EE" dirty="0"/>
              <a:t> programmes </a:t>
            </a:r>
            <a:r>
              <a:rPr lang="et-EE" dirty="0" err="1"/>
              <a:t>create</a:t>
            </a:r>
            <a:r>
              <a:rPr lang="et-EE" dirty="0"/>
              <a:t> INTEREST IN TECHNOLOGY from </a:t>
            </a:r>
            <a:r>
              <a:rPr lang="et-EE" dirty="0" err="1"/>
              <a:t>kindergarten</a:t>
            </a:r>
            <a:r>
              <a:rPr lang="et-EE" dirty="0"/>
              <a:t> </a:t>
            </a:r>
            <a:r>
              <a:rPr lang="et-EE" dirty="0" err="1"/>
              <a:t>to</a:t>
            </a:r>
            <a:r>
              <a:rPr lang="et-EE" dirty="0"/>
              <a:t> </a:t>
            </a:r>
            <a:r>
              <a:rPr lang="et-EE" dirty="0" err="1"/>
              <a:t>university</a:t>
            </a:r>
            <a:r>
              <a:rPr lang="et-EE" dirty="0"/>
              <a:t>.</a:t>
            </a:r>
          </a:p>
          <a:p>
            <a:endParaRPr lang="et-EE" dirty="0"/>
          </a:p>
          <a:p>
            <a:r>
              <a:rPr lang="et-EE" dirty="0"/>
              <a:t>All </a:t>
            </a:r>
            <a:r>
              <a:rPr lang="et-EE" dirty="0" err="1"/>
              <a:t>schools</a:t>
            </a:r>
            <a:r>
              <a:rPr lang="et-EE" dirty="0"/>
              <a:t> in Estonia </a:t>
            </a:r>
            <a:r>
              <a:rPr lang="et-EE" dirty="0" err="1"/>
              <a:t>use</a:t>
            </a:r>
            <a:r>
              <a:rPr lang="et-EE" dirty="0"/>
              <a:t> E</a:t>
            </a:r>
            <a:r>
              <a:rPr lang="en-US" dirty="0"/>
              <a:t>-SOLUTIONS</a:t>
            </a:r>
            <a:r>
              <a:rPr lang="et-EE" dirty="0"/>
              <a:t>.</a:t>
            </a:r>
          </a:p>
          <a:p>
            <a:endParaRPr lang="et-EE" dirty="0"/>
          </a:p>
          <a:p>
            <a:r>
              <a:rPr lang="et-EE" dirty="0" err="1"/>
              <a:t>Many</a:t>
            </a:r>
            <a:r>
              <a:rPr lang="et-EE" dirty="0"/>
              <a:t> </a:t>
            </a:r>
            <a:r>
              <a:rPr lang="et-EE" dirty="0" err="1"/>
              <a:t>schools</a:t>
            </a:r>
            <a:r>
              <a:rPr lang="et-EE" dirty="0"/>
              <a:t> and </a:t>
            </a:r>
            <a:r>
              <a:rPr lang="et-EE" dirty="0" err="1"/>
              <a:t>kindergartens</a:t>
            </a:r>
            <a:r>
              <a:rPr lang="et-EE" dirty="0"/>
              <a:t> have E</a:t>
            </a:r>
            <a:r>
              <a:rPr lang="en-US" dirty="0"/>
              <a:t>DUCATIONAL TECHNOLOGISTS</a:t>
            </a:r>
            <a:r>
              <a:rPr lang="et-EE" dirty="0"/>
              <a:t> </a:t>
            </a:r>
            <a:br>
              <a:rPr lang="et-EE" dirty="0"/>
            </a:br>
            <a:r>
              <a:rPr lang="et-EE" dirty="0"/>
              <a:t>- </a:t>
            </a:r>
            <a:r>
              <a:rPr lang="et-EE" dirty="0" err="1"/>
              <a:t>technology</a:t>
            </a:r>
            <a:r>
              <a:rPr lang="et-EE" dirty="0"/>
              <a:t> </a:t>
            </a:r>
            <a:r>
              <a:rPr lang="et-EE" dirty="0" err="1"/>
              <a:t>integration</a:t>
            </a:r>
            <a:r>
              <a:rPr lang="et-EE" dirty="0"/>
              <a:t> </a:t>
            </a:r>
            <a:r>
              <a:rPr lang="et-EE" dirty="0" err="1"/>
              <a:t>specialists</a:t>
            </a:r>
            <a:br>
              <a:rPr lang="et-EE" dirty="0"/>
            </a:br>
            <a:r>
              <a:rPr lang="et-EE" dirty="0" err="1"/>
              <a:t>to</a:t>
            </a:r>
            <a:r>
              <a:rPr lang="et-EE" dirty="0"/>
              <a:t> </a:t>
            </a:r>
            <a:r>
              <a:rPr lang="et-EE" dirty="0" err="1"/>
              <a:t>support</a:t>
            </a:r>
            <a:r>
              <a:rPr lang="et-EE" dirty="0"/>
              <a:t> </a:t>
            </a:r>
            <a:r>
              <a:rPr lang="et-EE" dirty="0" err="1"/>
              <a:t>teachers</a:t>
            </a:r>
            <a:r>
              <a:rPr lang="et-EE" dirty="0"/>
              <a:t>.</a:t>
            </a:r>
          </a:p>
          <a:p>
            <a:endParaRPr lang="et-EE" dirty="0"/>
          </a:p>
        </p:txBody>
      </p:sp>
    </p:spTree>
    <p:extLst>
      <p:ext uri="{BB962C8B-B14F-4D97-AF65-F5344CB8AC3E}">
        <p14:creationId xmlns:p14="http://schemas.microsoft.com/office/powerpoint/2010/main" val="4283275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Placeholder 6" descr="A picture containing text, person&#10;&#10;Description automatically generated"/>
          <p:cNvPicPr/>
          <p:nvPr/>
        </p:nvPicPr>
        <p:blipFill>
          <a:blip r:embed="rId3">
            <a:extLst>
              <a:ext uri="{28A0092B-C50C-407E-A947-70E740481C1C}">
                <a14:useLocalDpi xmlns:a14="http://schemas.microsoft.com/office/drawing/2010/main" val="0"/>
              </a:ext>
            </a:extLst>
          </a:blip>
          <a:stretch/>
        </p:blipFill>
        <p:spPr>
          <a:xfrm>
            <a:off x="0" y="0"/>
            <a:ext cx="12191400" cy="6857280"/>
          </a:xfrm>
          <a:prstGeom prst="rect">
            <a:avLst/>
          </a:prstGeom>
          <a:ln>
            <a:noFill/>
          </a:ln>
        </p:spPr>
      </p:pic>
      <p:sp>
        <p:nvSpPr>
          <p:cNvPr id="331" name="CustomShape 1"/>
          <p:cNvSpPr/>
          <p:nvPr/>
        </p:nvSpPr>
        <p:spPr>
          <a:xfrm>
            <a:off x="-10800" y="0"/>
            <a:ext cx="12191400" cy="6857280"/>
          </a:xfrm>
          <a:prstGeom prst="rect">
            <a:avLst/>
          </a:prstGeom>
          <a:gradFill rotWithShape="0">
            <a:gsLst>
              <a:gs pos="15000">
                <a:srgbClr val="000000">
                  <a:alpha val="70000"/>
                </a:srgbClr>
              </a:gs>
              <a:gs pos="64000">
                <a:srgbClr val="000000">
                  <a:alpha val="0"/>
                </a:srgbClr>
              </a:gs>
            </a:gsLst>
            <a:lin ang="48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12" name="CustomShape 1">
            <a:extLst>
              <a:ext uri="{FF2B5EF4-FFF2-40B4-BE49-F238E27FC236}">
                <a16:creationId xmlns:a16="http://schemas.microsoft.com/office/drawing/2014/main" id="{761DE672-A0F4-47D0-BC68-ED4DA31615BA}"/>
              </a:ext>
            </a:extLst>
          </p:cNvPr>
          <p:cNvSpPr/>
          <p:nvPr/>
        </p:nvSpPr>
        <p:spPr>
          <a:xfrm>
            <a:off x="0" y="0"/>
            <a:ext cx="12202800" cy="6857280"/>
          </a:xfrm>
          <a:prstGeom prst="rect">
            <a:avLst/>
          </a:prstGeom>
          <a:gradFill rotWithShape="0">
            <a:gsLst>
              <a:gs pos="15000">
                <a:srgbClr val="000000">
                  <a:alpha val="63000"/>
                </a:srgbClr>
              </a:gs>
              <a:gs pos="64000">
                <a:srgbClr val="000000">
                  <a:alpha val="0"/>
                </a:srgbClr>
              </a:gs>
            </a:gsLst>
            <a:lin ang="168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332" name="CustomShape 2"/>
          <p:cNvSpPr/>
          <p:nvPr/>
        </p:nvSpPr>
        <p:spPr>
          <a:xfrm>
            <a:off x="623880" y="658800"/>
            <a:ext cx="8499338"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et-EE" sz="5000" b="0" strike="noStrike" spc="-1">
              <a:solidFill>
                <a:schemeClr val="accent6"/>
              </a:solidFill>
              <a:latin typeface="+mj-lt"/>
            </a:endParaRPr>
          </a:p>
        </p:txBody>
      </p:sp>
      <p:sp>
        <p:nvSpPr>
          <p:cNvPr id="2" name="Pealkiri 1">
            <a:extLst>
              <a:ext uri="{FF2B5EF4-FFF2-40B4-BE49-F238E27FC236}">
                <a16:creationId xmlns:a16="http://schemas.microsoft.com/office/drawing/2014/main" id="{28D7369A-3A8D-4A09-8954-8CEC66917862}"/>
              </a:ext>
            </a:extLst>
          </p:cNvPr>
          <p:cNvSpPr>
            <a:spLocks noGrp="1"/>
          </p:cNvSpPr>
          <p:nvPr>
            <p:ph type="title"/>
          </p:nvPr>
        </p:nvSpPr>
        <p:spPr/>
        <p:txBody>
          <a:bodyPr/>
          <a:lstStyle/>
          <a:p>
            <a:pPr>
              <a:lnSpc>
                <a:spcPct val="90000"/>
              </a:lnSpc>
            </a:pPr>
            <a:r>
              <a:rPr lang="et-EE" b="0" strike="noStrike" spc="-1">
                <a:solidFill>
                  <a:schemeClr val="bg1"/>
                </a:solidFill>
                <a:latin typeface="+mj-lt"/>
              </a:rPr>
              <a:t>D</a:t>
            </a:r>
            <a:r>
              <a:rPr lang="en-US" b="0" strike="noStrike" spc="-1" err="1">
                <a:solidFill>
                  <a:schemeClr val="bg1"/>
                </a:solidFill>
                <a:latin typeface="+mj-lt"/>
              </a:rPr>
              <a:t>igital</a:t>
            </a:r>
            <a:r>
              <a:rPr lang="en-US" b="0" strike="noStrike" spc="-1">
                <a:solidFill>
                  <a:schemeClr val="bg1"/>
                </a:solidFill>
                <a:latin typeface="+mj-lt"/>
              </a:rPr>
              <a:t> </a:t>
            </a:r>
            <a:r>
              <a:rPr lang="et-EE" b="0" strike="noStrike" spc="-1" err="1">
                <a:solidFill>
                  <a:schemeClr val="bg1"/>
                </a:solidFill>
                <a:latin typeface="+mj-lt"/>
              </a:rPr>
              <a:t>solutions</a:t>
            </a:r>
            <a:r>
              <a:rPr lang="et-EE" b="0" strike="noStrike" spc="-1">
                <a:solidFill>
                  <a:schemeClr val="bg1"/>
                </a:solidFill>
                <a:latin typeface="+mj-lt"/>
              </a:rPr>
              <a:t> are </a:t>
            </a:r>
            <a:br>
              <a:rPr lang="et-EE" b="0" strike="noStrike" spc="-1">
                <a:solidFill>
                  <a:schemeClr val="bg1"/>
                </a:solidFill>
                <a:latin typeface="+mj-lt"/>
              </a:rPr>
            </a:br>
            <a:r>
              <a:rPr lang="et-EE" b="0" strike="noStrike" spc="-1">
                <a:solidFill>
                  <a:schemeClr val="bg1"/>
                </a:solidFill>
                <a:latin typeface="+mj-lt"/>
              </a:rPr>
              <a:t>in </a:t>
            </a:r>
            <a:r>
              <a:rPr lang="et-EE" b="0" strike="noStrike" spc="-1" err="1">
                <a:solidFill>
                  <a:schemeClr val="bg1"/>
                </a:solidFill>
                <a:latin typeface="+mj-lt"/>
              </a:rPr>
              <a:t>everyday</a:t>
            </a:r>
            <a:r>
              <a:rPr lang="et-EE" b="0" strike="noStrike" spc="-1">
                <a:solidFill>
                  <a:schemeClr val="bg1"/>
                </a:solidFill>
                <a:latin typeface="+mj-lt"/>
              </a:rPr>
              <a:t> </a:t>
            </a:r>
            <a:r>
              <a:rPr lang="et-EE" b="0" strike="noStrike" spc="-1" err="1">
                <a:solidFill>
                  <a:schemeClr val="bg1"/>
                </a:solidFill>
                <a:latin typeface="+mj-lt"/>
              </a:rPr>
              <a:t>use</a:t>
            </a:r>
            <a:endParaRPr lang="et-EE"/>
          </a:p>
        </p:txBody>
      </p:sp>
      <p:sp>
        <p:nvSpPr>
          <p:cNvPr id="3" name="Teksti kohatäide 2">
            <a:extLst>
              <a:ext uri="{FF2B5EF4-FFF2-40B4-BE49-F238E27FC236}">
                <a16:creationId xmlns:a16="http://schemas.microsoft.com/office/drawing/2014/main" id="{14DB51EE-644F-063A-E2F9-559504455F76}"/>
              </a:ext>
            </a:extLst>
          </p:cNvPr>
          <p:cNvSpPr>
            <a:spLocks noGrp="1"/>
          </p:cNvSpPr>
          <p:nvPr>
            <p:ph type="body" sz="quarter" idx="12"/>
          </p:nvPr>
        </p:nvSpPr>
        <p:spPr/>
        <p:txBody>
          <a:bodyPr/>
          <a:lstStyle/>
          <a:p>
            <a:r>
              <a:rPr lang="et-EE" dirty="0"/>
              <a:t>E-</a:t>
            </a:r>
            <a:r>
              <a:rPr lang="et-EE" dirty="0" err="1"/>
              <a:t>diaries</a:t>
            </a:r>
            <a:r>
              <a:rPr lang="et-EE" dirty="0"/>
              <a:t> </a:t>
            </a:r>
            <a:r>
              <a:rPr lang="et-EE" dirty="0" err="1"/>
              <a:t>for</a:t>
            </a:r>
            <a:r>
              <a:rPr lang="et-EE" dirty="0"/>
              <a:t> </a:t>
            </a:r>
            <a:r>
              <a:rPr lang="et-EE" dirty="0" err="1"/>
              <a:t>schools</a:t>
            </a:r>
            <a:r>
              <a:rPr lang="et-EE" dirty="0"/>
              <a:t> and </a:t>
            </a:r>
            <a:r>
              <a:rPr lang="et-EE" dirty="0" err="1"/>
              <a:t>kindergartens</a:t>
            </a:r>
            <a:r>
              <a:rPr lang="et-EE" dirty="0"/>
              <a:t>: Eliis, </a:t>
            </a:r>
            <a:r>
              <a:rPr lang="et-EE" dirty="0" err="1"/>
              <a:t>eKool</a:t>
            </a:r>
            <a:r>
              <a:rPr lang="et-EE" dirty="0"/>
              <a:t>, Stuudium</a:t>
            </a:r>
          </a:p>
          <a:p>
            <a:r>
              <a:rPr lang="et-EE" dirty="0"/>
              <a:t>Digital </a:t>
            </a:r>
            <a:r>
              <a:rPr lang="et-EE" dirty="0" err="1"/>
              <a:t>learning</a:t>
            </a:r>
            <a:r>
              <a:rPr lang="et-EE" dirty="0"/>
              <a:t> </a:t>
            </a:r>
            <a:r>
              <a:rPr lang="et-EE" dirty="0" err="1"/>
              <a:t>materials</a:t>
            </a:r>
            <a:r>
              <a:rPr lang="et-EE" dirty="0"/>
              <a:t> and </a:t>
            </a:r>
            <a:r>
              <a:rPr lang="et-EE" dirty="0" err="1"/>
              <a:t>platforms</a:t>
            </a:r>
            <a:r>
              <a:rPr lang="et-EE" dirty="0"/>
              <a:t>: e-</a:t>
            </a:r>
            <a:r>
              <a:rPr lang="et-EE" dirty="0" err="1"/>
              <a:t>Schoolbag</a:t>
            </a:r>
            <a:r>
              <a:rPr lang="et-EE" dirty="0"/>
              <a:t>, OPIQ</a:t>
            </a:r>
          </a:p>
          <a:p>
            <a:r>
              <a:rPr lang="et-EE" dirty="0" err="1"/>
              <a:t>Student</a:t>
            </a:r>
            <a:r>
              <a:rPr lang="et-EE" dirty="0"/>
              <a:t> </a:t>
            </a:r>
            <a:r>
              <a:rPr lang="et-EE" dirty="0" err="1"/>
              <a:t>admission</a:t>
            </a:r>
            <a:r>
              <a:rPr lang="et-EE" dirty="0"/>
              <a:t> </a:t>
            </a:r>
            <a:r>
              <a:rPr lang="et-EE" dirty="0" err="1"/>
              <a:t>systems</a:t>
            </a:r>
            <a:r>
              <a:rPr lang="et-EE" dirty="0"/>
              <a:t>: </a:t>
            </a:r>
            <a:r>
              <a:rPr lang="et-EE" dirty="0" err="1"/>
              <a:t>DreamApply</a:t>
            </a:r>
            <a:r>
              <a:rPr lang="et-EE" dirty="0"/>
              <a:t>, SAIS</a:t>
            </a:r>
          </a:p>
          <a:p>
            <a:r>
              <a:rPr lang="et-EE" dirty="0" err="1"/>
              <a:t>Examination</a:t>
            </a:r>
            <a:r>
              <a:rPr lang="et-EE" dirty="0"/>
              <a:t> </a:t>
            </a:r>
            <a:r>
              <a:rPr lang="et-EE" dirty="0" err="1"/>
              <a:t>Infosystem</a:t>
            </a:r>
            <a:r>
              <a:rPr lang="et-EE" dirty="0"/>
              <a:t> EIS </a:t>
            </a:r>
            <a:r>
              <a:rPr lang="et-EE" dirty="0" err="1"/>
              <a:t>for</a:t>
            </a:r>
            <a:r>
              <a:rPr lang="et-EE" dirty="0"/>
              <a:t> </a:t>
            </a:r>
            <a:r>
              <a:rPr lang="et-EE" dirty="0" err="1"/>
              <a:t>digital</a:t>
            </a:r>
            <a:r>
              <a:rPr lang="et-EE" dirty="0"/>
              <a:t> </a:t>
            </a:r>
            <a:r>
              <a:rPr lang="et-EE" dirty="0" err="1"/>
              <a:t>tests</a:t>
            </a:r>
            <a:endParaRPr lang="et-EE" dirty="0"/>
          </a:p>
          <a:p>
            <a:r>
              <a:rPr lang="et-EE" dirty="0"/>
              <a:t>Estonian Education </a:t>
            </a:r>
            <a:r>
              <a:rPr lang="et-EE" dirty="0" err="1"/>
              <a:t>Infosystem</a:t>
            </a:r>
            <a:r>
              <a:rPr lang="et-EE" dirty="0"/>
              <a:t> EHIS</a:t>
            </a:r>
          </a:p>
          <a:p>
            <a:r>
              <a:rPr lang="et-EE" dirty="0" err="1"/>
              <a:t>HarID</a:t>
            </a:r>
            <a:r>
              <a:rPr lang="et-EE" dirty="0"/>
              <a:t> </a:t>
            </a:r>
            <a:r>
              <a:rPr lang="et-EE" dirty="0" err="1"/>
              <a:t>user</a:t>
            </a:r>
            <a:r>
              <a:rPr lang="et-EE" dirty="0"/>
              <a:t> </a:t>
            </a:r>
            <a:r>
              <a:rPr lang="et-EE" dirty="0" err="1"/>
              <a:t>administration</a:t>
            </a:r>
            <a:r>
              <a:rPr lang="et-EE" dirty="0"/>
              <a:t> </a:t>
            </a:r>
            <a:r>
              <a:rPr lang="et-EE" dirty="0" err="1"/>
              <a:t>system</a:t>
            </a:r>
            <a:r>
              <a:rPr lang="et-EE" dirty="0"/>
              <a:t>	</a:t>
            </a:r>
          </a:p>
          <a:p>
            <a:pPr marL="0" indent="0">
              <a:buNone/>
            </a:pPr>
            <a:r>
              <a:rPr lang="et-EE" dirty="0"/>
              <a:t>	etc</a:t>
            </a:r>
          </a:p>
        </p:txBody>
      </p:sp>
      <p:sp>
        <p:nvSpPr>
          <p:cNvPr id="333" name="CustomShape 3"/>
          <p:cNvSpPr/>
          <p:nvPr/>
        </p:nvSpPr>
        <p:spPr>
          <a:xfrm>
            <a:off x="623880" y="2276640"/>
            <a:ext cx="8769502" cy="39600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n-US" sz="1800" b="0" strike="noStrike" spc="-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9F0FF038-4B26-4D57-9A52-98F7A76740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2926" y="-1"/>
            <a:ext cx="12454925" cy="6857281"/>
          </a:xfrm>
          <a:prstGeom prst="rect">
            <a:avLst/>
          </a:prstGeom>
        </p:spPr>
      </p:pic>
      <p:sp>
        <p:nvSpPr>
          <p:cNvPr id="8" name="CustomShape 1">
            <a:extLst>
              <a:ext uri="{FF2B5EF4-FFF2-40B4-BE49-F238E27FC236}">
                <a16:creationId xmlns:a16="http://schemas.microsoft.com/office/drawing/2014/main" id="{8398BBDB-248B-4F7F-815B-28211CF2F1A0}"/>
              </a:ext>
            </a:extLst>
          </p:cNvPr>
          <p:cNvSpPr/>
          <p:nvPr/>
        </p:nvSpPr>
        <p:spPr>
          <a:xfrm>
            <a:off x="-262925" y="720"/>
            <a:ext cx="12454924" cy="6857280"/>
          </a:xfrm>
          <a:prstGeom prst="rect">
            <a:avLst/>
          </a:prstGeom>
          <a:gradFill rotWithShape="0">
            <a:gsLst>
              <a:gs pos="12000">
                <a:srgbClr val="000000">
                  <a:alpha val="0"/>
                </a:srgbClr>
              </a:gs>
              <a:gs pos="51000">
                <a:srgbClr val="000000">
                  <a:alpha val="60000"/>
                </a:srgbClr>
              </a:gs>
            </a:gsLst>
            <a:lin ang="8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7" name="Pealkiri 6">
            <a:extLst>
              <a:ext uri="{FF2B5EF4-FFF2-40B4-BE49-F238E27FC236}">
                <a16:creationId xmlns:a16="http://schemas.microsoft.com/office/drawing/2014/main" id="{5DA876A7-8352-4B52-A8CD-0C327973A2B6}"/>
              </a:ext>
            </a:extLst>
          </p:cNvPr>
          <p:cNvSpPr>
            <a:spLocks noGrp="1"/>
          </p:cNvSpPr>
          <p:nvPr>
            <p:ph type="title"/>
          </p:nvPr>
        </p:nvSpPr>
        <p:spPr/>
        <p:txBody>
          <a:bodyPr/>
          <a:lstStyle/>
          <a:p>
            <a:r>
              <a:rPr lang="et-EE"/>
              <a:t>2020: c</a:t>
            </a:r>
            <a:r>
              <a:rPr lang="en-US" err="1"/>
              <a:t>risis</a:t>
            </a:r>
            <a:r>
              <a:rPr lang="en-US"/>
              <a:t> as </a:t>
            </a:r>
            <a:br>
              <a:rPr lang="et-EE"/>
            </a:br>
            <a:r>
              <a:rPr lang="en-US"/>
              <a:t>an opportunity  </a:t>
            </a:r>
            <a:endParaRPr lang="et-EE"/>
          </a:p>
        </p:txBody>
      </p:sp>
      <p:sp>
        <p:nvSpPr>
          <p:cNvPr id="2" name="Teksti kohatäide 1">
            <a:extLst>
              <a:ext uri="{FF2B5EF4-FFF2-40B4-BE49-F238E27FC236}">
                <a16:creationId xmlns:a16="http://schemas.microsoft.com/office/drawing/2014/main" id="{FE4B5105-1C86-BC5E-9DB7-978B5038216C}"/>
              </a:ext>
            </a:extLst>
          </p:cNvPr>
          <p:cNvSpPr>
            <a:spLocks noGrp="1"/>
          </p:cNvSpPr>
          <p:nvPr>
            <p:ph type="body" sz="quarter" idx="12"/>
          </p:nvPr>
        </p:nvSpPr>
        <p:spPr/>
        <p:txBody>
          <a:bodyPr/>
          <a:lstStyle/>
          <a:p>
            <a:r>
              <a:rPr lang="en-US" dirty="0"/>
              <a:t>Technological advantages were a key during the pandemic</a:t>
            </a:r>
          </a:p>
          <a:p>
            <a:r>
              <a:rPr lang="en-US" dirty="0"/>
              <a:t>Use of e-services increased severalfold</a:t>
            </a:r>
          </a:p>
          <a:p>
            <a:r>
              <a:rPr lang="en-US" dirty="0"/>
              <a:t>Digital skills of teachers, students and parents improved</a:t>
            </a:r>
          </a:p>
          <a:p>
            <a:r>
              <a:rPr lang="en-US" dirty="0"/>
              <a:t>Different sectors cooperated effectively</a:t>
            </a:r>
          </a:p>
        </p:txBody>
      </p:sp>
      <p:sp>
        <p:nvSpPr>
          <p:cNvPr id="11" name="Teksti kohatäide 10">
            <a:extLst>
              <a:ext uri="{FF2B5EF4-FFF2-40B4-BE49-F238E27FC236}">
                <a16:creationId xmlns:a16="http://schemas.microsoft.com/office/drawing/2014/main" id="{AA493877-94E4-AFB7-DA23-94E22FE7975B}"/>
              </a:ext>
            </a:extLst>
          </p:cNvPr>
          <p:cNvSpPr>
            <a:spLocks noGrp="1"/>
          </p:cNvSpPr>
          <p:nvPr>
            <p:ph type="body" sz="quarter" idx="11"/>
          </p:nvPr>
        </p:nvSpPr>
        <p:spPr/>
        <p:txBody>
          <a:bodyPr/>
          <a:lstStyle/>
          <a:p>
            <a:endParaRPr lang="et-EE" dirty="0"/>
          </a:p>
        </p:txBody>
      </p:sp>
    </p:spTree>
    <p:extLst>
      <p:ext uri="{BB962C8B-B14F-4D97-AF65-F5344CB8AC3E}">
        <p14:creationId xmlns:p14="http://schemas.microsoft.com/office/powerpoint/2010/main" val="275018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64539015-F649-46B1-989B-445DE09371F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9949" y="0"/>
            <a:ext cx="12446072" cy="6856950"/>
          </a:xfrm>
          <a:prstGeom prst="rect">
            <a:avLst/>
          </a:prstGeom>
          <a:ln>
            <a:noFill/>
          </a:ln>
          <a:scene3d>
            <a:camera prst="orthographicFront">
              <a:rot lat="0" lon="600000" rev="0"/>
            </a:camera>
            <a:lightRig rig="threePt" dir="t"/>
          </a:scene3d>
        </p:spPr>
      </p:pic>
      <p:sp>
        <p:nvSpPr>
          <p:cNvPr id="18" name="CustomShape 1">
            <a:extLst>
              <a:ext uri="{FF2B5EF4-FFF2-40B4-BE49-F238E27FC236}">
                <a16:creationId xmlns:a16="http://schemas.microsoft.com/office/drawing/2014/main" id="{B8F12649-38BF-4BA2-8153-F3264CFBF76F}"/>
              </a:ext>
            </a:extLst>
          </p:cNvPr>
          <p:cNvSpPr/>
          <p:nvPr/>
        </p:nvSpPr>
        <p:spPr>
          <a:xfrm>
            <a:off x="0" y="-330"/>
            <a:ext cx="12192000" cy="6857280"/>
          </a:xfrm>
          <a:prstGeom prst="rect">
            <a:avLst/>
          </a:prstGeom>
          <a:gradFill rotWithShape="0">
            <a:gsLst>
              <a:gs pos="43000">
                <a:srgbClr val="000000">
                  <a:alpha val="0"/>
                </a:srgbClr>
              </a:gs>
              <a:gs pos="66000">
                <a:srgbClr val="000000">
                  <a:alpha val="61000"/>
                </a:srgbClr>
              </a:gs>
            </a:gsLst>
            <a:lin ang="96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362" name="CustomShape 2"/>
          <p:cNvSpPr/>
          <p:nvPr/>
        </p:nvSpPr>
        <p:spPr>
          <a:xfrm>
            <a:off x="623880" y="658800"/>
            <a:ext cx="6089154"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720">
              <a:lnSpc>
                <a:spcPct val="100000"/>
              </a:lnSpc>
              <a:spcBef>
                <a:spcPts val="400"/>
              </a:spcBef>
              <a:buClr>
                <a:srgbClr val="FFFFFF"/>
              </a:buClr>
            </a:pPr>
            <a:endParaRPr lang="et-EE" sz="5400" spc="-1">
              <a:solidFill>
                <a:srgbClr val="FFFFFF"/>
              </a:solidFill>
              <a:latin typeface="Aino Headline" panose="020B0303040504020204" pitchFamily="34" charset="0"/>
            </a:endParaRPr>
          </a:p>
        </p:txBody>
      </p:sp>
      <p:sp>
        <p:nvSpPr>
          <p:cNvPr id="7" name="Pealkiri 6">
            <a:extLst>
              <a:ext uri="{FF2B5EF4-FFF2-40B4-BE49-F238E27FC236}">
                <a16:creationId xmlns:a16="http://schemas.microsoft.com/office/drawing/2014/main" id="{172AF4BD-74C4-4172-B419-DB192EBE9558}"/>
              </a:ext>
            </a:extLst>
          </p:cNvPr>
          <p:cNvSpPr>
            <a:spLocks noGrp="1"/>
          </p:cNvSpPr>
          <p:nvPr>
            <p:ph type="title"/>
          </p:nvPr>
        </p:nvSpPr>
        <p:spPr/>
        <p:txBody>
          <a:bodyPr/>
          <a:lstStyle/>
          <a:p>
            <a:r>
              <a:rPr lang="et-EE" sz="5400" dirty="0" err="1"/>
              <a:t>Youth</a:t>
            </a:r>
            <a:r>
              <a:rPr lang="et-EE" sz="5400" dirty="0"/>
              <a:t> </a:t>
            </a:r>
            <a:r>
              <a:rPr lang="et-EE" sz="5400" dirty="0" err="1"/>
              <a:t>work</a:t>
            </a:r>
            <a:r>
              <a:rPr lang="et-EE" sz="5400" dirty="0"/>
              <a:t> and </a:t>
            </a:r>
            <a:br>
              <a:rPr lang="et-EE" sz="5400" dirty="0"/>
            </a:br>
            <a:r>
              <a:rPr lang="et-EE" sz="5400" dirty="0"/>
              <a:t>h</a:t>
            </a:r>
            <a:r>
              <a:rPr lang="en-US" sz="5400" dirty="0" err="1"/>
              <a:t>obby</a:t>
            </a:r>
            <a:r>
              <a:rPr lang="en-US" sz="5400" dirty="0"/>
              <a:t> education</a:t>
            </a:r>
            <a:br>
              <a:rPr lang="et-EE" sz="5400" dirty="0"/>
            </a:br>
            <a:r>
              <a:rPr lang="et-EE" sz="5400" dirty="0" err="1"/>
              <a:t>offer</a:t>
            </a:r>
            <a:r>
              <a:rPr lang="et-EE" sz="5400" dirty="0"/>
              <a:t> </a:t>
            </a:r>
            <a:r>
              <a:rPr lang="et-EE" sz="5400" dirty="0" err="1"/>
              <a:t>more</a:t>
            </a:r>
            <a:br>
              <a:rPr lang="et-EE" sz="5400" dirty="0"/>
            </a:br>
            <a:r>
              <a:rPr lang="et-EE" sz="5400" dirty="0" err="1"/>
              <a:t>possibilities</a:t>
            </a:r>
            <a:endParaRPr lang="et-EE" sz="5000" dirty="0"/>
          </a:p>
        </p:txBody>
      </p:sp>
      <p:sp>
        <p:nvSpPr>
          <p:cNvPr id="2" name="Teksti kohatäide 1">
            <a:extLst>
              <a:ext uri="{FF2B5EF4-FFF2-40B4-BE49-F238E27FC236}">
                <a16:creationId xmlns:a16="http://schemas.microsoft.com/office/drawing/2014/main" id="{0A64890B-6F30-FAE7-2724-D1E118933273}"/>
              </a:ext>
            </a:extLst>
          </p:cNvPr>
          <p:cNvSpPr>
            <a:spLocks noGrp="1"/>
          </p:cNvSpPr>
          <p:nvPr>
            <p:ph type="body" sz="quarter" idx="12"/>
          </p:nvPr>
        </p:nvSpPr>
        <p:spPr/>
        <p:txBody>
          <a:bodyPr/>
          <a:lstStyle/>
          <a:p>
            <a:r>
              <a:rPr lang="en-US" dirty="0"/>
              <a:t>8</a:t>
            </a:r>
            <a:r>
              <a:rPr lang="et-EE" dirty="0"/>
              <a:t>0</a:t>
            </a:r>
            <a:r>
              <a:rPr lang="en-US" dirty="0"/>
              <a:t>% of the 7-1</a:t>
            </a:r>
            <a:r>
              <a:rPr lang="et-EE" dirty="0"/>
              <a:t>9</a:t>
            </a:r>
            <a:r>
              <a:rPr lang="en-US" dirty="0"/>
              <a:t> year olds</a:t>
            </a:r>
            <a:r>
              <a:rPr lang="et-EE" dirty="0"/>
              <a:t> </a:t>
            </a:r>
            <a:r>
              <a:rPr lang="en-US" dirty="0"/>
              <a:t>participate </a:t>
            </a:r>
            <a:br>
              <a:rPr lang="et-EE" dirty="0"/>
            </a:br>
            <a:r>
              <a:rPr lang="en-US" dirty="0"/>
              <a:t>in hobby </a:t>
            </a:r>
            <a:r>
              <a:rPr lang="et-EE" dirty="0"/>
              <a:t>e</a:t>
            </a:r>
            <a:r>
              <a:rPr lang="en-US" dirty="0" err="1"/>
              <a:t>ducation</a:t>
            </a:r>
            <a:r>
              <a:rPr lang="et-EE" dirty="0"/>
              <a:t> </a:t>
            </a:r>
            <a:r>
              <a:rPr lang="et-EE" dirty="0" err="1"/>
              <a:t>or</a:t>
            </a:r>
            <a:r>
              <a:rPr lang="et-EE" dirty="0"/>
              <a:t> </a:t>
            </a:r>
            <a:r>
              <a:rPr lang="et-EE" dirty="0" err="1"/>
              <a:t>hobby</a:t>
            </a:r>
            <a:r>
              <a:rPr lang="et-EE" dirty="0"/>
              <a:t> </a:t>
            </a:r>
            <a:r>
              <a:rPr lang="et-EE" dirty="0" err="1"/>
              <a:t>activities</a:t>
            </a:r>
            <a:endParaRPr lang="et-EE" dirty="0"/>
          </a:p>
          <a:p>
            <a:r>
              <a:rPr lang="en-US" dirty="0"/>
              <a:t>90% of youth </a:t>
            </a:r>
            <a:r>
              <a:rPr lang="et-EE" dirty="0"/>
              <a:t>are </a:t>
            </a:r>
            <a:r>
              <a:rPr lang="et-EE" dirty="0" err="1"/>
              <a:t>satisfied</a:t>
            </a:r>
            <a:r>
              <a:rPr lang="et-EE" dirty="0"/>
              <a:t> </a:t>
            </a:r>
            <a:r>
              <a:rPr lang="en-US" dirty="0"/>
              <a:t>with </a:t>
            </a:r>
            <a:r>
              <a:rPr lang="et-EE" dirty="0" err="1"/>
              <a:t>youth</a:t>
            </a:r>
            <a:r>
              <a:rPr lang="et-EE" dirty="0"/>
              <a:t> </a:t>
            </a:r>
            <a:r>
              <a:rPr lang="et-EE" dirty="0" err="1"/>
              <a:t>work</a:t>
            </a:r>
            <a:r>
              <a:rPr lang="et-EE" dirty="0"/>
              <a:t> </a:t>
            </a:r>
            <a:br>
              <a:rPr lang="et-EE" dirty="0"/>
            </a:br>
            <a:r>
              <a:rPr lang="et-EE" dirty="0"/>
              <a:t>and </a:t>
            </a:r>
            <a:r>
              <a:rPr lang="en-US" dirty="0"/>
              <a:t>extracurricular activities</a:t>
            </a:r>
            <a:r>
              <a:rPr lang="et-EE" dirty="0"/>
              <a:t> (2020)</a:t>
            </a:r>
          </a:p>
        </p:txBody>
      </p:sp>
    </p:spTree>
    <p:extLst>
      <p:ext uri="{BB962C8B-B14F-4D97-AF65-F5344CB8AC3E}">
        <p14:creationId xmlns:p14="http://schemas.microsoft.com/office/powerpoint/2010/main" val="338948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2541E8EF-6C28-4211-9CB5-7B578E76A0B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912" y="0"/>
            <a:ext cx="12253912" cy="6858000"/>
          </a:xfrm>
          <a:prstGeom prst="rect">
            <a:avLst/>
          </a:prstGeom>
        </p:spPr>
      </p:pic>
      <p:sp>
        <p:nvSpPr>
          <p:cNvPr id="10" name="CustomShape 1">
            <a:extLst>
              <a:ext uri="{FF2B5EF4-FFF2-40B4-BE49-F238E27FC236}">
                <a16:creationId xmlns:a16="http://schemas.microsoft.com/office/drawing/2014/main" id="{52AA258F-523C-485B-9DAE-831E59F66DF9}"/>
              </a:ext>
            </a:extLst>
          </p:cNvPr>
          <p:cNvSpPr/>
          <p:nvPr/>
        </p:nvSpPr>
        <p:spPr>
          <a:xfrm>
            <a:off x="-61912" y="0"/>
            <a:ext cx="12253912" cy="7028400"/>
          </a:xfrm>
          <a:prstGeom prst="rect">
            <a:avLst/>
          </a:prstGeom>
          <a:gradFill rotWithShape="0">
            <a:gsLst>
              <a:gs pos="40000">
                <a:srgbClr val="000000">
                  <a:alpha val="0"/>
                </a:srgbClr>
              </a:gs>
              <a:gs pos="77000">
                <a:srgbClr val="000000">
                  <a:alpha val="74000"/>
                </a:srgbClr>
              </a:gs>
            </a:gsLst>
            <a:lin ang="156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CustomShape 1">
            <a:extLst>
              <a:ext uri="{FF2B5EF4-FFF2-40B4-BE49-F238E27FC236}">
                <a16:creationId xmlns:a16="http://schemas.microsoft.com/office/drawing/2014/main" id="{5A2A01AA-F975-4B8B-8A50-B165CD32CE95}"/>
              </a:ext>
            </a:extLst>
          </p:cNvPr>
          <p:cNvSpPr/>
          <p:nvPr/>
        </p:nvSpPr>
        <p:spPr>
          <a:xfrm>
            <a:off x="-61912" y="-186858"/>
            <a:ext cx="12253912" cy="7044858"/>
          </a:xfrm>
          <a:prstGeom prst="rect">
            <a:avLst/>
          </a:prstGeom>
          <a:gradFill rotWithShape="0">
            <a:gsLst>
              <a:gs pos="39000">
                <a:srgbClr val="000000">
                  <a:alpha val="0"/>
                </a:srgbClr>
              </a:gs>
              <a:gs pos="70000">
                <a:srgbClr val="000000">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7" name="Title 6"/>
          <p:cNvSpPr>
            <a:spLocks noGrp="1"/>
          </p:cNvSpPr>
          <p:nvPr>
            <p:ph type="title"/>
          </p:nvPr>
        </p:nvSpPr>
        <p:spPr/>
        <p:txBody>
          <a:bodyPr/>
          <a:lstStyle/>
          <a:p>
            <a:r>
              <a:rPr lang="et-EE" err="1">
                <a:solidFill>
                  <a:schemeClr val="bg1"/>
                </a:solidFill>
              </a:rPr>
              <a:t>Vocational</a:t>
            </a:r>
            <a:r>
              <a:rPr lang="et-EE">
                <a:solidFill>
                  <a:schemeClr val="bg1"/>
                </a:solidFill>
              </a:rPr>
              <a:t> </a:t>
            </a:r>
            <a:r>
              <a:rPr lang="et-EE" err="1">
                <a:solidFill>
                  <a:schemeClr val="bg1"/>
                </a:solidFill>
              </a:rPr>
              <a:t>education</a:t>
            </a:r>
            <a:r>
              <a:rPr lang="et-EE">
                <a:solidFill>
                  <a:schemeClr val="bg1"/>
                </a:solidFill>
              </a:rPr>
              <a:t>: </a:t>
            </a:r>
            <a:r>
              <a:rPr lang="et-EE" err="1">
                <a:solidFill>
                  <a:schemeClr val="bg1"/>
                </a:solidFill>
              </a:rPr>
              <a:t>ensuring</a:t>
            </a:r>
            <a:r>
              <a:rPr lang="et-EE">
                <a:solidFill>
                  <a:schemeClr val="bg1"/>
                </a:solidFill>
              </a:rPr>
              <a:t> </a:t>
            </a:r>
            <a:r>
              <a:rPr lang="et-EE" err="1">
                <a:solidFill>
                  <a:schemeClr val="bg1"/>
                </a:solidFill>
              </a:rPr>
              <a:t>essential</a:t>
            </a:r>
            <a:r>
              <a:rPr lang="et-EE">
                <a:solidFill>
                  <a:schemeClr val="bg1"/>
                </a:solidFill>
              </a:rPr>
              <a:t> </a:t>
            </a:r>
            <a:r>
              <a:rPr lang="et-EE" err="1">
                <a:solidFill>
                  <a:schemeClr val="bg1"/>
                </a:solidFill>
              </a:rPr>
              <a:t>skills</a:t>
            </a:r>
            <a:endParaRPr lang="en-GB"/>
          </a:p>
        </p:txBody>
      </p:sp>
      <p:sp>
        <p:nvSpPr>
          <p:cNvPr id="9" name="Text Placeholder 8"/>
          <p:cNvSpPr>
            <a:spLocks noGrp="1"/>
          </p:cNvSpPr>
          <p:nvPr>
            <p:ph type="body" sz="quarter" idx="12"/>
          </p:nvPr>
        </p:nvSpPr>
        <p:spPr>
          <a:xfrm>
            <a:off x="623887" y="4247909"/>
            <a:ext cx="4824413" cy="2164190"/>
          </a:xfrm>
        </p:spPr>
        <p:txBody>
          <a:bodyPr/>
          <a:lstStyle/>
          <a:p>
            <a:pPr indent="-269280">
              <a:buClr>
                <a:srgbClr val="FFFFFF"/>
              </a:buClr>
              <a:buFont typeface="Aino"/>
              <a:buChar char="+"/>
            </a:pPr>
            <a:r>
              <a:rPr lang="et-EE" sz="1800" dirty="0">
                <a:solidFill>
                  <a:schemeClr val="bg1"/>
                </a:solidFill>
              </a:rPr>
              <a:t>VOCATIONAL EDUCATION </a:t>
            </a:r>
            <a:br>
              <a:rPr lang="et-EE" dirty="0"/>
            </a:br>
            <a:r>
              <a:rPr lang="et-EE" sz="1800" dirty="0" err="1">
                <a:solidFill>
                  <a:schemeClr val="bg1"/>
                </a:solidFill>
              </a:rPr>
              <a:t>is</a:t>
            </a:r>
            <a:r>
              <a:rPr lang="et-EE" sz="1800">
                <a:solidFill>
                  <a:schemeClr val="bg1"/>
                </a:solidFill>
              </a:rPr>
              <a:t> f</a:t>
            </a:r>
            <a:r>
              <a:rPr lang="en-US" sz="1800" spc="-1" dirty="0" err="1">
                <a:solidFill>
                  <a:srgbClr val="FFFFFF"/>
                </a:solidFill>
              </a:rPr>
              <a:t>ree</a:t>
            </a:r>
            <a:r>
              <a:rPr lang="en-US" sz="1800" spc="-1" dirty="0">
                <a:solidFill>
                  <a:srgbClr val="FFFFFF"/>
                </a:solidFill>
              </a:rPr>
              <a:t>-of-charge for everybody</a:t>
            </a:r>
            <a:r>
              <a:rPr lang="et-EE" sz="1800" spc="-1" dirty="0">
                <a:solidFill>
                  <a:srgbClr val="FFFFFF"/>
                </a:solidFill>
              </a:rPr>
              <a:t> </a:t>
            </a:r>
            <a:br>
              <a:rPr lang="et-EE" sz="1800" spc="-1" dirty="0">
                <a:solidFill>
                  <a:srgbClr val="FFFFFF"/>
                </a:solidFill>
              </a:rPr>
            </a:br>
            <a:r>
              <a:rPr lang="et-EE" sz="1800" spc="-1" dirty="0">
                <a:solidFill>
                  <a:srgbClr val="FFFFFF"/>
                </a:solidFill>
              </a:rPr>
              <a:t>and </a:t>
            </a:r>
            <a:r>
              <a:rPr lang="et-EE" sz="1800" spc="-1" dirty="0" err="1">
                <a:solidFill>
                  <a:srgbClr val="FFFFFF"/>
                </a:solidFill>
              </a:rPr>
              <a:t>has</a:t>
            </a:r>
            <a:r>
              <a:rPr lang="et-EE" sz="1800" spc="-1" dirty="0">
                <a:solidFill>
                  <a:srgbClr val="FFFFFF"/>
                </a:solidFill>
              </a:rPr>
              <a:t> f</a:t>
            </a:r>
            <a:r>
              <a:rPr lang="en-US" sz="1800" spc="-1" dirty="0" err="1">
                <a:solidFill>
                  <a:srgbClr val="FFFFFF"/>
                </a:solidFill>
              </a:rPr>
              <a:t>lexible</a:t>
            </a:r>
            <a:r>
              <a:rPr lang="en-US" sz="1800" spc="-1" dirty="0">
                <a:solidFill>
                  <a:srgbClr val="FFFFFF"/>
                </a:solidFill>
              </a:rPr>
              <a:t> forms of </a:t>
            </a:r>
            <a:r>
              <a:rPr lang="en-US" sz="1800" spc="-1" dirty="0" err="1">
                <a:solidFill>
                  <a:srgbClr val="FFFFFF"/>
                </a:solidFill>
              </a:rPr>
              <a:t>studie</a:t>
            </a:r>
            <a:r>
              <a:rPr lang="et-EE" sz="1800" spc="-1" dirty="0">
                <a:solidFill>
                  <a:srgbClr val="FFFFFF"/>
                </a:solidFill>
              </a:rPr>
              <a:t>s</a:t>
            </a:r>
            <a:r>
              <a:rPr lang="et-EE" sz="1800" spc="-1" dirty="0">
                <a:latin typeface="Calibri"/>
              </a:rPr>
              <a:t>. </a:t>
            </a:r>
          </a:p>
          <a:p>
            <a:pPr indent="-269280">
              <a:buClr>
                <a:srgbClr val="FFFFFF"/>
              </a:buClr>
              <a:buFont typeface="Aino"/>
              <a:buChar char="+"/>
            </a:pPr>
            <a:endParaRPr lang="et-EE" spc="-1" dirty="0">
              <a:latin typeface="Calibri"/>
            </a:endParaRPr>
          </a:p>
          <a:p>
            <a:pPr indent="-269280">
              <a:buClr>
                <a:srgbClr val="FFFFFF"/>
              </a:buClr>
              <a:buFont typeface="Aino"/>
              <a:buChar char="+"/>
            </a:pPr>
            <a:r>
              <a:rPr lang="et-EE" dirty="0"/>
              <a:t>The </a:t>
            </a:r>
            <a:r>
              <a:rPr lang="et-EE" dirty="0" err="1"/>
              <a:t>state</a:t>
            </a:r>
            <a:r>
              <a:rPr lang="et-EE" dirty="0"/>
              <a:t> </a:t>
            </a:r>
            <a:r>
              <a:rPr lang="et-EE" dirty="0" err="1"/>
              <a:t>has</a:t>
            </a:r>
            <a:r>
              <a:rPr lang="et-EE" dirty="0"/>
              <a:t> </a:t>
            </a:r>
            <a:r>
              <a:rPr lang="et-EE" dirty="0" err="1"/>
              <a:t>special</a:t>
            </a:r>
            <a:r>
              <a:rPr lang="et-EE" dirty="0"/>
              <a:t> </a:t>
            </a:r>
            <a:r>
              <a:rPr lang="et-EE" dirty="0" err="1"/>
              <a:t>project</a:t>
            </a:r>
            <a:r>
              <a:rPr lang="et-EE" dirty="0"/>
              <a:t> (OSKA) </a:t>
            </a:r>
            <a:r>
              <a:rPr lang="et-EE" dirty="0" err="1"/>
              <a:t>to</a:t>
            </a:r>
            <a:r>
              <a:rPr lang="et-EE" dirty="0"/>
              <a:t> </a:t>
            </a:r>
            <a:r>
              <a:rPr lang="en-US" dirty="0"/>
              <a:t>ANALYSE THE LABOUR MARKET to </a:t>
            </a:r>
            <a:r>
              <a:rPr lang="et-EE" dirty="0" err="1"/>
              <a:t>find</a:t>
            </a:r>
            <a:r>
              <a:rPr lang="et-EE" dirty="0"/>
              <a:t> </a:t>
            </a:r>
            <a:r>
              <a:rPr lang="et-EE" dirty="0" err="1"/>
              <a:t>out</a:t>
            </a:r>
            <a:r>
              <a:rPr lang="en-US" dirty="0"/>
              <a:t> </a:t>
            </a:r>
            <a:r>
              <a:rPr lang="et-EE" dirty="0" err="1"/>
              <a:t>what</a:t>
            </a:r>
            <a:r>
              <a:rPr lang="et-EE" dirty="0"/>
              <a:t> </a:t>
            </a:r>
            <a:r>
              <a:rPr lang="en-US" dirty="0"/>
              <a:t>skills </a:t>
            </a:r>
            <a:r>
              <a:rPr lang="et-EE" dirty="0"/>
              <a:t>are </a:t>
            </a:r>
            <a:r>
              <a:rPr lang="en-US" dirty="0"/>
              <a:t>needed in the future.</a:t>
            </a:r>
            <a:endParaRPr lang="et-EE" spc="-1" dirty="0">
              <a:solidFill>
                <a:srgbClr val="FFFFFF"/>
              </a:solidFill>
            </a:endParaRPr>
          </a:p>
          <a:p>
            <a:pPr marL="720" indent="0">
              <a:buClr>
                <a:srgbClr val="FFFFFF"/>
              </a:buClr>
              <a:buNone/>
            </a:pPr>
            <a:endParaRPr lang="et-EE" sz="1800" spc="-1" dirty="0">
              <a:latin typeface="Calibri"/>
            </a:endParaRPr>
          </a:p>
        </p:txBody>
      </p:sp>
      <p:sp>
        <p:nvSpPr>
          <p:cNvPr id="2" name="Teksti kohatäide 1">
            <a:extLst>
              <a:ext uri="{FF2B5EF4-FFF2-40B4-BE49-F238E27FC236}">
                <a16:creationId xmlns:a16="http://schemas.microsoft.com/office/drawing/2014/main" id="{A6D037A4-D275-4BE4-A065-B1B9A72A8CDF}"/>
              </a:ext>
            </a:extLst>
          </p:cNvPr>
          <p:cNvSpPr>
            <a:spLocks noGrp="1"/>
          </p:cNvSpPr>
          <p:nvPr>
            <p:ph type="body" sz="quarter" idx="13"/>
          </p:nvPr>
        </p:nvSpPr>
        <p:spPr>
          <a:xfrm>
            <a:off x="6743699" y="4247909"/>
            <a:ext cx="4824414" cy="1989378"/>
          </a:xfrm>
        </p:spPr>
        <p:txBody>
          <a:bodyPr/>
          <a:lstStyle/>
          <a:p>
            <a:pPr indent="-269280">
              <a:buClr>
                <a:srgbClr val="FFFFFF"/>
              </a:buClr>
              <a:buFont typeface="Aino"/>
              <a:buChar char="+"/>
            </a:pPr>
            <a:r>
              <a:rPr lang="et-EE" spc="-1" dirty="0">
                <a:solidFill>
                  <a:srgbClr val="FFFFFF"/>
                </a:solidFill>
              </a:rPr>
              <a:t>C</a:t>
            </a:r>
            <a:r>
              <a:rPr lang="en-US" spc="-1" dirty="0">
                <a:solidFill>
                  <a:srgbClr val="FFFFFF"/>
                </a:solidFill>
              </a:rPr>
              <a:t>lose COOPERATION WITH THE PRIVATE SECTOR</a:t>
            </a:r>
            <a:r>
              <a:rPr lang="et-EE" spc="-1" dirty="0">
                <a:solidFill>
                  <a:srgbClr val="FFFFFF"/>
                </a:solidFill>
              </a:rPr>
              <a:t> </a:t>
            </a:r>
            <a:r>
              <a:rPr lang="et-EE" spc="-1" dirty="0" err="1">
                <a:solidFill>
                  <a:srgbClr val="FFFFFF"/>
                </a:solidFill>
              </a:rPr>
              <a:t>provides</a:t>
            </a:r>
            <a:r>
              <a:rPr lang="et-EE" spc="-1" dirty="0">
                <a:solidFill>
                  <a:srgbClr val="FFFFFF"/>
                </a:solidFill>
              </a:rPr>
              <a:t> </a:t>
            </a:r>
            <a:r>
              <a:rPr lang="et-EE" spc="-1" dirty="0" err="1">
                <a:solidFill>
                  <a:srgbClr val="FFFFFF"/>
                </a:solidFill>
              </a:rPr>
              <a:t>students</a:t>
            </a:r>
            <a:r>
              <a:rPr lang="et-EE" spc="-1" dirty="0">
                <a:solidFill>
                  <a:srgbClr val="FFFFFF"/>
                </a:solidFill>
              </a:rPr>
              <a:t> r</a:t>
            </a:r>
            <a:r>
              <a:rPr lang="en-US" spc="-1" dirty="0" err="1">
                <a:solidFill>
                  <a:srgbClr val="FFFFFF"/>
                </a:solidFill>
              </a:rPr>
              <a:t>eal</a:t>
            </a:r>
            <a:r>
              <a:rPr lang="en-US" spc="-1" dirty="0">
                <a:solidFill>
                  <a:srgbClr val="FFFFFF"/>
                </a:solidFill>
              </a:rPr>
              <a:t> workplace experience during </a:t>
            </a:r>
            <a:r>
              <a:rPr lang="et-EE" spc="-1" dirty="0" err="1">
                <a:solidFill>
                  <a:srgbClr val="FFFFFF"/>
                </a:solidFill>
              </a:rPr>
              <a:t>their</a:t>
            </a:r>
            <a:r>
              <a:rPr lang="et-EE" spc="-1" dirty="0">
                <a:solidFill>
                  <a:srgbClr val="FFFFFF"/>
                </a:solidFill>
              </a:rPr>
              <a:t> </a:t>
            </a:r>
            <a:r>
              <a:rPr lang="en-US" spc="-1" dirty="0">
                <a:solidFill>
                  <a:srgbClr val="FFFFFF"/>
                </a:solidFill>
              </a:rPr>
              <a:t>studies</a:t>
            </a:r>
            <a:r>
              <a:rPr lang="et-EE" spc="-1" dirty="0">
                <a:solidFill>
                  <a:srgbClr val="FFFFFF"/>
                </a:solidFill>
              </a:rPr>
              <a:t>. </a:t>
            </a:r>
          </a:p>
          <a:p>
            <a:pPr indent="-269280">
              <a:buClr>
                <a:srgbClr val="FFFFFF"/>
              </a:buClr>
              <a:buFont typeface="Aino"/>
              <a:buChar char="+"/>
            </a:pPr>
            <a:endParaRPr lang="et-EE" dirty="0"/>
          </a:p>
          <a:p>
            <a:pPr indent="-269280">
              <a:buClr>
                <a:srgbClr val="FFFFFF"/>
              </a:buClr>
              <a:buFont typeface="Aino"/>
              <a:buChar char="+"/>
            </a:pPr>
            <a:r>
              <a:rPr lang="en-US" dirty="0"/>
              <a:t>Moving from vocational education </a:t>
            </a:r>
            <a:br>
              <a:rPr lang="et-EE" dirty="0"/>
            </a:br>
            <a:r>
              <a:rPr lang="en-US" dirty="0"/>
              <a:t>to higher education and vice versa </a:t>
            </a:r>
            <a:br>
              <a:rPr lang="et-EE" dirty="0"/>
            </a:br>
            <a:r>
              <a:rPr lang="en-US" dirty="0"/>
              <a:t>is becoming increasingly popular.</a:t>
            </a:r>
            <a:endParaRPr lang="et-EE" sz="1800" dirty="0">
              <a:latin typeface="Aino" panose="02000603040504020204" pitchFamily="50" charset="-70"/>
            </a:endParaRPr>
          </a:p>
        </p:txBody>
      </p:sp>
    </p:spTree>
    <p:extLst>
      <p:ext uri="{BB962C8B-B14F-4D97-AF65-F5344CB8AC3E}">
        <p14:creationId xmlns:p14="http://schemas.microsoft.com/office/powerpoint/2010/main" val="17131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descr="A picture containing sky, outdoor, person&#10;&#10;Description automatically generated">
            <a:extLst>
              <a:ext uri="{FF2B5EF4-FFF2-40B4-BE49-F238E27FC236}">
                <a16:creationId xmlns:a16="http://schemas.microsoft.com/office/drawing/2014/main" id="{CD24182E-F420-4E0B-9267-012115D8BD8C}"/>
              </a:ext>
            </a:extLst>
          </p:cNvPr>
          <p:cNvPicPr/>
          <p:nvPr/>
        </p:nvPicPr>
        <p:blipFill>
          <a:blip r:embed="rId3">
            <a:extLst>
              <a:ext uri="{28A0092B-C50C-407E-A947-70E740481C1C}">
                <a14:useLocalDpi xmlns:a14="http://schemas.microsoft.com/office/drawing/2010/main" val="0"/>
              </a:ext>
            </a:extLst>
          </a:blip>
          <a:stretch/>
        </p:blipFill>
        <p:spPr>
          <a:xfrm>
            <a:off x="0" y="720"/>
            <a:ext cx="12191400" cy="6857280"/>
          </a:xfrm>
          <a:prstGeom prst="rect">
            <a:avLst/>
          </a:prstGeom>
          <a:ln>
            <a:noFill/>
          </a:ln>
        </p:spPr>
      </p:pic>
      <p:sp>
        <p:nvSpPr>
          <p:cNvPr id="12" name="CustomShape 1">
            <a:extLst>
              <a:ext uri="{FF2B5EF4-FFF2-40B4-BE49-F238E27FC236}">
                <a16:creationId xmlns:a16="http://schemas.microsoft.com/office/drawing/2014/main" id="{BE9B15FD-8981-4D5B-A10B-19FB9269F8EE}"/>
              </a:ext>
            </a:extLst>
          </p:cNvPr>
          <p:cNvSpPr/>
          <p:nvPr/>
        </p:nvSpPr>
        <p:spPr>
          <a:xfrm>
            <a:off x="600" y="720"/>
            <a:ext cx="12191400" cy="6857280"/>
          </a:xfrm>
          <a:prstGeom prst="rect">
            <a:avLst/>
          </a:prstGeom>
          <a:gradFill rotWithShape="0">
            <a:gsLst>
              <a:gs pos="5000">
                <a:srgbClr val="000000">
                  <a:alpha val="0"/>
                </a:srgbClr>
              </a:gs>
              <a:gs pos="78000">
                <a:srgbClr val="000000">
                  <a:alpha val="6000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0" name="Pealkiri 19">
            <a:extLst>
              <a:ext uri="{FF2B5EF4-FFF2-40B4-BE49-F238E27FC236}">
                <a16:creationId xmlns:a16="http://schemas.microsoft.com/office/drawing/2014/main" id="{1AC6953B-4C14-4E4D-AF35-24B75B8A166F}"/>
              </a:ext>
            </a:extLst>
          </p:cNvPr>
          <p:cNvSpPr>
            <a:spLocks noGrp="1"/>
          </p:cNvSpPr>
          <p:nvPr>
            <p:ph type="title"/>
          </p:nvPr>
        </p:nvSpPr>
        <p:spPr/>
        <p:txBody>
          <a:bodyPr/>
          <a:lstStyle/>
          <a:p>
            <a:r>
              <a:rPr lang="et-EE" sz="5000" b="0" strike="noStrike" spc="-1" err="1">
                <a:solidFill>
                  <a:schemeClr val="bg1"/>
                </a:solidFill>
                <a:latin typeface="Aino Headline"/>
              </a:rPr>
              <a:t>Internationally</a:t>
            </a:r>
            <a:r>
              <a:rPr lang="et-EE" sz="5000" b="0" strike="noStrike" spc="-1">
                <a:solidFill>
                  <a:schemeClr val="bg1"/>
                </a:solidFill>
                <a:latin typeface="Aino Headline"/>
              </a:rPr>
              <a:t> </a:t>
            </a:r>
            <a:r>
              <a:rPr lang="et-EE" sz="5000" b="0" strike="noStrike" spc="-1" err="1">
                <a:solidFill>
                  <a:schemeClr val="bg1"/>
                </a:solidFill>
                <a:latin typeface="Aino Headline"/>
              </a:rPr>
              <a:t>acknowledged</a:t>
            </a:r>
            <a:r>
              <a:rPr lang="et-EE" sz="5000" b="0" strike="noStrike" spc="-1">
                <a:solidFill>
                  <a:schemeClr val="bg1"/>
                </a:solidFill>
                <a:latin typeface="Aino Headline"/>
              </a:rPr>
              <a:t> </a:t>
            </a:r>
            <a:r>
              <a:rPr lang="et-EE" sz="5000" b="0" strike="noStrike" spc="-1" err="1">
                <a:solidFill>
                  <a:schemeClr val="bg1"/>
                </a:solidFill>
                <a:latin typeface="Aino Headline"/>
              </a:rPr>
              <a:t>higher</a:t>
            </a:r>
            <a:r>
              <a:rPr lang="et-EE" sz="5000" b="0" strike="noStrike" spc="-1">
                <a:solidFill>
                  <a:schemeClr val="bg1"/>
                </a:solidFill>
                <a:latin typeface="Aino Headline"/>
              </a:rPr>
              <a:t> </a:t>
            </a:r>
            <a:r>
              <a:rPr lang="et-EE" sz="5000" b="0" strike="noStrike" spc="-1" err="1">
                <a:solidFill>
                  <a:schemeClr val="bg1"/>
                </a:solidFill>
                <a:latin typeface="Aino Headline"/>
              </a:rPr>
              <a:t>education</a:t>
            </a:r>
            <a:br>
              <a:rPr lang="et-EE" sz="5000" b="0" strike="noStrike" spc="-1">
                <a:solidFill>
                  <a:schemeClr val="bg1"/>
                </a:solidFill>
                <a:latin typeface="Calibri"/>
              </a:rPr>
            </a:br>
            <a:endParaRPr lang="et-EE"/>
          </a:p>
        </p:txBody>
      </p:sp>
      <p:sp>
        <p:nvSpPr>
          <p:cNvPr id="7" name="Teksti kohatäide 6">
            <a:extLst>
              <a:ext uri="{FF2B5EF4-FFF2-40B4-BE49-F238E27FC236}">
                <a16:creationId xmlns:a16="http://schemas.microsoft.com/office/drawing/2014/main" id="{14DB149A-9B8B-34AC-F83B-CABC6ADA2B61}"/>
              </a:ext>
            </a:extLst>
          </p:cNvPr>
          <p:cNvSpPr>
            <a:spLocks noGrp="1"/>
          </p:cNvSpPr>
          <p:nvPr>
            <p:ph type="body" sz="quarter" idx="12"/>
          </p:nvPr>
        </p:nvSpPr>
        <p:spPr/>
        <p:txBody>
          <a:bodyPr/>
          <a:lstStyle/>
          <a:p>
            <a:endParaRPr lang="en-US" dirty="0"/>
          </a:p>
          <a:p>
            <a:r>
              <a:rPr lang="en-US" dirty="0"/>
              <a:t>Estonian universities rank high in prestigious </a:t>
            </a:r>
            <a:br>
              <a:rPr lang="en-US" dirty="0"/>
            </a:br>
            <a:r>
              <a:rPr lang="en-US" dirty="0"/>
              <a:t>ranking systems such as THE and QS</a:t>
            </a:r>
          </a:p>
          <a:p>
            <a:r>
              <a:rPr lang="en-US" dirty="0"/>
              <a:t>Innovative study </a:t>
            </a:r>
            <a:r>
              <a:rPr lang="en-US" dirty="0" err="1"/>
              <a:t>programmes</a:t>
            </a:r>
            <a:r>
              <a:rPr lang="en-US" dirty="0"/>
              <a:t>: e-governance, cybersecurity </a:t>
            </a:r>
            <a:r>
              <a:rPr lang="en-US" dirty="0" err="1"/>
              <a:t>etc</a:t>
            </a:r>
            <a:endParaRPr lang="en-US" dirty="0"/>
          </a:p>
          <a:p>
            <a:r>
              <a:rPr lang="en-US" dirty="0"/>
              <a:t>Student projects from self-driving car to space </a:t>
            </a:r>
            <a:r>
              <a:rPr lang="en-US" dirty="0" err="1"/>
              <a:t>satelliite</a:t>
            </a:r>
            <a:endParaRPr lang="en-US" dirty="0"/>
          </a:p>
          <a:p>
            <a:r>
              <a:rPr lang="en-US" dirty="0"/>
              <a:t>Over 150 degree </a:t>
            </a:r>
            <a:r>
              <a:rPr lang="en-US" dirty="0" err="1"/>
              <a:t>programmes</a:t>
            </a:r>
            <a:r>
              <a:rPr lang="en-US" dirty="0"/>
              <a:t> fully taught in English, </a:t>
            </a:r>
            <a:br>
              <a:rPr lang="en-US" dirty="0"/>
            </a:br>
            <a:r>
              <a:rPr lang="en-US" dirty="0"/>
              <a:t>in 11 internationally accredited universities</a:t>
            </a:r>
            <a:endParaRPr lang="et-EE" dirty="0"/>
          </a:p>
        </p:txBody>
      </p:sp>
    </p:spTree>
    <p:extLst>
      <p:ext uri="{BB962C8B-B14F-4D97-AF65-F5344CB8AC3E}">
        <p14:creationId xmlns:p14="http://schemas.microsoft.com/office/powerpoint/2010/main" val="2812762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custDataLst>
              <p:tags r:id="rId2"/>
            </p:custDataLst>
          </p:nvPr>
        </p:nvPicPr>
        <p:blipFill rotWithShape="1">
          <a:blip r:embed="rId7" cstate="screen">
            <a:extLst>
              <a:ext uri="{28A0092B-C50C-407E-A947-70E740481C1C}">
                <a14:useLocalDpi xmlns:a14="http://schemas.microsoft.com/office/drawing/2010/main" val="0"/>
              </a:ext>
            </a:extLst>
          </a:blip>
          <a:srcRect/>
          <a:stretch/>
        </p:blipFill>
        <p:spPr>
          <a:xfrm>
            <a:off x="898529" y="-3"/>
            <a:ext cx="11293471" cy="6858000"/>
          </a:xfrm>
        </p:spPr>
      </p:pic>
      <p:pic>
        <p:nvPicPr>
          <p:cNvPr id="18" name="Picture Placeholder 12">
            <a:extLst>
              <a:ext uri="{FF2B5EF4-FFF2-40B4-BE49-F238E27FC236}">
                <a16:creationId xmlns:a16="http://schemas.microsoft.com/office/drawing/2014/main" id="{63C3700D-CCE2-926C-4156-64F5794EC0AB}"/>
              </a:ext>
            </a:extLst>
          </p:cNvPr>
          <p:cNvPicPr>
            <a:picLocks noChangeAspect="1"/>
          </p:cNvPicPr>
          <p:nvPr>
            <p:custDataLst>
              <p:tags r:id="rId3"/>
            </p:custDataLst>
          </p:nvPr>
        </p:nvPicPr>
        <p:blipFill rotWithShape="1">
          <a:blip r:embed="rId8" cstate="screen">
            <a:extLst>
              <a:ext uri="{28A0092B-C50C-407E-A947-70E740481C1C}">
                <a14:useLocalDpi xmlns:a14="http://schemas.microsoft.com/office/drawing/2010/main" val="0"/>
              </a:ext>
            </a:extLst>
          </a:blip>
          <a:srcRect l="-29"/>
          <a:stretch/>
        </p:blipFill>
        <p:spPr>
          <a:xfrm flipH="1">
            <a:off x="-263525" y="-1"/>
            <a:ext cx="1163642" cy="6858000"/>
          </a:xfrm>
          <a:prstGeom prst="rect">
            <a:avLst/>
          </a:prstGeom>
          <a:solidFill>
            <a:srgbClr val="2B7AA1"/>
          </a:solidFill>
        </p:spPr>
      </p:pic>
      <p:sp>
        <p:nvSpPr>
          <p:cNvPr id="8" name="Rectangle 7"/>
          <p:cNvSpPr/>
          <p:nvPr>
            <p:custDataLst>
              <p:tags r:id="rId4"/>
            </p:custDataLst>
          </p:nvPr>
        </p:nvSpPr>
        <p:spPr>
          <a:xfrm>
            <a:off x="-263525" y="-2"/>
            <a:ext cx="11407775" cy="6858000"/>
          </a:xfrm>
          <a:prstGeom prst="rect">
            <a:avLst/>
          </a:prstGeom>
          <a:gradFill>
            <a:gsLst>
              <a:gs pos="80000">
                <a:srgbClr val="000000">
                  <a:alpha val="85000"/>
                </a:srgbClr>
              </a:gs>
              <a:gs pos="37000">
                <a:srgbClr val="000000">
                  <a:alpha val="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ealkiri 6">
            <a:extLst>
              <a:ext uri="{FF2B5EF4-FFF2-40B4-BE49-F238E27FC236}">
                <a16:creationId xmlns:a16="http://schemas.microsoft.com/office/drawing/2014/main" id="{45727589-05A1-4C1C-94AD-69672D932964}"/>
              </a:ext>
            </a:extLst>
          </p:cNvPr>
          <p:cNvSpPr>
            <a:spLocks noGrp="1"/>
          </p:cNvSpPr>
          <p:nvPr>
            <p:ph type="title"/>
          </p:nvPr>
        </p:nvSpPr>
        <p:spPr/>
        <p:txBody>
          <a:bodyPr/>
          <a:lstStyle/>
          <a:p>
            <a:r>
              <a:rPr lang="et-EE" dirty="0" err="1"/>
              <a:t>Lifelong</a:t>
            </a:r>
            <a:r>
              <a:rPr lang="et-EE" dirty="0"/>
              <a:t> </a:t>
            </a:r>
            <a:r>
              <a:rPr lang="et-EE" dirty="0" err="1"/>
              <a:t>learning</a:t>
            </a:r>
            <a:r>
              <a:rPr lang="et-EE" dirty="0"/>
              <a:t> </a:t>
            </a:r>
            <a:br>
              <a:rPr lang="et-EE" dirty="0"/>
            </a:br>
            <a:r>
              <a:rPr lang="et-EE" dirty="0" err="1"/>
              <a:t>has</a:t>
            </a:r>
            <a:r>
              <a:rPr lang="et-EE" dirty="0"/>
              <a:t> </a:t>
            </a:r>
            <a:r>
              <a:rPr lang="et-EE" dirty="0" err="1"/>
              <a:t>become</a:t>
            </a:r>
            <a:r>
              <a:rPr lang="et-EE" dirty="0"/>
              <a:t> </a:t>
            </a:r>
            <a:br>
              <a:rPr lang="et-EE" dirty="0"/>
            </a:br>
            <a:r>
              <a:rPr lang="et-EE" dirty="0"/>
              <a:t>a </a:t>
            </a:r>
            <a:r>
              <a:rPr lang="et-EE" dirty="0" err="1"/>
              <a:t>lifestyle</a:t>
            </a:r>
            <a:br>
              <a:rPr lang="et-EE" dirty="0"/>
            </a:br>
            <a:r>
              <a:rPr lang="et-EE" dirty="0"/>
              <a:t>in Estonia</a:t>
            </a:r>
          </a:p>
        </p:txBody>
      </p:sp>
      <p:sp>
        <p:nvSpPr>
          <p:cNvPr id="20" name="Teksti kohatäide 19">
            <a:extLst>
              <a:ext uri="{FF2B5EF4-FFF2-40B4-BE49-F238E27FC236}">
                <a16:creationId xmlns:a16="http://schemas.microsoft.com/office/drawing/2014/main" id="{CAE78FEC-02BA-E298-E663-AB6DED5A09EF}"/>
              </a:ext>
            </a:extLst>
          </p:cNvPr>
          <p:cNvSpPr>
            <a:spLocks noGrp="1"/>
          </p:cNvSpPr>
          <p:nvPr>
            <p:ph type="body" sz="quarter" idx="12"/>
          </p:nvPr>
        </p:nvSpPr>
        <p:spPr>
          <a:xfrm>
            <a:off x="623887" y="3994150"/>
            <a:ext cx="3384551" cy="2243138"/>
          </a:xfrm>
        </p:spPr>
        <p:txBody>
          <a:bodyPr/>
          <a:lstStyle/>
          <a:p>
            <a:r>
              <a:rPr lang="en-US" dirty="0"/>
              <a:t>Estonians within the </a:t>
            </a:r>
            <a:br>
              <a:rPr lang="et-EE" dirty="0"/>
            </a:br>
            <a:r>
              <a:rPr lang="en-US" dirty="0"/>
              <a:t>25-64 age group actively participate in learning </a:t>
            </a:r>
            <a:br>
              <a:rPr lang="et-EE" dirty="0"/>
            </a:br>
            <a:r>
              <a:rPr lang="en-US" dirty="0"/>
              <a:t>at almost double the rate </a:t>
            </a:r>
            <a:br>
              <a:rPr lang="et-EE" dirty="0"/>
            </a:br>
            <a:r>
              <a:rPr lang="en-US" dirty="0"/>
              <a:t>of the EU average </a:t>
            </a:r>
            <a:br>
              <a:rPr lang="et-EE" dirty="0"/>
            </a:br>
            <a:r>
              <a:rPr lang="en-US" dirty="0"/>
              <a:t>(17.1% vs 9.2% in 2020). </a:t>
            </a:r>
            <a:endParaRPr lang="et-EE" dirty="0"/>
          </a:p>
        </p:txBody>
      </p:sp>
    </p:spTree>
    <p:custDataLst>
      <p:tags r:id="rId1"/>
    </p:custDataLst>
    <p:extLst>
      <p:ext uri="{BB962C8B-B14F-4D97-AF65-F5344CB8AC3E}">
        <p14:creationId xmlns:p14="http://schemas.microsoft.com/office/powerpoint/2010/main" val="2109999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akeraLongInvert_custom">
            <a:hlinkClick r:id="" action="ppaction://media"/>
            <a:extLst>
              <a:ext uri="{FF2B5EF4-FFF2-40B4-BE49-F238E27FC236}">
                <a16:creationId xmlns:a16="http://schemas.microsoft.com/office/drawing/2014/main" id="{B32238C4-5AD9-4AA1-A712-C7D1207983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362636B1-DF9B-4E1C-8F2D-B4779AE56344}"/>
              </a:ext>
            </a:extLst>
          </p:cNvPr>
          <p:cNvSpPr>
            <a:spLocks noGrp="1"/>
          </p:cNvSpPr>
          <p:nvPr>
            <p:ph type="title"/>
          </p:nvPr>
        </p:nvSpPr>
        <p:spPr>
          <a:xfrm>
            <a:off x="623887" y="657225"/>
            <a:ext cx="7559675" cy="1619250"/>
          </a:xfrm>
        </p:spPr>
        <p:txBody>
          <a:bodyPr/>
          <a:lstStyle/>
          <a:p>
            <a:r>
              <a:rPr lang="et-EE"/>
              <a:t>Estonia</a:t>
            </a:r>
            <a:endParaRPr lang="en-GB"/>
          </a:p>
        </p:txBody>
      </p:sp>
      <p:sp>
        <p:nvSpPr>
          <p:cNvPr id="4" name="Teksti kohatäide 3">
            <a:extLst>
              <a:ext uri="{FF2B5EF4-FFF2-40B4-BE49-F238E27FC236}">
                <a16:creationId xmlns:a16="http://schemas.microsoft.com/office/drawing/2014/main" id="{05C2CE9B-15D0-46D7-87A3-419395506B18}"/>
              </a:ext>
            </a:extLst>
          </p:cNvPr>
          <p:cNvSpPr>
            <a:spLocks noGrp="1"/>
          </p:cNvSpPr>
          <p:nvPr>
            <p:ph type="body" sz="quarter" idx="10"/>
          </p:nvPr>
        </p:nvSpPr>
        <p:spPr>
          <a:xfrm>
            <a:off x="623888" y="4133850"/>
            <a:ext cx="4824412" cy="2103438"/>
          </a:xfrm>
        </p:spPr>
        <p:txBody>
          <a:bodyPr/>
          <a:lstStyle/>
          <a:p>
            <a:pPr>
              <a:buClr>
                <a:schemeClr val="bg1"/>
              </a:buClr>
            </a:pPr>
            <a:r>
              <a:rPr lang="en-GB" dirty="0">
                <a:solidFill>
                  <a:schemeClr val="bg1"/>
                </a:solidFill>
              </a:rPr>
              <a:t>population: 1.3 million</a:t>
            </a:r>
            <a:endParaRPr lang="et-EE" dirty="0">
              <a:solidFill>
                <a:schemeClr val="bg1"/>
              </a:solidFill>
            </a:endParaRPr>
          </a:p>
          <a:p>
            <a:pPr>
              <a:buClr>
                <a:schemeClr val="bg1"/>
              </a:buClr>
            </a:pPr>
            <a:r>
              <a:rPr lang="en-GB" dirty="0">
                <a:solidFill>
                  <a:schemeClr val="bg1"/>
                </a:solidFill>
              </a:rPr>
              <a:t>45,339 km2</a:t>
            </a:r>
            <a:endParaRPr lang="et-EE" dirty="0">
              <a:solidFill>
                <a:schemeClr val="bg1"/>
              </a:solidFill>
            </a:endParaRPr>
          </a:p>
          <a:p>
            <a:pPr>
              <a:buClr>
                <a:schemeClr val="bg1"/>
              </a:buClr>
            </a:pPr>
            <a:r>
              <a:rPr lang="en-GB" dirty="0">
                <a:solidFill>
                  <a:schemeClr val="bg1"/>
                </a:solidFill>
              </a:rPr>
              <a:t>EU, NATO</a:t>
            </a:r>
            <a:r>
              <a:rPr lang="et-EE" dirty="0">
                <a:solidFill>
                  <a:schemeClr val="bg1"/>
                </a:solidFill>
              </a:rPr>
              <a:t> </a:t>
            </a:r>
            <a:r>
              <a:rPr lang="et-EE" dirty="0" err="1">
                <a:solidFill>
                  <a:schemeClr val="bg1"/>
                </a:solidFill>
              </a:rPr>
              <a:t>member</a:t>
            </a:r>
            <a:r>
              <a:rPr lang="et-EE" dirty="0">
                <a:solidFill>
                  <a:schemeClr val="bg1"/>
                </a:solidFill>
              </a:rPr>
              <a:t> (</a:t>
            </a:r>
            <a:r>
              <a:rPr lang="et-EE" dirty="0" err="1">
                <a:solidFill>
                  <a:schemeClr val="bg1"/>
                </a:solidFill>
              </a:rPr>
              <a:t>since</a:t>
            </a:r>
            <a:r>
              <a:rPr lang="et-EE" dirty="0">
                <a:solidFill>
                  <a:schemeClr val="bg1"/>
                </a:solidFill>
              </a:rPr>
              <a:t> 2004)</a:t>
            </a:r>
            <a:endParaRPr lang="en-GB" dirty="0">
              <a:solidFill>
                <a:schemeClr val="bg1"/>
              </a:solidFill>
            </a:endParaRPr>
          </a:p>
          <a:p>
            <a:pPr>
              <a:buClr>
                <a:schemeClr val="bg1"/>
              </a:buClr>
            </a:pPr>
            <a:r>
              <a:rPr lang="et-EE" dirty="0">
                <a:solidFill>
                  <a:schemeClr val="bg1"/>
                </a:solidFill>
              </a:rPr>
              <a:t>99% of </a:t>
            </a:r>
            <a:r>
              <a:rPr lang="et-EE" dirty="0" err="1">
                <a:solidFill>
                  <a:schemeClr val="bg1"/>
                </a:solidFill>
              </a:rPr>
              <a:t>public</a:t>
            </a:r>
            <a:r>
              <a:rPr lang="et-EE" dirty="0">
                <a:solidFill>
                  <a:schemeClr val="bg1"/>
                </a:solidFill>
              </a:rPr>
              <a:t> </a:t>
            </a:r>
            <a:r>
              <a:rPr lang="et-EE" dirty="0" err="1">
                <a:solidFill>
                  <a:schemeClr val="bg1"/>
                </a:solidFill>
              </a:rPr>
              <a:t>services</a:t>
            </a:r>
            <a:r>
              <a:rPr lang="et-EE" dirty="0">
                <a:solidFill>
                  <a:schemeClr val="bg1"/>
                </a:solidFill>
              </a:rPr>
              <a:t> online</a:t>
            </a:r>
            <a:endParaRPr lang="et-EE" dirty="0"/>
          </a:p>
        </p:txBody>
      </p:sp>
    </p:spTree>
    <p:extLst>
      <p:ext uri="{BB962C8B-B14F-4D97-AF65-F5344CB8AC3E}">
        <p14:creationId xmlns:p14="http://schemas.microsoft.com/office/powerpoint/2010/main" val="55205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AEE07EB-0C4F-5DBA-9A8C-05BBC91D18DD}"/>
              </a:ext>
            </a:extLst>
          </p:cNvPr>
          <p:cNvSpPr>
            <a:spLocks noGrp="1"/>
          </p:cNvSpPr>
          <p:nvPr>
            <p:ph type="title"/>
          </p:nvPr>
        </p:nvSpPr>
        <p:spPr>
          <a:xfrm>
            <a:off x="656657" y="2507141"/>
            <a:ext cx="10944226" cy="1617674"/>
          </a:xfrm>
        </p:spPr>
        <p:txBody>
          <a:bodyPr anchor="ctr"/>
          <a:lstStyle/>
          <a:p>
            <a:pPr marL="0" indent="0" algn="ctr"/>
            <a:r>
              <a:rPr lang="et-EE" sz="4400">
                <a:latin typeface="+mj-lt"/>
              </a:rPr>
              <a:t>W</a:t>
            </a:r>
            <a:r>
              <a:rPr lang="en-US" sz="4400">
                <a:latin typeface="+mj-lt"/>
              </a:rPr>
              <a:t>e </a:t>
            </a:r>
            <a:r>
              <a:rPr lang="en-US" sz="4400" dirty="0">
                <a:latin typeface="+mj-lt"/>
              </a:rPr>
              <a:t>truly think </a:t>
            </a:r>
            <a:br>
              <a:rPr lang="et-EE" sz="4400" dirty="0">
                <a:latin typeface="+mj-lt"/>
              </a:rPr>
            </a:br>
            <a:r>
              <a:rPr lang="en-US" sz="4400" dirty="0">
                <a:latin typeface="+mj-lt"/>
              </a:rPr>
              <a:t>that the best thing we can </a:t>
            </a:r>
            <a:br>
              <a:rPr lang="et-EE" sz="4400" dirty="0">
                <a:latin typeface="+mj-lt"/>
              </a:rPr>
            </a:br>
            <a:r>
              <a:rPr lang="en-US" sz="4400" dirty="0">
                <a:latin typeface="+mj-lt"/>
              </a:rPr>
              <a:t>give to our children is not </a:t>
            </a:r>
            <a:br>
              <a:rPr lang="et-EE" sz="4400" dirty="0">
                <a:latin typeface="+mj-lt"/>
              </a:rPr>
            </a:br>
            <a:r>
              <a:rPr lang="en-US" sz="4400" dirty="0">
                <a:latin typeface="+mj-lt"/>
              </a:rPr>
              <a:t>land, house or a bank account, </a:t>
            </a:r>
            <a:br>
              <a:rPr lang="et-EE" sz="4400" dirty="0">
                <a:latin typeface="+mj-lt"/>
              </a:rPr>
            </a:br>
            <a:r>
              <a:rPr lang="en-US" sz="4400" dirty="0">
                <a:latin typeface="+mj-lt"/>
              </a:rPr>
              <a:t>but good </a:t>
            </a:r>
            <a:r>
              <a:rPr lang="et-EE" sz="4400" dirty="0">
                <a:latin typeface="+mj-lt"/>
              </a:rPr>
              <a:t>e</a:t>
            </a:r>
            <a:r>
              <a:rPr lang="en-US" sz="4400" dirty="0" err="1">
                <a:latin typeface="+mj-lt"/>
              </a:rPr>
              <a:t>ducation</a:t>
            </a:r>
            <a:r>
              <a:rPr lang="et-EE" sz="4400" dirty="0">
                <a:latin typeface="+mj-lt"/>
              </a:rPr>
              <a:t>.</a:t>
            </a:r>
            <a:endParaRPr lang="et-EE" sz="4400" dirty="0"/>
          </a:p>
        </p:txBody>
      </p:sp>
      <p:sp>
        <p:nvSpPr>
          <p:cNvPr id="262" name="Teksti kohatäide 261">
            <a:extLst>
              <a:ext uri="{FF2B5EF4-FFF2-40B4-BE49-F238E27FC236}">
                <a16:creationId xmlns:a16="http://schemas.microsoft.com/office/drawing/2014/main" id="{0FCE7594-10A0-4F62-C4B4-098C6A1DEF2B}"/>
              </a:ext>
            </a:extLst>
          </p:cNvPr>
          <p:cNvSpPr>
            <a:spLocks noGrp="1"/>
          </p:cNvSpPr>
          <p:nvPr>
            <p:ph type="body" sz="quarter" idx="4294967295"/>
          </p:nvPr>
        </p:nvSpPr>
        <p:spPr>
          <a:xfrm>
            <a:off x="3128962" y="6124685"/>
            <a:ext cx="7559675" cy="352425"/>
          </a:xfrm>
        </p:spPr>
        <p:txBody>
          <a:bodyPr/>
          <a:lstStyle/>
          <a:p>
            <a:r>
              <a:rPr lang="et-EE" dirty="0"/>
              <a:t>T. H. Ilves, </a:t>
            </a:r>
            <a:r>
              <a:rPr lang="et-EE" dirty="0" err="1"/>
              <a:t>the</a:t>
            </a:r>
            <a:r>
              <a:rPr lang="et-EE" dirty="0"/>
              <a:t> </a:t>
            </a:r>
            <a:r>
              <a:rPr lang="et-EE" dirty="0" err="1"/>
              <a:t>former</a:t>
            </a:r>
            <a:r>
              <a:rPr lang="et-EE" dirty="0"/>
              <a:t> president of Estonia</a:t>
            </a:r>
          </a:p>
        </p:txBody>
      </p:sp>
      <p:sp>
        <p:nvSpPr>
          <p:cNvPr id="284" name="CustomShape 2"/>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sp>
        <p:nvSpPr>
          <p:cNvPr id="10" name="Teksti kohatäide 261">
            <a:extLst>
              <a:ext uri="{FF2B5EF4-FFF2-40B4-BE49-F238E27FC236}">
                <a16:creationId xmlns:a16="http://schemas.microsoft.com/office/drawing/2014/main" id="{CD7A3B4E-26F7-3939-32D5-84C81CD5DB3B}"/>
              </a:ext>
            </a:extLst>
          </p:cNvPr>
          <p:cNvSpPr txBox="1">
            <a:spLocks/>
          </p:cNvSpPr>
          <p:nvPr/>
        </p:nvSpPr>
        <p:spPr>
          <a:xfrm>
            <a:off x="2032567" y="5948839"/>
            <a:ext cx="7559676" cy="351692"/>
          </a:xfrm>
          <a:prstGeom prst="rect">
            <a:avLst/>
          </a:prstGeom>
        </p:spPr>
        <p:txBody>
          <a:bodyPr/>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algn="ctr"/>
            <a:r>
              <a:rPr lang="et-EE" sz="1400" dirty="0">
                <a:solidFill>
                  <a:schemeClr val="bg1"/>
                </a:solidFill>
              </a:rPr>
              <a:t>T. H. Ilves</a:t>
            </a:r>
          </a:p>
        </p:txBody>
      </p:sp>
      <p:sp>
        <p:nvSpPr>
          <p:cNvPr id="11" name="CustomShape 2">
            <a:extLst>
              <a:ext uri="{FF2B5EF4-FFF2-40B4-BE49-F238E27FC236}">
                <a16:creationId xmlns:a16="http://schemas.microsoft.com/office/drawing/2014/main" id="{EB7F0E65-BD11-1AA5-5740-55467A697FEC}"/>
              </a:ext>
            </a:extLst>
          </p:cNvPr>
          <p:cNvSpPr/>
          <p:nvPr/>
        </p:nvSpPr>
        <p:spPr>
          <a:xfrm>
            <a:off x="776279" y="24290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Tree>
    <p:extLst>
      <p:ext uri="{BB962C8B-B14F-4D97-AF65-F5344CB8AC3E}">
        <p14:creationId xmlns:p14="http://schemas.microsoft.com/office/powerpoint/2010/main" val="1103413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Placeholder 6"/>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a:ln>
            <a:noFill/>
          </a:ln>
        </p:spPr>
      </p:pic>
      <p:sp>
        <p:nvSpPr>
          <p:cNvPr id="53" name="Rectangle 13">
            <a:extLst>
              <a:ext uri="{FF2B5EF4-FFF2-40B4-BE49-F238E27FC236}">
                <a16:creationId xmlns:a16="http://schemas.microsoft.com/office/drawing/2014/main" id="{8EE90045-51BA-466D-A30D-104B5947EEB8}"/>
              </a:ext>
            </a:extLst>
          </p:cNvPr>
          <p:cNvSpPr/>
          <p:nvPr/>
        </p:nvSpPr>
        <p:spPr>
          <a:xfrm>
            <a:off x="0" y="-1"/>
            <a:ext cx="12192000" cy="6858000"/>
          </a:xfrm>
          <a:prstGeom prst="rect">
            <a:avLst/>
          </a:prstGeom>
          <a:gradFill>
            <a:gsLst>
              <a:gs pos="81000">
                <a:schemeClr val="accent1"/>
              </a:gs>
              <a:gs pos="38000">
                <a:schemeClr val="accent1">
                  <a:alpha val="3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13">
            <a:extLst>
              <a:ext uri="{FF2B5EF4-FFF2-40B4-BE49-F238E27FC236}">
                <a16:creationId xmlns:a16="http://schemas.microsoft.com/office/drawing/2014/main" id="{54E61C17-EFA4-432F-AC0B-A16919BE7A02}"/>
              </a:ext>
            </a:extLst>
          </p:cNvPr>
          <p:cNvSpPr/>
          <p:nvPr/>
        </p:nvSpPr>
        <p:spPr>
          <a:xfrm>
            <a:off x="0" y="-3"/>
            <a:ext cx="12192000" cy="6858000"/>
          </a:xfrm>
          <a:prstGeom prst="rect">
            <a:avLst/>
          </a:prstGeom>
          <a:gradFill>
            <a:gsLst>
              <a:gs pos="100000">
                <a:schemeClr val="accent1"/>
              </a:gs>
              <a:gs pos="88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1" name="Pildi kohatäide 260">
            <a:extLst>
              <a:ext uri="{FF2B5EF4-FFF2-40B4-BE49-F238E27FC236}">
                <a16:creationId xmlns:a16="http://schemas.microsoft.com/office/drawing/2014/main" id="{2A3F1AA6-D5D4-A9D8-AD5B-417A472BE33B}"/>
              </a:ext>
            </a:extLst>
          </p:cNvPr>
          <p:cNvSpPr>
            <a:spLocks noGrp="1"/>
          </p:cNvSpPr>
          <p:nvPr>
            <p:ph type="pic" sz="quarter" idx="15"/>
          </p:nvPr>
        </p:nvSpPr>
        <p:spPr/>
        <p:txBody>
          <a:bodyPr/>
          <a:lstStyle/>
          <a:p>
            <a:endParaRPr lang="et-EE"/>
          </a:p>
        </p:txBody>
      </p:sp>
      <p:sp>
        <p:nvSpPr>
          <p:cNvPr id="24" name="Pealkiri 23">
            <a:extLst>
              <a:ext uri="{FF2B5EF4-FFF2-40B4-BE49-F238E27FC236}">
                <a16:creationId xmlns:a16="http://schemas.microsoft.com/office/drawing/2014/main" id="{E2CC0771-63AE-4D74-A972-A6CB1AF57009}"/>
              </a:ext>
            </a:extLst>
          </p:cNvPr>
          <p:cNvSpPr>
            <a:spLocks noGrp="1"/>
          </p:cNvSpPr>
          <p:nvPr>
            <p:ph type="title"/>
          </p:nvPr>
        </p:nvSpPr>
        <p:spPr/>
        <p:txBody>
          <a:bodyPr/>
          <a:lstStyle/>
          <a:p>
            <a:r>
              <a:rPr lang="et-EE" dirty="0"/>
              <a:t>Aitäh!</a:t>
            </a:r>
          </a:p>
        </p:txBody>
      </p:sp>
      <p:sp>
        <p:nvSpPr>
          <p:cNvPr id="260" name="Teksti kohatäide 259">
            <a:extLst>
              <a:ext uri="{FF2B5EF4-FFF2-40B4-BE49-F238E27FC236}">
                <a16:creationId xmlns:a16="http://schemas.microsoft.com/office/drawing/2014/main" id="{73F5E6DC-4E2A-2B7C-EC33-093BE31BF680}"/>
              </a:ext>
            </a:extLst>
          </p:cNvPr>
          <p:cNvSpPr>
            <a:spLocks noGrp="1"/>
          </p:cNvSpPr>
          <p:nvPr>
            <p:ph type="body" sz="quarter" idx="12"/>
          </p:nvPr>
        </p:nvSpPr>
        <p:spPr/>
        <p:txBody>
          <a:bodyPr/>
          <a:lstStyle/>
          <a:p>
            <a:endParaRPr lang="et-EE"/>
          </a:p>
        </p:txBody>
      </p:sp>
      <p:sp>
        <p:nvSpPr>
          <p:cNvPr id="262" name="Teksti kohatäide 261">
            <a:extLst>
              <a:ext uri="{FF2B5EF4-FFF2-40B4-BE49-F238E27FC236}">
                <a16:creationId xmlns:a16="http://schemas.microsoft.com/office/drawing/2014/main" id="{0FCE7594-10A0-4F62-C4B4-098C6A1DEF2B}"/>
              </a:ext>
            </a:extLst>
          </p:cNvPr>
          <p:cNvSpPr>
            <a:spLocks noGrp="1"/>
          </p:cNvSpPr>
          <p:nvPr>
            <p:ph type="body" sz="quarter" idx="16"/>
          </p:nvPr>
        </p:nvSpPr>
        <p:spPr/>
        <p:txBody>
          <a:bodyPr/>
          <a:lstStyle/>
          <a:p>
            <a:endParaRPr lang="et-EE" dirty="0"/>
          </a:p>
        </p:txBody>
      </p:sp>
      <p:sp>
        <p:nvSpPr>
          <p:cNvPr id="5" name="Teksti kohatäide 4">
            <a:extLst>
              <a:ext uri="{FF2B5EF4-FFF2-40B4-BE49-F238E27FC236}">
                <a16:creationId xmlns:a16="http://schemas.microsoft.com/office/drawing/2014/main" id="{6E094EEA-D8AB-5F73-5AE5-9C57401DD483}"/>
              </a:ext>
            </a:extLst>
          </p:cNvPr>
          <p:cNvSpPr>
            <a:spLocks noGrp="1"/>
          </p:cNvSpPr>
          <p:nvPr>
            <p:ph type="body" sz="quarter" idx="17"/>
          </p:nvPr>
        </p:nvSpPr>
        <p:spPr/>
        <p:txBody>
          <a:bodyPr/>
          <a:lstStyle/>
          <a:p>
            <a:r>
              <a:rPr lang="et-EE" dirty="0" err="1"/>
              <a:t>Photos</a:t>
            </a:r>
            <a:r>
              <a:rPr lang="et-EE" dirty="0"/>
              <a:t>: Renee </a:t>
            </a:r>
            <a:r>
              <a:rPr lang="et-EE" dirty="0" err="1"/>
              <a:t>Altrov</a:t>
            </a:r>
            <a:r>
              <a:rPr lang="et-EE" dirty="0"/>
              <a:t>,  </a:t>
            </a:r>
            <a:r>
              <a:rPr lang="et-EE" dirty="0" err="1"/>
              <a:t>Aron</a:t>
            </a:r>
            <a:r>
              <a:rPr lang="et-EE" dirty="0"/>
              <a:t> Urb, Sven Zacek, </a:t>
            </a:r>
          </a:p>
          <a:p>
            <a:r>
              <a:rPr lang="et-EE" dirty="0"/>
              <a:t>Küllike Heide, Lauri </a:t>
            </a:r>
            <a:r>
              <a:rPr lang="et-EE" dirty="0" err="1"/>
              <a:t>Kadajane</a:t>
            </a:r>
            <a:r>
              <a:rPr lang="et-EE" dirty="0"/>
              <a:t>, Aivo Kallas, Tallinn University, Ajujaht</a:t>
            </a:r>
          </a:p>
        </p:txBody>
      </p:sp>
      <p:sp>
        <p:nvSpPr>
          <p:cNvPr id="284" name="CustomShape 2"/>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grpSp>
        <p:nvGrpSpPr>
          <p:cNvPr id="7" name="Group 5">
            <a:extLst>
              <a:ext uri="{FF2B5EF4-FFF2-40B4-BE49-F238E27FC236}">
                <a16:creationId xmlns:a16="http://schemas.microsoft.com/office/drawing/2014/main" id="{D78DCF3A-B349-48DB-A6C5-4F70893F135B}"/>
              </a:ext>
            </a:extLst>
          </p:cNvPr>
          <p:cNvGrpSpPr/>
          <p:nvPr/>
        </p:nvGrpSpPr>
        <p:grpSpPr>
          <a:xfrm>
            <a:off x="9949320" y="0"/>
            <a:ext cx="1618200" cy="1215360"/>
            <a:chOff x="9949320" y="0"/>
            <a:chExt cx="1618200" cy="1215360"/>
          </a:xfrm>
        </p:grpSpPr>
        <p:sp>
          <p:nvSpPr>
            <p:cNvPr id="8" name="CustomShape 6">
              <a:extLst>
                <a:ext uri="{FF2B5EF4-FFF2-40B4-BE49-F238E27FC236}">
                  <a16:creationId xmlns:a16="http://schemas.microsoft.com/office/drawing/2014/main" id="{1BFD3C63-B5C4-46CF-85FF-C4B2B4508FF1}"/>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9" name="CustomShape 7">
              <a:extLst>
                <a:ext uri="{FF2B5EF4-FFF2-40B4-BE49-F238E27FC236}">
                  <a16:creationId xmlns:a16="http://schemas.microsoft.com/office/drawing/2014/main" id="{21A741E8-ECDF-486C-98CE-CB768FC27A69}"/>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0" name="CustomShape 8">
              <a:extLst>
                <a:ext uri="{FF2B5EF4-FFF2-40B4-BE49-F238E27FC236}">
                  <a16:creationId xmlns:a16="http://schemas.microsoft.com/office/drawing/2014/main" id="{FDAC7AA4-24FB-49D8-ABB8-2292ADD1F2C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1" name="CustomShape 9">
              <a:extLst>
                <a:ext uri="{FF2B5EF4-FFF2-40B4-BE49-F238E27FC236}">
                  <a16:creationId xmlns:a16="http://schemas.microsoft.com/office/drawing/2014/main" id="{EF98E41C-88CB-480C-B8A6-0D58185F6E77}"/>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2" name="CustomShape 10">
              <a:extLst>
                <a:ext uri="{FF2B5EF4-FFF2-40B4-BE49-F238E27FC236}">
                  <a16:creationId xmlns:a16="http://schemas.microsoft.com/office/drawing/2014/main" id="{CBBCB617-EC98-40E7-8D68-B332B70FFAE5}"/>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3" name="CustomShape 11">
              <a:extLst>
                <a:ext uri="{FF2B5EF4-FFF2-40B4-BE49-F238E27FC236}">
                  <a16:creationId xmlns:a16="http://schemas.microsoft.com/office/drawing/2014/main" id="{810B0FDB-7B47-4D23-A279-6D020262D036}"/>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4" name="CustomShape 12">
              <a:extLst>
                <a:ext uri="{FF2B5EF4-FFF2-40B4-BE49-F238E27FC236}">
                  <a16:creationId xmlns:a16="http://schemas.microsoft.com/office/drawing/2014/main" id="{898ECA4C-79E1-4D52-A5D5-963AC007447F}"/>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5" name="CustomShape 13">
              <a:extLst>
                <a:ext uri="{FF2B5EF4-FFF2-40B4-BE49-F238E27FC236}">
                  <a16:creationId xmlns:a16="http://schemas.microsoft.com/office/drawing/2014/main" id="{991CB941-B05F-4E01-BC93-70FC82E31D4F}"/>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6" name="CustomShape 14">
              <a:extLst>
                <a:ext uri="{FF2B5EF4-FFF2-40B4-BE49-F238E27FC236}">
                  <a16:creationId xmlns:a16="http://schemas.microsoft.com/office/drawing/2014/main" id="{A10D6D72-A116-4820-A3CA-2C4620B758B0}"/>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7" name="CustomShape 15">
              <a:extLst>
                <a:ext uri="{FF2B5EF4-FFF2-40B4-BE49-F238E27FC236}">
                  <a16:creationId xmlns:a16="http://schemas.microsoft.com/office/drawing/2014/main" id="{A0F45B3D-BF93-4C0F-8A3E-849086286E9A}"/>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8" name="CustomShape 16">
              <a:extLst>
                <a:ext uri="{FF2B5EF4-FFF2-40B4-BE49-F238E27FC236}">
                  <a16:creationId xmlns:a16="http://schemas.microsoft.com/office/drawing/2014/main" id="{7FA73FDF-C302-4573-BCB0-7712BCA1A675}"/>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9" name="CustomShape 17">
              <a:extLst>
                <a:ext uri="{FF2B5EF4-FFF2-40B4-BE49-F238E27FC236}">
                  <a16:creationId xmlns:a16="http://schemas.microsoft.com/office/drawing/2014/main" id="{1255B922-6570-4405-89CB-418F1B8B995F}"/>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1" name="CustomShape 18">
              <a:extLst>
                <a:ext uri="{FF2B5EF4-FFF2-40B4-BE49-F238E27FC236}">
                  <a16:creationId xmlns:a16="http://schemas.microsoft.com/office/drawing/2014/main" id="{10FCBE9E-1F21-430C-9807-6D0F032507E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2" name="CustomShape 19">
              <a:extLst>
                <a:ext uri="{FF2B5EF4-FFF2-40B4-BE49-F238E27FC236}">
                  <a16:creationId xmlns:a16="http://schemas.microsoft.com/office/drawing/2014/main" id="{DD80AB9D-2AFF-47B7-8A14-67854DD761E9}"/>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3" name="CustomShape 20">
              <a:extLst>
                <a:ext uri="{FF2B5EF4-FFF2-40B4-BE49-F238E27FC236}">
                  <a16:creationId xmlns:a16="http://schemas.microsoft.com/office/drawing/2014/main" id="{0714E2A4-DD3C-4BAA-8B80-67125A7FD2DE}"/>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 name="CustomShape 21">
              <a:extLst>
                <a:ext uri="{FF2B5EF4-FFF2-40B4-BE49-F238E27FC236}">
                  <a16:creationId xmlns:a16="http://schemas.microsoft.com/office/drawing/2014/main" id="{607CC536-1BD3-4069-90B5-1DFBE2D023C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 name="CustomShape 22">
              <a:extLst>
                <a:ext uri="{FF2B5EF4-FFF2-40B4-BE49-F238E27FC236}">
                  <a16:creationId xmlns:a16="http://schemas.microsoft.com/office/drawing/2014/main" id="{6BA3883D-005A-4221-9FB2-23D85835BA31}"/>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8" name="CustomShape 23">
              <a:extLst>
                <a:ext uri="{FF2B5EF4-FFF2-40B4-BE49-F238E27FC236}">
                  <a16:creationId xmlns:a16="http://schemas.microsoft.com/office/drawing/2014/main" id="{F48A85DE-BB3A-4540-B7C4-07CA1991FDB8}"/>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9" name="CustomShape 24">
              <a:extLst>
                <a:ext uri="{FF2B5EF4-FFF2-40B4-BE49-F238E27FC236}">
                  <a16:creationId xmlns:a16="http://schemas.microsoft.com/office/drawing/2014/main" id="{6B668E0B-ED0E-40A3-9103-1B27846925B0}"/>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0" name="CustomShape 25">
              <a:extLst>
                <a:ext uri="{FF2B5EF4-FFF2-40B4-BE49-F238E27FC236}">
                  <a16:creationId xmlns:a16="http://schemas.microsoft.com/office/drawing/2014/main" id="{B40D0210-B8D4-4678-8BD9-BD8026D3F2DD}"/>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1" name="CustomShape 26">
              <a:extLst>
                <a:ext uri="{FF2B5EF4-FFF2-40B4-BE49-F238E27FC236}">
                  <a16:creationId xmlns:a16="http://schemas.microsoft.com/office/drawing/2014/main" id="{6F9BA983-0C4A-43AD-9AEE-FEF950E769AF}"/>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2" name="CustomShape 27">
              <a:extLst>
                <a:ext uri="{FF2B5EF4-FFF2-40B4-BE49-F238E27FC236}">
                  <a16:creationId xmlns:a16="http://schemas.microsoft.com/office/drawing/2014/main" id="{A0B2569A-0917-4346-8430-5AEC08F0A1A5}"/>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3" name="CustomShape 28">
              <a:extLst>
                <a:ext uri="{FF2B5EF4-FFF2-40B4-BE49-F238E27FC236}">
                  <a16:creationId xmlns:a16="http://schemas.microsoft.com/office/drawing/2014/main" id="{167454BE-7EAE-4758-BCAB-38DA8902647E}"/>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4" name="CustomShape 29">
              <a:extLst>
                <a:ext uri="{FF2B5EF4-FFF2-40B4-BE49-F238E27FC236}">
                  <a16:creationId xmlns:a16="http://schemas.microsoft.com/office/drawing/2014/main" id="{B8FD0D71-F6BD-423D-97B9-E499EE4E54A6}"/>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5" name="CustomShape 30">
              <a:extLst>
                <a:ext uri="{FF2B5EF4-FFF2-40B4-BE49-F238E27FC236}">
                  <a16:creationId xmlns:a16="http://schemas.microsoft.com/office/drawing/2014/main" id="{5E299BF4-03A4-415F-8B68-6824480A6A7C}"/>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6" name="CustomShape 31">
              <a:extLst>
                <a:ext uri="{FF2B5EF4-FFF2-40B4-BE49-F238E27FC236}">
                  <a16:creationId xmlns:a16="http://schemas.microsoft.com/office/drawing/2014/main" id="{F5DA91D7-9AA1-4E63-A3D9-08032C00E0C8}"/>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7" name="CustomShape 32">
              <a:extLst>
                <a:ext uri="{FF2B5EF4-FFF2-40B4-BE49-F238E27FC236}">
                  <a16:creationId xmlns:a16="http://schemas.microsoft.com/office/drawing/2014/main" id="{C8A92FF1-D6C5-46EB-A006-E1802AF34C32}"/>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8" name="CustomShape 33">
              <a:extLst>
                <a:ext uri="{FF2B5EF4-FFF2-40B4-BE49-F238E27FC236}">
                  <a16:creationId xmlns:a16="http://schemas.microsoft.com/office/drawing/2014/main" id="{9F372A9A-E387-469D-80F9-EA1E5330090E}"/>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9" name="CustomShape 34">
              <a:extLst>
                <a:ext uri="{FF2B5EF4-FFF2-40B4-BE49-F238E27FC236}">
                  <a16:creationId xmlns:a16="http://schemas.microsoft.com/office/drawing/2014/main" id="{DFA51973-E6DA-469F-9011-515617A56D8C}"/>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0" name="CustomShape 35">
              <a:extLst>
                <a:ext uri="{FF2B5EF4-FFF2-40B4-BE49-F238E27FC236}">
                  <a16:creationId xmlns:a16="http://schemas.microsoft.com/office/drawing/2014/main" id="{4222B820-EA0B-48C9-8E97-FBD52E2389C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1" name="CustomShape 36">
              <a:extLst>
                <a:ext uri="{FF2B5EF4-FFF2-40B4-BE49-F238E27FC236}">
                  <a16:creationId xmlns:a16="http://schemas.microsoft.com/office/drawing/2014/main" id="{45486526-7386-4AD5-AD6D-3BBCD83FB527}"/>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2" name="CustomShape 37">
              <a:extLst>
                <a:ext uri="{FF2B5EF4-FFF2-40B4-BE49-F238E27FC236}">
                  <a16:creationId xmlns:a16="http://schemas.microsoft.com/office/drawing/2014/main" id="{5360A09F-BCEB-44E2-A3C3-C33C30E10E96}"/>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3" name="CustomShape 38">
              <a:extLst>
                <a:ext uri="{FF2B5EF4-FFF2-40B4-BE49-F238E27FC236}">
                  <a16:creationId xmlns:a16="http://schemas.microsoft.com/office/drawing/2014/main" id="{869700B7-A4C3-4059-B8AB-00EAC77D9B0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4" name="CustomShape 39">
              <a:extLst>
                <a:ext uri="{FF2B5EF4-FFF2-40B4-BE49-F238E27FC236}">
                  <a16:creationId xmlns:a16="http://schemas.microsoft.com/office/drawing/2014/main" id="{11BE2C1A-791D-43C9-8F7F-B7D8A9FEC32F}"/>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5" name="CustomShape 40">
              <a:extLst>
                <a:ext uri="{FF2B5EF4-FFF2-40B4-BE49-F238E27FC236}">
                  <a16:creationId xmlns:a16="http://schemas.microsoft.com/office/drawing/2014/main" id="{F266C8E3-9EEC-4BFA-B2BD-7FC67C728DB5}"/>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6" name="CustomShape 41">
              <a:extLst>
                <a:ext uri="{FF2B5EF4-FFF2-40B4-BE49-F238E27FC236}">
                  <a16:creationId xmlns:a16="http://schemas.microsoft.com/office/drawing/2014/main" id="{361F82B2-E65C-4837-AAD3-65AB7A8CB8C6}"/>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7" name="CustomShape 42">
              <a:extLst>
                <a:ext uri="{FF2B5EF4-FFF2-40B4-BE49-F238E27FC236}">
                  <a16:creationId xmlns:a16="http://schemas.microsoft.com/office/drawing/2014/main" id="{E6611C94-6EE3-474F-86E4-02902EDD69D0}"/>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8" name="CustomShape 43">
              <a:extLst>
                <a:ext uri="{FF2B5EF4-FFF2-40B4-BE49-F238E27FC236}">
                  <a16:creationId xmlns:a16="http://schemas.microsoft.com/office/drawing/2014/main" id="{28EF62C5-7CAB-4CE3-8484-E9FE7180367C}"/>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9" name="CustomShape 44">
              <a:extLst>
                <a:ext uri="{FF2B5EF4-FFF2-40B4-BE49-F238E27FC236}">
                  <a16:creationId xmlns:a16="http://schemas.microsoft.com/office/drawing/2014/main" id="{150B7AD2-8E67-4A30-85EC-BBB81075B638}"/>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50" name="CustomShape 45">
              <a:extLst>
                <a:ext uri="{FF2B5EF4-FFF2-40B4-BE49-F238E27FC236}">
                  <a16:creationId xmlns:a16="http://schemas.microsoft.com/office/drawing/2014/main" id="{60CF6CB2-7BEA-4F8F-86A5-1AAA91971F68}"/>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51" name="CustomShape 46">
              <a:extLst>
                <a:ext uri="{FF2B5EF4-FFF2-40B4-BE49-F238E27FC236}">
                  <a16:creationId xmlns:a16="http://schemas.microsoft.com/office/drawing/2014/main" id="{244109F0-5362-4913-8BB5-4B737EEA07F0}"/>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grpSp>
      <p:sp>
        <p:nvSpPr>
          <p:cNvPr id="52" name="Teksti kohatäide 5">
            <a:extLst>
              <a:ext uri="{FF2B5EF4-FFF2-40B4-BE49-F238E27FC236}">
                <a16:creationId xmlns:a16="http://schemas.microsoft.com/office/drawing/2014/main" id="{B70F75CB-0984-4B1A-A206-2FF08FDE0237}"/>
              </a:ext>
            </a:extLst>
          </p:cNvPr>
          <p:cNvSpPr txBox="1">
            <a:spLocks/>
          </p:cNvSpPr>
          <p:nvPr/>
        </p:nvSpPr>
        <p:spPr>
          <a:xfrm>
            <a:off x="600571" y="5826084"/>
            <a:ext cx="3109352" cy="491156"/>
          </a:xfrm>
          <a:prstGeom prst="rect">
            <a:avLst/>
          </a:prstGeom>
        </p:spPr>
        <p:txBody>
          <a:bodyPr anchor="t"/>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marL="0" indent="0">
              <a:buFont typeface="Aino" panose="02000603040504020204" pitchFamily="50" charset="0"/>
              <a:buNone/>
            </a:pPr>
            <a:r>
              <a:rPr lang="et-EE" sz="2000" dirty="0">
                <a:solidFill>
                  <a:schemeClr val="bg1"/>
                </a:solidFill>
                <a:latin typeface="+mj-lt"/>
              </a:rPr>
              <a:t>educationestonia.org</a:t>
            </a: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pic>
        <p:nvPicPr>
          <p:cNvPr id="3" name="Pilt 2" descr="Pilt, millel on kujutatud tekst&#10;&#10;Kirjeldus on genereeritud automaatselt">
            <a:extLst>
              <a:ext uri="{FF2B5EF4-FFF2-40B4-BE49-F238E27FC236}">
                <a16:creationId xmlns:a16="http://schemas.microsoft.com/office/drawing/2014/main" id="{E1743703-47C8-4964-BF6B-EAD64568A1B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697246" y="5843439"/>
            <a:ext cx="1577114" cy="367336"/>
          </a:xfrm>
          <a:prstGeom prst="rect">
            <a:avLst/>
          </a:prstGeom>
        </p:spPr>
      </p:pic>
    </p:spTree>
    <p:extLst>
      <p:ext uri="{BB962C8B-B14F-4D97-AF65-F5344CB8AC3E}">
        <p14:creationId xmlns:p14="http://schemas.microsoft.com/office/powerpoint/2010/main" val="3912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9C5347F-3C00-4E8B-9822-271D7B310D89}"/>
              </a:ext>
            </a:extLst>
          </p:cNvPr>
          <p:cNvSpPr>
            <a:spLocks noGrp="1"/>
          </p:cNvSpPr>
          <p:nvPr>
            <p:ph type="title"/>
          </p:nvPr>
        </p:nvSpPr>
        <p:spPr/>
        <p:txBody>
          <a:bodyPr/>
          <a:lstStyle/>
          <a:p>
            <a:r>
              <a:rPr lang="et-EE" dirty="0"/>
              <a:t>Read me!</a:t>
            </a:r>
          </a:p>
        </p:txBody>
      </p:sp>
      <p:sp>
        <p:nvSpPr>
          <p:cNvPr id="15" name="Teksti kohatäide 14">
            <a:extLst>
              <a:ext uri="{FF2B5EF4-FFF2-40B4-BE49-F238E27FC236}">
                <a16:creationId xmlns:a16="http://schemas.microsoft.com/office/drawing/2014/main" id="{82CE5E2A-81B9-46E0-8CE8-B5AD895FAB70}"/>
              </a:ext>
            </a:extLst>
          </p:cNvPr>
          <p:cNvSpPr>
            <a:spLocks noGrp="1"/>
          </p:cNvSpPr>
          <p:nvPr>
            <p:ph type="body" sz="quarter" idx="12"/>
          </p:nvPr>
        </p:nvSpPr>
        <p:spPr/>
        <p:txBody>
          <a:bodyPr/>
          <a:lstStyle/>
          <a:p>
            <a:pPr marL="0" indent="0">
              <a:buNone/>
            </a:pPr>
            <a:r>
              <a:rPr lang="en-US" dirty="0"/>
              <a:t>To make your presentation look good, </a:t>
            </a:r>
            <a:r>
              <a:rPr lang="en-US" dirty="0">
                <a:solidFill>
                  <a:schemeClr val="accent3"/>
                </a:solidFill>
              </a:rPr>
              <a:t>make sure you </a:t>
            </a:r>
            <a:r>
              <a:rPr lang="et-EE" dirty="0">
                <a:solidFill>
                  <a:schemeClr val="accent3"/>
                </a:solidFill>
              </a:rPr>
              <a:t>have</a:t>
            </a:r>
            <a:r>
              <a:rPr lang="en-US" dirty="0">
                <a:solidFill>
                  <a:schemeClr val="accent3"/>
                </a:solidFill>
              </a:rPr>
              <a:t> </a:t>
            </a:r>
            <a:br>
              <a:rPr lang="et-EE" dirty="0">
                <a:solidFill>
                  <a:schemeClr val="accent3"/>
                </a:solidFill>
              </a:rPr>
            </a:br>
            <a:r>
              <a:rPr lang="en-US" dirty="0">
                <a:solidFill>
                  <a:schemeClr val="accent3"/>
                </a:solidFill>
              </a:rPr>
              <a:t>the</a:t>
            </a:r>
            <a:r>
              <a:rPr lang="et-EE" dirty="0">
                <a:solidFill>
                  <a:schemeClr val="accent3"/>
                </a:solidFill>
              </a:rPr>
              <a:t> </a:t>
            </a:r>
            <a:r>
              <a:rPr lang="et-EE" dirty="0" err="1">
                <a:solidFill>
                  <a:schemeClr val="accent3"/>
                </a:solidFill>
              </a:rPr>
              <a:t>official</a:t>
            </a:r>
            <a:r>
              <a:rPr lang="et-EE" dirty="0">
                <a:solidFill>
                  <a:schemeClr val="accent3"/>
                </a:solidFill>
              </a:rPr>
              <a:t> Estonia</a:t>
            </a:r>
            <a:r>
              <a:rPr lang="en-US" dirty="0">
                <a:solidFill>
                  <a:schemeClr val="accent3"/>
                </a:solidFill>
              </a:rPr>
              <a:t> Aino font</a:t>
            </a:r>
            <a:r>
              <a:rPr lang="et-EE" dirty="0"/>
              <a:t> installed. </a:t>
            </a:r>
            <a:br>
              <a:rPr lang="et-EE" dirty="0"/>
            </a:br>
            <a:r>
              <a:rPr lang="et-EE" dirty="0" err="1"/>
              <a:t>If</a:t>
            </a:r>
            <a:r>
              <a:rPr lang="et-EE" dirty="0"/>
              <a:t> </a:t>
            </a:r>
            <a:r>
              <a:rPr lang="et-EE" dirty="0" err="1"/>
              <a:t>not</a:t>
            </a:r>
            <a:r>
              <a:rPr lang="et-EE" dirty="0"/>
              <a:t>, </a:t>
            </a:r>
            <a:r>
              <a:rPr lang="en-US" dirty="0"/>
              <a:t>download and install the font separately</a:t>
            </a:r>
            <a:r>
              <a:rPr lang="et-EE" dirty="0"/>
              <a:t> </a:t>
            </a:r>
            <a:r>
              <a:rPr lang="et-EE" b="1" dirty="0">
                <a:hlinkClick r:id="rId3">
                  <a:extLst>
                    <a:ext uri="{A12FA001-AC4F-418D-AE19-62706E023703}">
                      <ahyp:hlinkClr xmlns:ahyp="http://schemas.microsoft.com/office/drawing/2018/hyperlinkcolor" val="tx"/>
                    </a:ext>
                  </a:extLst>
                </a:hlinkClick>
              </a:rPr>
              <a:t>HERE</a:t>
            </a:r>
            <a:r>
              <a:rPr lang="en-US" dirty="0"/>
              <a:t>.</a:t>
            </a:r>
            <a:endParaRPr lang="et-EE" dirty="0"/>
          </a:p>
        </p:txBody>
      </p:sp>
      <p:pic>
        <p:nvPicPr>
          <p:cNvPr id="17" name="Pilt 16">
            <a:extLst>
              <a:ext uri="{FF2B5EF4-FFF2-40B4-BE49-F238E27FC236}">
                <a16:creationId xmlns:a16="http://schemas.microsoft.com/office/drawing/2014/main" id="{85277992-1E41-4F4B-A89D-9EBFC8D819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888" y="4232199"/>
            <a:ext cx="1008969" cy="1008969"/>
          </a:xfrm>
          <a:prstGeom prst="rect">
            <a:avLst/>
          </a:prstGeom>
        </p:spPr>
      </p:pic>
    </p:spTree>
    <p:extLst>
      <p:ext uri="{BB962C8B-B14F-4D97-AF65-F5344CB8AC3E}">
        <p14:creationId xmlns:p14="http://schemas.microsoft.com/office/powerpoint/2010/main" val="3718804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0">
            <a:extLst>
              <a:ext uri="{FF2B5EF4-FFF2-40B4-BE49-F238E27FC236}">
                <a16:creationId xmlns:a16="http://schemas.microsoft.com/office/drawing/2014/main" id="{2CA005AC-E0FC-4117-8BBA-2EECF2860E46}"/>
              </a:ext>
            </a:extLst>
          </p:cNvPr>
          <p:cNvGrpSpPr/>
          <p:nvPr/>
        </p:nvGrpSpPr>
        <p:grpSpPr>
          <a:xfrm>
            <a:off x="8035142" y="2680608"/>
            <a:ext cx="2347913" cy="1584619"/>
            <a:chOff x="2333347" y="1964475"/>
            <a:chExt cx="2347913" cy="1584619"/>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a:solidFill>
                    <a:srgbClr val="FFFFFF"/>
                  </a:solidFill>
                  <a:latin typeface="Aino"/>
                </a:rPr>
                <a:t>8</a:t>
              </a:r>
              <a:r>
                <a:rPr kumimoji="0" lang="en-GB" sz="2400" b="0" i="0" u="none" strike="noStrike" kern="1200" cap="none" spc="0" normalizeH="0" baseline="0" noProof="0" err="1">
                  <a:ln>
                    <a:noFill/>
                  </a:ln>
                  <a:solidFill>
                    <a:srgbClr val="FFFFFF"/>
                  </a:solidFill>
                  <a:effectLst/>
                  <a:uLnTx/>
                  <a:uFillTx/>
                  <a:latin typeface="Aino"/>
                </a:rPr>
                <a:t>th</a:t>
              </a:r>
              <a:endParaRPr kumimoji="0" lang="en-GB" sz="2400" b="0" i="0" u="none" strike="noStrike" kern="1200" cap="none" spc="0" normalizeH="0" baseline="0" noProof="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chemeClr val="accent3"/>
                  </a:solidFill>
                  <a:effectLst/>
                  <a:uLnTx/>
                  <a:uFillTx/>
                  <a:latin typeface="Aino"/>
                  <a:ea typeface="+mn-ea"/>
                  <a:cs typeface="+mn-cs"/>
                </a:rPr>
                <a:t>math</a:t>
              </a:r>
              <a:endParaRPr kumimoji="0" lang="en-GB" sz="1600" b="0" i="0" u="none" strike="noStrike" kern="1200" cap="none" spc="0" normalizeH="0" baseline="0" noProof="0" dirty="0">
                <a:ln>
                  <a:noFill/>
                </a:ln>
                <a:solidFill>
                  <a:schemeClr val="accent3"/>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1417638" y="2680608"/>
            <a:ext cx="3130970" cy="1584619"/>
            <a:chOff x="1941818" y="1964475"/>
            <a:chExt cx="3130970" cy="1584619"/>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4th</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8" y="3056651"/>
              <a:ext cx="313097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accent3"/>
                  </a:solidFill>
                  <a:effectLst/>
                  <a:uLnTx/>
                  <a:uFillTx/>
                  <a:latin typeface="Aino"/>
                  <a:ea typeface="+mn-ea"/>
                  <a:cs typeface="+mn-cs"/>
                </a:rPr>
                <a:t>science</a:t>
              </a:r>
              <a:r>
                <a:rPr kumimoji="0" lang="en-GB" sz="1600" b="0" i="0" u="none" strike="noStrike" kern="1200" cap="none" spc="0" normalizeH="0" baseline="0" noProof="0" dirty="0">
                  <a:ln>
                    <a:noFill/>
                  </a:ln>
                  <a:solidFill>
                    <a:srgbClr val="FFFFFF"/>
                  </a:solidFill>
                  <a:effectLst/>
                  <a:uLnTx/>
                  <a:uFillTx/>
                  <a:latin typeface="Aino"/>
                  <a:ea typeface="+mn-ea"/>
                  <a:cs typeface="+mn-cs"/>
                </a:rPr>
                <a:t>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4905092" y="2680608"/>
            <a:ext cx="2347913" cy="1584619"/>
            <a:chOff x="2333347" y="1964475"/>
            <a:chExt cx="2347913" cy="1584619"/>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a:ln>
                    <a:noFill/>
                  </a:ln>
                  <a:solidFill>
                    <a:srgbClr val="FFFFFF"/>
                  </a:solidFill>
                  <a:effectLst/>
                  <a:uLnTx/>
                  <a:uFillTx/>
                  <a:latin typeface="Aino"/>
                </a:rPr>
                <a:t>5</a:t>
              </a:r>
              <a:r>
                <a:rPr kumimoji="0" lang="en-GB" sz="2400" b="0" i="0" u="none" strike="noStrike" kern="1200" cap="none" spc="0" normalizeH="0" baseline="0" noProof="0" err="1">
                  <a:ln>
                    <a:noFill/>
                  </a:ln>
                  <a:solidFill>
                    <a:srgbClr val="FFFFFF"/>
                  </a:solidFill>
                  <a:effectLst/>
                  <a:uLnTx/>
                  <a:uFillTx/>
                  <a:latin typeface="Aino"/>
                </a:rPr>
                <a:t>th</a:t>
              </a:r>
              <a:endParaRPr kumimoji="0" lang="en-GB" sz="2400" b="0" i="0" u="none" strike="noStrike" kern="1200" cap="none" spc="0" normalizeH="0" baseline="0" noProof="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chemeClr val="accent3"/>
                  </a:solidFill>
                  <a:effectLst/>
                  <a:uLnTx/>
                  <a:uFillTx/>
                  <a:latin typeface="Aino"/>
                  <a:ea typeface="+mn-ea"/>
                  <a:cs typeface="+mn-cs"/>
                </a:rPr>
                <a:t>reading</a:t>
              </a:r>
              <a:endParaRPr kumimoji="0" lang="en-GB" sz="1600" b="0" i="0" u="none" strike="noStrike" kern="1200" cap="none" spc="0" normalizeH="0" baseline="0" noProof="0" dirty="0">
                <a:ln>
                  <a:noFill/>
                </a:ln>
                <a:solidFill>
                  <a:schemeClr val="accent3"/>
                </a:solidFill>
                <a:effectLst/>
                <a:uLnTx/>
                <a:uFillTx/>
                <a:latin typeface="Aino"/>
                <a:ea typeface="+mn-ea"/>
                <a:cs typeface="+mn-cs"/>
              </a:endParaRPr>
            </a:p>
          </p:txBody>
        </p:sp>
      </p:grpSp>
      <p:sp>
        <p:nvSpPr>
          <p:cNvPr id="28" name="TextBox 27">
            <a:extLst>
              <a:ext uri="{FF2B5EF4-FFF2-40B4-BE49-F238E27FC236}">
                <a16:creationId xmlns:a16="http://schemas.microsoft.com/office/drawing/2014/main" id="{25CE5245-E815-41F6-900E-E466C76B9062}"/>
              </a:ext>
            </a:extLst>
          </p:cNvPr>
          <p:cNvSpPr txBox="1"/>
          <p:nvPr/>
        </p:nvSpPr>
        <p:spPr>
          <a:xfrm>
            <a:off x="4913460" y="5033461"/>
            <a:ext cx="2686414"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2" name="Pealkiri 1">
            <a:extLst>
              <a:ext uri="{FF2B5EF4-FFF2-40B4-BE49-F238E27FC236}">
                <a16:creationId xmlns:a16="http://schemas.microsoft.com/office/drawing/2014/main" id="{3E04073C-A5C8-4418-AEB8-3E92BFAE5F14}"/>
              </a:ext>
            </a:extLst>
          </p:cNvPr>
          <p:cNvSpPr>
            <a:spLocks noGrp="1"/>
          </p:cNvSpPr>
          <p:nvPr>
            <p:ph type="title"/>
          </p:nvPr>
        </p:nvSpPr>
        <p:spPr>
          <a:xfrm>
            <a:off x="623887" y="658801"/>
            <a:ext cx="11196077" cy="969974"/>
          </a:xfrm>
        </p:spPr>
        <p:txBody>
          <a:bodyPr/>
          <a:lstStyle/>
          <a:p>
            <a:r>
              <a:rPr lang="en-US" sz="5000" dirty="0"/>
              <a:t>Estonian students</a:t>
            </a:r>
            <a:r>
              <a:rPr lang="et-EE" sz="5000" dirty="0"/>
              <a:t> </a:t>
            </a:r>
            <a:br>
              <a:rPr lang="et-EE" sz="5000" dirty="0"/>
            </a:br>
            <a:r>
              <a:rPr lang="et-EE" sz="5000" dirty="0" err="1"/>
              <a:t>rank</a:t>
            </a:r>
            <a:r>
              <a:rPr lang="et-EE" sz="5000" dirty="0"/>
              <a:t> #1 </a:t>
            </a:r>
            <a:r>
              <a:rPr lang="en-US" sz="5000" dirty="0"/>
              <a:t>in Europe</a:t>
            </a:r>
            <a:r>
              <a:rPr lang="et-EE" sz="5000" dirty="0"/>
              <a:t> </a:t>
            </a:r>
            <a:r>
              <a:rPr lang="et-EE" sz="2000" dirty="0"/>
              <a:t>(PISA 2018)</a:t>
            </a:r>
            <a:br>
              <a:rPr lang="en-US" sz="5000" dirty="0"/>
            </a:br>
            <a:endParaRPr lang="et-EE" sz="5000" dirty="0"/>
          </a:p>
        </p:txBody>
      </p:sp>
      <p:grpSp>
        <p:nvGrpSpPr>
          <p:cNvPr id="9" name="Rühm 8">
            <a:extLst>
              <a:ext uri="{FF2B5EF4-FFF2-40B4-BE49-F238E27FC236}">
                <a16:creationId xmlns:a16="http://schemas.microsoft.com/office/drawing/2014/main" id="{67399A0C-DDF2-495E-986C-94D4C3B22CF4}"/>
              </a:ext>
            </a:extLst>
          </p:cNvPr>
          <p:cNvGrpSpPr/>
          <p:nvPr/>
        </p:nvGrpSpPr>
        <p:grpSpPr>
          <a:xfrm>
            <a:off x="3374651" y="4435338"/>
            <a:ext cx="2347914" cy="1763861"/>
            <a:chOff x="1762274" y="4494912"/>
            <a:chExt cx="2347914" cy="1763861"/>
          </a:xfrm>
        </p:grpSpPr>
        <p:sp>
          <p:nvSpPr>
            <p:cNvPr id="29" name="TextBox 28">
              <a:extLst>
                <a:ext uri="{FF2B5EF4-FFF2-40B4-BE49-F238E27FC236}">
                  <a16:creationId xmlns:a16="http://schemas.microsoft.com/office/drawing/2014/main" id="{42512256-2249-448A-8916-A5403D109D34}"/>
                </a:ext>
              </a:extLst>
            </p:cNvPr>
            <p:cNvSpPr txBox="1"/>
            <p:nvPr/>
          </p:nvSpPr>
          <p:spPr>
            <a:xfrm>
              <a:off x="1762274" y="5520109"/>
              <a:ext cx="234791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a:t>
              </a:r>
              <a:r>
                <a:rPr lang="et-EE" sz="1600" dirty="0">
                  <a:solidFill>
                    <a:srgbClr val="FFFFFF"/>
                  </a:solidFill>
                  <a:latin typeface="Aino"/>
                </a:rPr>
                <a:t> 1.5 </a:t>
              </a:r>
              <a:r>
                <a:rPr lang="et-EE" sz="1600" dirty="0" err="1">
                  <a:solidFill>
                    <a:srgbClr val="FFFFFF"/>
                  </a:solidFill>
                  <a:latin typeface="Aino"/>
                </a:rPr>
                <a:t>times</a:t>
              </a:r>
              <a:r>
                <a:rPr lang="et-EE" sz="1600" dirty="0">
                  <a:solidFill>
                    <a:srgbClr val="FFFFFF"/>
                  </a:solidFill>
                  <a:latin typeface="Aino"/>
                </a:rPr>
                <a:t> </a:t>
              </a:r>
              <a:r>
                <a:rPr lang="et-EE" sz="1600" dirty="0" err="1">
                  <a:solidFill>
                    <a:srgbClr val="FFFFFF"/>
                  </a:solidFill>
                  <a:latin typeface="Aino"/>
                </a:rPr>
                <a:t>more</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FFFFFF"/>
                  </a:solidFill>
                  <a:latin typeface="Aino"/>
                </a:rPr>
                <a:t>top</a:t>
              </a:r>
              <a:r>
                <a:rPr lang="et-EE" sz="1600" dirty="0">
                  <a:solidFill>
                    <a:srgbClr val="FFFFFF"/>
                  </a:solidFill>
                  <a:latin typeface="Aino"/>
                </a:rPr>
                <a:t> </a:t>
              </a:r>
              <a:r>
                <a:rPr lang="et-EE" sz="1600" dirty="0" err="1">
                  <a:solidFill>
                    <a:srgbClr val="FFFFFF"/>
                  </a:solidFill>
                  <a:latin typeface="Aino"/>
                </a:rPr>
                <a:t>performers</a:t>
              </a:r>
              <a:r>
                <a:rPr lang="et-EE" sz="1600" dirty="0">
                  <a:solidFill>
                    <a:srgbClr val="FFFFFF"/>
                  </a:solidFill>
                  <a:latin typeface="Aino"/>
                </a:rPr>
                <a:t> </a:t>
              </a:r>
              <a:br>
                <a:rPr lang="et-EE" sz="1600" dirty="0">
                  <a:solidFill>
                    <a:srgbClr val="FFFFFF"/>
                  </a:solidFill>
                  <a:latin typeface="Aino"/>
                </a:rPr>
              </a:br>
              <a:r>
                <a:rPr kumimoji="0" lang="et-EE" sz="1600" b="0" i="0" strike="noStrike" kern="1200" cap="none" spc="0" normalizeH="0" baseline="0" noProof="0" dirty="0">
                  <a:ln>
                    <a:noFill/>
                  </a:ln>
                  <a:solidFill>
                    <a:schemeClr val="tx2">
                      <a:lumMod val="40000"/>
                      <a:lumOff val="60000"/>
                    </a:schemeClr>
                  </a:solidFill>
                  <a:effectLst/>
                  <a:uLnTx/>
                  <a:uFillTx/>
                  <a:latin typeface="Aino"/>
                  <a:ea typeface="+mn-ea"/>
                  <a:cs typeface="+mn-cs"/>
                </a:rPr>
                <a:t>vs OECD </a:t>
              </a:r>
              <a:r>
                <a:rPr kumimoji="0" lang="et-EE" sz="1600" b="0" i="0" strike="noStrike" kern="1200" cap="none" spc="0" normalizeH="0" baseline="0" noProof="0" dirty="0" err="1">
                  <a:ln>
                    <a:noFill/>
                  </a:ln>
                  <a:solidFill>
                    <a:schemeClr val="tx2">
                      <a:lumMod val="40000"/>
                      <a:lumOff val="60000"/>
                    </a:schemeClr>
                  </a:solidFill>
                  <a:effectLst/>
                  <a:uLnTx/>
                  <a:uFillTx/>
                  <a:latin typeface="Aino"/>
                  <a:ea typeface="+mn-ea"/>
                  <a:cs typeface="+mn-cs"/>
                </a:rPr>
                <a:t>average</a:t>
              </a:r>
              <a:endParaRPr kumimoji="0" lang="en-GB" sz="1600" b="0" i="0" strike="noStrike" kern="1200" cap="none" spc="0" normalizeH="0" baseline="0" noProof="0" dirty="0">
                <a:ln>
                  <a:noFill/>
                </a:ln>
                <a:solidFill>
                  <a:schemeClr val="tx2">
                    <a:lumMod val="40000"/>
                    <a:lumOff val="60000"/>
                  </a:schemeClr>
                </a:solidFill>
                <a:effectLst/>
                <a:uLnTx/>
                <a:uFillTx/>
                <a:latin typeface="Aino"/>
                <a:ea typeface="+mn-ea"/>
                <a:cs typeface="+mn-cs"/>
              </a:endParaRPr>
            </a:p>
          </p:txBody>
        </p:sp>
        <p:pic>
          <p:nvPicPr>
            <p:cNvPr id="4" name="Pilt 3">
              <a:extLst>
                <a:ext uri="{FF2B5EF4-FFF2-40B4-BE49-F238E27FC236}">
                  <a16:creationId xmlns:a16="http://schemas.microsoft.com/office/drawing/2014/main" id="{35982775-4F7B-4EE4-99E8-0448A19CF7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6922" y="4494912"/>
              <a:ext cx="860304" cy="860304"/>
            </a:xfrm>
            <a:prstGeom prst="rect">
              <a:avLst/>
            </a:prstGeom>
          </p:spPr>
        </p:pic>
      </p:grpSp>
      <p:grpSp>
        <p:nvGrpSpPr>
          <p:cNvPr id="19" name="Rühm 18">
            <a:extLst>
              <a:ext uri="{FF2B5EF4-FFF2-40B4-BE49-F238E27FC236}">
                <a16:creationId xmlns:a16="http://schemas.microsoft.com/office/drawing/2014/main" id="{048AE819-653C-4909-B3DA-BAB40440BB26}"/>
              </a:ext>
            </a:extLst>
          </p:cNvPr>
          <p:cNvGrpSpPr/>
          <p:nvPr/>
        </p:nvGrpSpPr>
        <p:grpSpPr>
          <a:xfrm>
            <a:off x="6425917" y="4467206"/>
            <a:ext cx="2347913" cy="1763861"/>
            <a:chOff x="8046375" y="4494912"/>
            <a:chExt cx="2347913" cy="1763861"/>
          </a:xfrm>
        </p:grpSpPr>
        <p:sp>
          <p:nvSpPr>
            <p:cNvPr id="21" name="TextBox 20">
              <a:extLst>
                <a:ext uri="{FF2B5EF4-FFF2-40B4-BE49-F238E27FC236}">
                  <a16:creationId xmlns:a16="http://schemas.microsoft.com/office/drawing/2014/main" id="{E7706719-C194-4ECF-A1B8-95F78B4DC410}"/>
                </a:ext>
              </a:extLst>
            </p:cNvPr>
            <p:cNvSpPr txBox="1"/>
            <p:nvPr/>
          </p:nvSpPr>
          <p:spPr>
            <a:xfrm>
              <a:off x="8046375" y="5520109"/>
              <a:ext cx="2347913"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 </a:t>
              </a:r>
              <a:r>
                <a:rPr kumimoji="0" lang="et-EE" sz="1600" b="0" i="0" u="none" strike="noStrike" kern="1200" cap="none" spc="0" normalizeH="0" baseline="0" noProof="0" dirty="0">
                  <a:ln>
                    <a:noFill/>
                  </a:ln>
                  <a:solidFill>
                    <a:srgbClr val="FFFFFF"/>
                  </a:solidFill>
                  <a:effectLst/>
                  <a:uLnTx/>
                  <a:uFillTx/>
                  <a:latin typeface="Aino"/>
                  <a:ea typeface="+mn-ea"/>
                  <a:cs typeface="+mn-cs"/>
                </a:rPr>
                <a:t>2 </a:t>
              </a:r>
              <a:r>
                <a:rPr kumimoji="0" lang="et-EE" sz="1600" b="0" i="0" u="none" strike="noStrike" kern="1200" cap="none" spc="0" normalizeH="0" baseline="0" noProof="0" dirty="0" err="1">
                  <a:ln>
                    <a:noFill/>
                  </a:ln>
                  <a:solidFill>
                    <a:srgbClr val="FFFFFF"/>
                  </a:solidFill>
                  <a:effectLst/>
                  <a:uLnTx/>
                  <a:uFillTx/>
                  <a:latin typeface="Aino"/>
                  <a:ea typeface="+mn-ea"/>
                  <a:cs typeface="+mn-cs"/>
                </a:rPr>
                <a:t>times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lang="et-EE" sz="1600" dirty="0" err="1">
                  <a:solidFill>
                    <a:srgbClr val="FFFFFF"/>
                  </a:solidFill>
                  <a:latin typeface="Aino"/>
                </a:rPr>
                <a:t>less</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rgbClr val="FFFFFF"/>
                  </a:solidFill>
                  <a:effectLst/>
                  <a:uLnTx/>
                  <a:uFillTx/>
                  <a:latin typeface="Aino"/>
                  <a:ea typeface="+mn-ea"/>
                  <a:cs typeface="+mn-cs"/>
                </a:rPr>
                <a:t>low</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performers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chemeClr val="tx2">
                      <a:lumMod val="40000"/>
                      <a:lumOff val="60000"/>
                    </a:schemeClr>
                  </a:solidFill>
                  <a:effectLst/>
                  <a:uLnTx/>
                  <a:uFillTx/>
                  <a:latin typeface="Aino"/>
                  <a:ea typeface="+mn-ea"/>
                  <a:cs typeface="+mn-cs"/>
                </a:rPr>
                <a:t>vs OECD </a:t>
              </a:r>
              <a:r>
                <a:rPr kumimoji="0" lang="et-EE" sz="1600" b="0" i="0" u="none" strike="noStrike" kern="1200" cap="none" spc="0" normalizeH="0" baseline="0" noProof="0" dirty="0" err="1">
                  <a:ln>
                    <a:noFill/>
                  </a:ln>
                  <a:solidFill>
                    <a:schemeClr val="tx2">
                      <a:lumMod val="40000"/>
                      <a:lumOff val="60000"/>
                    </a:schemeClr>
                  </a:solidFill>
                  <a:effectLst/>
                  <a:uLnTx/>
                  <a:uFillTx/>
                  <a:latin typeface="Aino"/>
                  <a:ea typeface="+mn-ea"/>
                  <a:cs typeface="+mn-cs"/>
                </a:rPr>
                <a:t>average</a:t>
              </a:r>
              <a:endParaRPr kumimoji="0" lang="en-GB" sz="1600" b="0" i="0" u="none" strike="noStrike" kern="1200" cap="none" spc="0" normalizeH="0" baseline="0" noProof="0" dirty="0">
                <a:ln>
                  <a:noFill/>
                </a:ln>
                <a:solidFill>
                  <a:schemeClr val="tx2">
                    <a:lumMod val="40000"/>
                    <a:lumOff val="60000"/>
                  </a:schemeClr>
                </a:solidFill>
                <a:effectLst/>
                <a:uLnTx/>
                <a:uFillTx/>
                <a:latin typeface="Aino"/>
                <a:ea typeface="+mn-ea"/>
                <a:cs typeface="+mn-cs"/>
              </a:endParaRPr>
            </a:p>
          </p:txBody>
        </p:sp>
        <p:pic>
          <p:nvPicPr>
            <p:cNvPr id="6" name="Pilt 5">
              <a:extLst>
                <a:ext uri="{FF2B5EF4-FFF2-40B4-BE49-F238E27FC236}">
                  <a16:creationId xmlns:a16="http://schemas.microsoft.com/office/drawing/2014/main" id="{2D340E50-E2CB-4D61-86D8-2791CAC1EE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4557" y="4494912"/>
              <a:ext cx="860304" cy="860304"/>
            </a:xfrm>
            <a:prstGeom prst="rect">
              <a:avLst/>
            </a:prstGeom>
          </p:spPr>
        </p:pic>
      </p:grpSp>
    </p:spTree>
    <p:extLst>
      <p:ext uri="{BB962C8B-B14F-4D97-AF65-F5344CB8AC3E}">
        <p14:creationId xmlns:p14="http://schemas.microsoft.com/office/powerpoint/2010/main" val="3597439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lt 8" descr="Pilt, millel on kujutatud tekst, rohi, väljas&#10;&#10;Kirjeldus on genereeritud automaatselt">
            <a:extLst>
              <a:ext uri="{FF2B5EF4-FFF2-40B4-BE49-F238E27FC236}">
                <a16:creationId xmlns:a16="http://schemas.microsoft.com/office/drawing/2014/main" id="{8D341C4B-85AC-43F9-A6A4-406BA729372D}"/>
              </a:ext>
            </a:extLst>
          </p:cNvPr>
          <p:cNvPicPr>
            <a:picLocks noChangeAspect="1"/>
          </p:cNvPicPr>
          <p:nvPr/>
        </p:nvPicPr>
        <p:blipFill rotWithShape="1">
          <a:blip r:embed="rId3" cstate="screen">
            <a:alphaModFix amt="82000"/>
            <a:extLst>
              <a:ext uri="{28A0092B-C50C-407E-A947-70E740481C1C}">
                <a14:useLocalDpi xmlns:a14="http://schemas.microsoft.com/office/drawing/2010/main" val="0"/>
              </a:ext>
            </a:extLst>
          </a:blip>
          <a:srcRect t="-1"/>
          <a:stretch/>
        </p:blipFill>
        <p:spPr>
          <a:xfrm>
            <a:off x="0" y="0"/>
            <a:ext cx="12192000" cy="6858000"/>
          </a:xfrm>
          <a:prstGeom prst="rect">
            <a:avLst/>
          </a:prstGeom>
        </p:spPr>
      </p:pic>
      <p:sp>
        <p:nvSpPr>
          <p:cNvPr id="2" name="Ristkülik 1">
            <a:extLst>
              <a:ext uri="{FF2B5EF4-FFF2-40B4-BE49-F238E27FC236}">
                <a16:creationId xmlns:a16="http://schemas.microsoft.com/office/drawing/2014/main" id="{38E8272F-8214-433F-AE24-83088B0DE770}"/>
              </a:ext>
            </a:extLst>
          </p:cNvPr>
          <p:cNvSpPr/>
          <p:nvPr/>
        </p:nvSpPr>
        <p:spPr>
          <a:xfrm>
            <a:off x="0" y="0"/>
            <a:ext cx="12192000" cy="6858000"/>
          </a:xfrm>
          <a:prstGeom prst="rect">
            <a:avLst/>
          </a:prstGeom>
          <a:gradFill>
            <a:gsLst>
              <a:gs pos="26000">
                <a:srgbClr val="000000">
                  <a:alpha val="57647"/>
                </a:srgbClr>
              </a:gs>
              <a:gs pos="53000">
                <a:srgbClr val="000000">
                  <a:alpha val="0"/>
                </a:srgbClr>
              </a:gs>
            </a:gsLst>
            <a:lin ang="3600000" scaled="0"/>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t-EE" dirty="0"/>
          </a:p>
        </p:txBody>
      </p:sp>
      <p:sp>
        <p:nvSpPr>
          <p:cNvPr id="23" name="Ovaal 22">
            <a:extLst>
              <a:ext uri="{FF2B5EF4-FFF2-40B4-BE49-F238E27FC236}">
                <a16:creationId xmlns:a16="http://schemas.microsoft.com/office/drawing/2014/main" id="{785E50E5-27E6-4EA6-97D0-1E518396FE3F}"/>
              </a:ext>
            </a:extLst>
          </p:cNvPr>
          <p:cNvSpPr/>
          <p:nvPr/>
        </p:nvSpPr>
        <p:spPr>
          <a:xfrm>
            <a:off x="2384854" y="5155860"/>
            <a:ext cx="5215205" cy="1578572"/>
          </a:xfrm>
          <a:prstGeom prst="ellipse">
            <a:avLst/>
          </a:prstGeom>
          <a:gradFill flip="none" rotWithShape="1">
            <a:gsLst>
              <a:gs pos="34000">
                <a:srgbClr val="000000">
                  <a:alpha val="10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 name="Teksti kohatäide 2">
            <a:extLst>
              <a:ext uri="{FF2B5EF4-FFF2-40B4-BE49-F238E27FC236}">
                <a16:creationId xmlns:a16="http://schemas.microsoft.com/office/drawing/2014/main" id="{DADED18F-83DC-49E3-B7DE-2ED701BC254D}"/>
              </a:ext>
            </a:extLst>
          </p:cNvPr>
          <p:cNvSpPr txBox="1">
            <a:spLocks/>
          </p:cNvSpPr>
          <p:nvPr/>
        </p:nvSpPr>
        <p:spPr>
          <a:xfrm>
            <a:off x="623887" y="2276475"/>
            <a:ext cx="5633075" cy="3960813"/>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et-EE"/>
          </a:p>
        </p:txBody>
      </p:sp>
      <p:sp>
        <p:nvSpPr>
          <p:cNvPr id="8" name="TextBox 7">
            <a:extLst>
              <a:ext uri="{FF2B5EF4-FFF2-40B4-BE49-F238E27FC236}">
                <a16:creationId xmlns:a16="http://schemas.microsoft.com/office/drawing/2014/main" id="{29309A6A-0CBF-4822-997D-420EC7F5957E}"/>
              </a:ext>
            </a:extLst>
          </p:cNvPr>
          <p:cNvSpPr txBox="1"/>
          <p:nvPr/>
        </p:nvSpPr>
        <p:spPr>
          <a:xfrm>
            <a:off x="503967" y="430433"/>
            <a:ext cx="5752996" cy="1938992"/>
          </a:xfrm>
          <a:prstGeom prst="rect">
            <a:avLst/>
          </a:prstGeom>
          <a:noFill/>
        </p:spPr>
        <p:txBody>
          <a:bodyPr wrap="square">
            <a:spAutoFit/>
          </a:bodyPr>
          <a:lstStyle/>
          <a:p>
            <a:r>
              <a:rPr lang="et-EE" sz="4000">
                <a:solidFill>
                  <a:srgbClr val="FCEDC5"/>
                </a:solidFill>
                <a:latin typeface="Aino Headline" panose="020B0303040504020204" pitchFamily="34" charset="0"/>
                <a:ea typeface="+mj-ea"/>
                <a:cs typeface="+mj-cs"/>
              </a:rPr>
              <a:t>Education </a:t>
            </a:r>
            <a:r>
              <a:rPr lang="et-EE" sz="4000" err="1">
                <a:solidFill>
                  <a:srgbClr val="FCEDC5"/>
                </a:solidFill>
                <a:latin typeface="Aino Headline" panose="020B0303040504020204" pitchFamily="34" charset="0"/>
                <a:ea typeface="+mj-ea"/>
                <a:cs typeface="+mj-cs"/>
              </a:rPr>
              <a:t>has</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been</a:t>
            </a:r>
            <a:r>
              <a:rPr lang="et-EE" sz="4000">
                <a:solidFill>
                  <a:srgbClr val="FCEDC5"/>
                </a:solidFill>
                <a:latin typeface="Aino Headline" panose="020B0303040504020204" pitchFamily="34" charset="0"/>
                <a:ea typeface="+mj-ea"/>
                <a:cs typeface="+mj-cs"/>
              </a:rPr>
              <a:t> </a:t>
            </a:r>
            <a:br>
              <a:rPr lang="et-EE" sz="4000">
                <a:solidFill>
                  <a:srgbClr val="FCEDC5"/>
                </a:solidFill>
                <a:latin typeface="Aino Headline" panose="020B0303040504020204" pitchFamily="34" charset="0"/>
                <a:ea typeface="+mj-ea"/>
                <a:cs typeface="+mj-cs"/>
              </a:rPr>
            </a:br>
            <a:r>
              <a:rPr lang="et-EE" sz="4000" err="1">
                <a:solidFill>
                  <a:srgbClr val="FCEDC5"/>
                </a:solidFill>
                <a:latin typeface="Aino Headline" panose="020B0303040504020204" pitchFamily="34" charset="0"/>
                <a:ea typeface="+mj-ea"/>
                <a:cs typeface="+mj-cs"/>
              </a:rPr>
              <a:t>highly</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valued</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through</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generations</a:t>
            </a:r>
            <a:endParaRPr lang="et-EE" sz="4000">
              <a:solidFill>
                <a:srgbClr val="FCEDC5"/>
              </a:solidFill>
              <a:latin typeface="Aino Headline" panose="020B0303040504020204" pitchFamily="34" charset="0"/>
              <a:ea typeface="+mj-ea"/>
              <a:cs typeface="+mj-cs"/>
            </a:endParaRPr>
          </a:p>
        </p:txBody>
      </p:sp>
      <p:grpSp>
        <p:nvGrpSpPr>
          <p:cNvPr id="14" name="Rühm 13">
            <a:extLst>
              <a:ext uri="{FF2B5EF4-FFF2-40B4-BE49-F238E27FC236}">
                <a16:creationId xmlns:a16="http://schemas.microsoft.com/office/drawing/2014/main" id="{AC32F381-7FA7-4865-A910-918068CB5A20}"/>
              </a:ext>
            </a:extLst>
          </p:cNvPr>
          <p:cNvGrpSpPr/>
          <p:nvPr/>
        </p:nvGrpSpPr>
        <p:grpSpPr>
          <a:xfrm>
            <a:off x="7625863" y="2888043"/>
            <a:ext cx="3929669" cy="2637322"/>
            <a:chOff x="7625863" y="2888043"/>
            <a:chExt cx="3929669" cy="2637322"/>
          </a:xfrm>
        </p:grpSpPr>
        <p:sp>
          <p:nvSpPr>
            <p:cNvPr id="22" name="Ovaal 21">
              <a:extLst>
                <a:ext uri="{FF2B5EF4-FFF2-40B4-BE49-F238E27FC236}">
                  <a16:creationId xmlns:a16="http://schemas.microsoft.com/office/drawing/2014/main" id="{C9E4EDEB-683B-4FE4-844C-AA5ED1C50085}"/>
                </a:ext>
              </a:extLst>
            </p:cNvPr>
            <p:cNvSpPr/>
            <p:nvPr/>
          </p:nvSpPr>
          <p:spPr>
            <a:xfrm>
              <a:off x="7625863" y="2888043"/>
              <a:ext cx="3841629" cy="2637322"/>
            </a:xfrm>
            <a:prstGeom prst="ellipse">
              <a:avLst/>
            </a:prstGeom>
            <a:gradFill flip="none" rotWithShape="1">
              <a:gsLst>
                <a:gs pos="44000">
                  <a:srgbClr val="000000">
                    <a:alpha val="11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6" name="TextBox 5">
              <a:extLst>
                <a:ext uri="{FF2B5EF4-FFF2-40B4-BE49-F238E27FC236}">
                  <a16:creationId xmlns:a16="http://schemas.microsoft.com/office/drawing/2014/main" id="{ACDF439D-DC80-4926-A086-F27631D679AC}"/>
                </a:ext>
              </a:extLst>
            </p:cNvPr>
            <p:cNvSpPr txBox="1"/>
            <p:nvPr/>
          </p:nvSpPr>
          <p:spPr>
            <a:xfrm>
              <a:off x="8274828" y="3455727"/>
              <a:ext cx="3041345" cy="830997"/>
            </a:xfrm>
            <a:prstGeom prst="rect">
              <a:avLst/>
            </a:prstGeom>
            <a:noFill/>
          </p:spPr>
          <p:txBody>
            <a:bodyPr wrap="none" rtlCol="0">
              <a:spAutoFit/>
            </a:bodyPr>
            <a:lstStyle/>
            <a:p>
              <a:pPr defTabSz="685800">
                <a:defRPr/>
              </a:pPr>
              <a:r>
                <a:rPr lang="et-EE" sz="2400" dirty="0">
                  <a:solidFill>
                    <a:schemeClr val="bg1"/>
                  </a:solidFill>
                  <a:latin typeface="Aino Headline" panose="020B0303040504020204" pitchFamily="34" charset="0"/>
                  <a:cs typeface="Arial" panose="020B0604020202020204" pitchFamily="34" charset="0"/>
                </a:rPr>
                <a:t>1944-1991</a:t>
              </a:r>
            </a:p>
            <a:p>
              <a:pPr defTabSz="685800">
                <a:defRPr/>
              </a:pPr>
              <a:r>
                <a:rPr lang="et-EE" sz="2400" dirty="0" err="1">
                  <a:solidFill>
                    <a:schemeClr val="bg1"/>
                  </a:solidFill>
                  <a:latin typeface="Aino Headline" panose="020B0303040504020204" pitchFamily="34" charset="0"/>
                  <a:cs typeface="Arial" panose="020B0604020202020204" pitchFamily="34" charset="0"/>
                </a:rPr>
                <a:t>Soviet</a:t>
              </a:r>
              <a:r>
                <a:rPr lang="et-EE" sz="2400" dirty="0">
                  <a:solidFill>
                    <a:schemeClr val="bg1"/>
                  </a:solidFill>
                  <a:latin typeface="Aino Headline" panose="020B0303040504020204" pitchFamily="34" charset="0"/>
                  <a:cs typeface="Arial" panose="020B0604020202020204" pitchFamily="34" charset="0"/>
                </a:rPr>
                <a:t> </a:t>
              </a:r>
              <a:r>
                <a:rPr lang="et-EE" sz="2400" dirty="0" err="1">
                  <a:solidFill>
                    <a:schemeClr val="bg1"/>
                  </a:solidFill>
                  <a:latin typeface="Aino Headline" panose="020B0303040504020204" pitchFamily="34" charset="0"/>
                  <a:cs typeface="Arial" panose="020B0604020202020204" pitchFamily="34" charset="0"/>
                </a:rPr>
                <a:t>Occupation</a:t>
              </a:r>
              <a:endParaRPr lang="et-EE" sz="2400" dirty="0">
                <a:solidFill>
                  <a:schemeClr val="bg1"/>
                </a:solidFill>
                <a:latin typeface="Aino Headline" panose="020B030304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4417765-3036-4C74-ACFF-A0CCE528E59E}"/>
                </a:ext>
              </a:extLst>
            </p:cNvPr>
            <p:cNvSpPr txBox="1"/>
            <p:nvPr/>
          </p:nvSpPr>
          <p:spPr>
            <a:xfrm>
              <a:off x="8289818" y="4331158"/>
              <a:ext cx="3265714" cy="738664"/>
            </a:xfrm>
            <a:prstGeom prst="rect">
              <a:avLst/>
            </a:prstGeom>
            <a:noFill/>
          </p:spPr>
          <p:txBody>
            <a:bodyPr wrap="square" rtlCol="0">
              <a:spAutoFit/>
            </a:bodyPr>
            <a:lstStyle/>
            <a:p>
              <a:pP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Estonia managed to maintain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high-quality teaching and learning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in Estonian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2" name="Rühm 11">
            <a:extLst>
              <a:ext uri="{FF2B5EF4-FFF2-40B4-BE49-F238E27FC236}">
                <a16:creationId xmlns:a16="http://schemas.microsoft.com/office/drawing/2014/main" id="{21EB711C-1021-436F-A199-4BE805CFD902}"/>
              </a:ext>
            </a:extLst>
          </p:cNvPr>
          <p:cNvGrpSpPr/>
          <p:nvPr/>
        </p:nvGrpSpPr>
        <p:grpSpPr>
          <a:xfrm>
            <a:off x="2007022" y="5122042"/>
            <a:ext cx="5056560" cy="1423023"/>
            <a:chOff x="2007022" y="5122042"/>
            <a:chExt cx="5056560" cy="1423023"/>
          </a:xfrm>
        </p:grpSpPr>
        <p:sp>
          <p:nvSpPr>
            <p:cNvPr id="7" name="TextBox 6">
              <a:extLst>
                <a:ext uri="{FF2B5EF4-FFF2-40B4-BE49-F238E27FC236}">
                  <a16:creationId xmlns:a16="http://schemas.microsoft.com/office/drawing/2014/main" id="{E53D2E1B-127C-4DBA-A5B3-93B1446C9066}"/>
                </a:ext>
              </a:extLst>
            </p:cNvPr>
            <p:cNvSpPr txBox="1"/>
            <p:nvPr/>
          </p:nvSpPr>
          <p:spPr>
            <a:xfrm>
              <a:off x="2927000" y="5122042"/>
              <a:ext cx="4136582" cy="1077218"/>
            </a:xfrm>
            <a:prstGeom prst="rect">
              <a:avLst/>
            </a:prstGeom>
            <a:noFill/>
          </p:spPr>
          <p:txBody>
            <a:bodyPr wrap="none" rtlCol="0">
              <a:spAutoFit/>
            </a:bodyPr>
            <a:lstStyle/>
            <a:p>
              <a:pPr algn="r" defTabSz="685800">
                <a:defRPr/>
              </a:pPr>
              <a:r>
                <a:rPr lang="et-EE" sz="3200" dirty="0">
                  <a:solidFill>
                    <a:schemeClr val="bg1"/>
                  </a:solidFill>
                  <a:latin typeface="Aino Headline" panose="020B0303040504020204" pitchFamily="34" charset="0"/>
                  <a:cs typeface="Arial" panose="020B0604020202020204" pitchFamily="34" charset="0"/>
                </a:rPr>
                <a:t>1991</a:t>
              </a:r>
            </a:p>
            <a:p>
              <a:pPr algn="r" defTabSz="685800">
                <a:defRPr/>
              </a:pPr>
              <a:r>
                <a:rPr lang="et-EE" sz="3200" dirty="0" err="1">
                  <a:solidFill>
                    <a:schemeClr val="bg1"/>
                  </a:solidFill>
                  <a:latin typeface="Aino Headline" panose="020B0303040504020204" pitchFamily="34" charset="0"/>
                  <a:cs typeface="Arial" panose="020B0604020202020204" pitchFamily="34" charset="0"/>
                </a:rPr>
                <a:t>Republic</a:t>
              </a:r>
              <a:r>
                <a:rPr lang="et-EE" sz="3200" dirty="0">
                  <a:solidFill>
                    <a:schemeClr val="bg1"/>
                  </a:solidFill>
                  <a:latin typeface="Aino Headline" panose="020B0303040504020204" pitchFamily="34" charset="0"/>
                  <a:cs typeface="Arial" panose="020B0604020202020204" pitchFamily="34" charset="0"/>
                </a:rPr>
                <a:t> of Estonia</a:t>
              </a:r>
            </a:p>
          </p:txBody>
        </p:sp>
        <p:sp>
          <p:nvSpPr>
            <p:cNvPr id="21" name="TextBox 20">
              <a:extLst>
                <a:ext uri="{FF2B5EF4-FFF2-40B4-BE49-F238E27FC236}">
                  <a16:creationId xmlns:a16="http://schemas.microsoft.com/office/drawing/2014/main" id="{69DFCFC7-A9F2-488A-B4A8-6302B5214D24}"/>
                </a:ext>
              </a:extLst>
            </p:cNvPr>
            <p:cNvSpPr txBox="1"/>
            <p:nvPr/>
          </p:nvSpPr>
          <p:spPr>
            <a:xfrm>
              <a:off x="2007022" y="6237288"/>
              <a:ext cx="5044240" cy="30777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The </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moderni</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ation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of Estonian education begins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5" name="Rühm 14">
            <a:extLst>
              <a:ext uri="{FF2B5EF4-FFF2-40B4-BE49-F238E27FC236}">
                <a16:creationId xmlns:a16="http://schemas.microsoft.com/office/drawing/2014/main" id="{C7F9593B-EAC3-4C94-8B34-1B44847DD20E}"/>
              </a:ext>
            </a:extLst>
          </p:cNvPr>
          <p:cNvGrpSpPr/>
          <p:nvPr/>
        </p:nvGrpSpPr>
        <p:grpSpPr>
          <a:xfrm>
            <a:off x="6760930" y="123568"/>
            <a:ext cx="5323494" cy="2662036"/>
            <a:chOff x="6760930" y="123568"/>
            <a:chExt cx="5323494" cy="2662036"/>
          </a:xfrm>
        </p:grpSpPr>
        <p:sp>
          <p:nvSpPr>
            <p:cNvPr id="10" name="Ovaal 9">
              <a:extLst>
                <a:ext uri="{FF2B5EF4-FFF2-40B4-BE49-F238E27FC236}">
                  <a16:creationId xmlns:a16="http://schemas.microsoft.com/office/drawing/2014/main" id="{842B3E42-FA64-4202-87F1-14D2A066CFF8}"/>
                </a:ext>
              </a:extLst>
            </p:cNvPr>
            <p:cNvSpPr/>
            <p:nvPr/>
          </p:nvSpPr>
          <p:spPr>
            <a:xfrm>
              <a:off x="6760930" y="123568"/>
              <a:ext cx="4555243" cy="2662036"/>
            </a:xfrm>
            <a:prstGeom prst="ellipse">
              <a:avLst/>
            </a:prstGeom>
            <a:gradFill flip="none" rotWithShape="1">
              <a:gsLst>
                <a:gs pos="45000">
                  <a:srgbClr val="000000">
                    <a:alpha val="22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4" name="TextBox 3">
              <a:extLst>
                <a:ext uri="{FF2B5EF4-FFF2-40B4-BE49-F238E27FC236}">
                  <a16:creationId xmlns:a16="http://schemas.microsoft.com/office/drawing/2014/main" id="{BC54D383-4238-4E72-9FDA-F9BF05589932}"/>
                </a:ext>
              </a:extLst>
            </p:cNvPr>
            <p:cNvSpPr txBox="1"/>
            <p:nvPr/>
          </p:nvSpPr>
          <p:spPr>
            <a:xfrm>
              <a:off x="7447659" y="731385"/>
              <a:ext cx="1358129" cy="338554"/>
            </a:xfrm>
            <a:prstGeom prst="rect">
              <a:avLst/>
            </a:prstGeom>
            <a:noFill/>
          </p:spPr>
          <p:txBody>
            <a:bodyPr wrap="none" rtlCol="0">
              <a:spAutoFit/>
            </a:bodyPr>
            <a:lstStyle/>
            <a:p>
              <a:pPr defTabSz="685800">
                <a:defRPr/>
              </a:pPr>
              <a:r>
                <a:rPr lang="et-EE" sz="1600" dirty="0" err="1">
                  <a:solidFill>
                    <a:schemeClr val="bg1"/>
                  </a:solidFill>
                  <a:latin typeface="Aino Headline" panose="020B0303040504020204" pitchFamily="34" charset="0"/>
                  <a:cs typeface="Arial" panose="020B0604020202020204" pitchFamily="34" charset="0"/>
                </a:rPr>
                <a:t>Before</a:t>
              </a:r>
              <a:r>
                <a:rPr lang="et-EE" sz="1600" dirty="0">
                  <a:solidFill>
                    <a:schemeClr val="bg1"/>
                  </a:solidFill>
                  <a:latin typeface="Aino Headline" panose="020B0303040504020204" pitchFamily="34" charset="0"/>
                  <a:cs typeface="Arial" panose="020B0604020202020204" pitchFamily="34" charset="0"/>
                </a:rPr>
                <a:t> 1918</a:t>
              </a:r>
            </a:p>
          </p:txBody>
        </p:sp>
        <p:sp>
          <p:nvSpPr>
            <p:cNvPr id="24" name="TextBox 23">
              <a:extLst>
                <a:ext uri="{FF2B5EF4-FFF2-40B4-BE49-F238E27FC236}">
                  <a16:creationId xmlns:a16="http://schemas.microsoft.com/office/drawing/2014/main" id="{58601477-B2EC-47B7-8804-F82CA6054811}"/>
                </a:ext>
              </a:extLst>
            </p:cNvPr>
            <p:cNvSpPr txBox="1"/>
            <p:nvPr/>
          </p:nvSpPr>
          <p:spPr>
            <a:xfrm>
              <a:off x="7447659" y="1117617"/>
              <a:ext cx="4636765" cy="1277273"/>
            </a:xfrm>
            <a:prstGeom prst="rect">
              <a:avLst/>
            </a:prstGeom>
            <a:noFill/>
          </p:spPr>
          <p:txBody>
            <a:bodyPr wrap="square" lIns="91440" tIns="45720" rIns="91440" bIns="45720" rtlCol="0" anchor="t">
              <a:spAutoFit/>
            </a:bodyPr>
            <a:lstStyle/>
            <a:p>
              <a:pPr defTabSz="685800">
                <a:defRPr/>
              </a:pP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U</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nder</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 Danish, </a:t>
              </a: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Swedish,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German, Russian rule</a:t>
              </a:r>
            </a:p>
            <a:p>
              <a:pPr fontAlgn="t">
                <a:lnSpc>
                  <a:spcPct val="150000"/>
                </a:lnSpc>
              </a:pPr>
              <a:r>
                <a:rPr lang="et-EE" sz="1400" dirty="0">
                  <a:solidFill>
                    <a:srgbClr val="FCEDC5"/>
                  </a:solidFill>
                  <a:effectLst>
                    <a:outerShdw blurRad="38100" dist="38100" dir="2700000" algn="tl">
                      <a:srgbClr val="000000">
                        <a:alpha val="43137"/>
                      </a:srgbClr>
                    </a:outerShdw>
                  </a:effectLst>
                  <a:latin typeface="Aino"/>
                </a:rPr>
                <a:t>13th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First</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monastic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17th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for</a:t>
              </a:r>
              <a:r>
                <a:rPr lang="et-EE" sz="1400" dirty="0">
                  <a:solidFill>
                    <a:srgbClr val="FCEDC5"/>
                  </a:solidFill>
                  <a:effectLst>
                    <a:outerShdw blurRad="38100" dist="38100" dir="2700000" algn="tl">
                      <a:srgbClr val="000000">
                        <a:alpha val="43137"/>
                      </a:srgbClr>
                    </a:outerShdw>
                  </a:effectLst>
                  <a:latin typeface="Aino"/>
                </a:rPr>
                <a:t> peasant </a:t>
              </a:r>
              <a:r>
                <a:rPr lang="et-EE" sz="1400" dirty="0" err="1">
                  <a:solidFill>
                    <a:srgbClr val="FCEDC5"/>
                  </a:solidFill>
                  <a:effectLst>
                    <a:outerShdw blurRad="38100" dist="38100" dir="2700000" algn="tl">
                      <a:srgbClr val="000000">
                        <a:alpha val="43137"/>
                      </a:srgbClr>
                    </a:outerShdw>
                  </a:effectLst>
                  <a:latin typeface="Aino"/>
                </a:rPr>
                <a:t>children</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1860-70s </a:t>
              </a:r>
              <a:r>
                <a:rPr lang="et-EE" sz="1400" dirty="0" err="1">
                  <a:solidFill>
                    <a:srgbClr val="FCEDC5"/>
                  </a:solidFill>
                  <a:effectLst>
                    <a:outerShdw blurRad="38100" dist="38100" dir="2700000" algn="tl">
                      <a:srgbClr val="000000">
                        <a:alpha val="43137"/>
                      </a:srgbClr>
                    </a:outerShdw>
                  </a:effectLst>
                  <a:latin typeface="Aino"/>
                </a:rPr>
                <a:t>Compulsory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1881           </a:t>
              </a:r>
              <a:r>
                <a:rPr lang="et-EE" sz="1400" dirty="0" err="1">
                  <a:solidFill>
                    <a:srgbClr val="FCEDC5"/>
                  </a:solidFill>
                  <a:effectLst>
                    <a:outerShdw blurRad="38100" dist="38100" dir="2700000" algn="tl">
                      <a:srgbClr val="000000">
                        <a:alpha val="43137"/>
                      </a:srgbClr>
                    </a:outerShdw>
                  </a:effectLst>
                  <a:latin typeface="Aino"/>
                </a:rPr>
                <a:t>Literacy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rate</a:t>
              </a:r>
              <a:r>
                <a:rPr lang="et-EE" sz="1400" dirty="0">
                  <a:solidFill>
                    <a:srgbClr val="FCEDC5"/>
                  </a:solidFill>
                  <a:effectLst>
                    <a:outerShdw blurRad="38100" dist="38100" dir="2700000" algn="tl">
                      <a:srgbClr val="000000">
                        <a:alpha val="43137"/>
                      </a:srgbClr>
                    </a:outerShdw>
                  </a:effectLst>
                  <a:latin typeface="Aino"/>
                </a:rPr>
                <a:t> 94%</a:t>
              </a:r>
            </a:p>
          </p:txBody>
        </p:sp>
      </p:grpSp>
      <p:grpSp>
        <p:nvGrpSpPr>
          <p:cNvPr id="16" name="Rühm 15">
            <a:extLst>
              <a:ext uri="{FF2B5EF4-FFF2-40B4-BE49-F238E27FC236}">
                <a16:creationId xmlns:a16="http://schemas.microsoft.com/office/drawing/2014/main" id="{6B4F63DF-E91D-4DA3-A993-41CAA009206F}"/>
              </a:ext>
            </a:extLst>
          </p:cNvPr>
          <p:cNvGrpSpPr/>
          <p:nvPr/>
        </p:nvGrpSpPr>
        <p:grpSpPr>
          <a:xfrm>
            <a:off x="4069573" y="2594968"/>
            <a:ext cx="3530486" cy="2495861"/>
            <a:chOff x="3917173" y="2442568"/>
            <a:chExt cx="3530486" cy="2495861"/>
          </a:xfrm>
        </p:grpSpPr>
        <p:sp>
          <p:nvSpPr>
            <p:cNvPr id="18" name="Ovaal 17">
              <a:extLst>
                <a:ext uri="{FF2B5EF4-FFF2-40B4-BE49-F238E27FC236}">
                  <a16:creationId xmlns:a16="http://schemas.microsoft.com/office/drawing/2014/main" id="{59D17539-40C6-4FE2-A379-BC359F917B32}"/>
                </a:ext>
              </a:extLst>
            </p:cNvPr>
            <p:cNvSpPr/>
            <p:nvPr/>
          </p:nvSpPr>
          <p:spPr>
            <a:xfrm>
              <a:off x="3917173" y="2442568"/>
              <a:ext cx="3530486" cy="2495861"/>
            </a:xfrm>
            <a:prstGeom prst="ellipse">
              <a:avLst/>
            </a:prstGeom>
            <a:gradFill flip="none" rotWithShape="1">
              <a:gsLst>
                <a:gs pos="44000">
                  <a:srgbClr val="000000">
                    <a:alpha val="22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9" name="TextBox 18">
              <a:extLst>
                <a:ext uri="{FF2B5EF4-FFF2-40B4-BE49-F238E27FC236}">
                  <a16:creationId xmlns:a16="http://schemas.microsoft.com/office/drawing/2014/main" id="{ADE091A2-D939-4AA6-A304-06EFBEB06EC6}"/>
                </a:ext>
              </a:extLst>
            </p:cNvPr>
            <p:cNvSpPr txBox="1"/>
            <p:nvPr/>
          </p:nvSpPr>
          <p:spPr>
            <a:xfrm>
              <a:off x="4152275" y="2828420"/>
              <a:ext cx="2769235" cy="707886"/>
            </a:xfrm>
            <a:prstGeom prst="rect">
              <a:avLst/>
            </a:prstGeom>
            <a:noFill/>
          </p:spPr>
          <p:txBody>
            <a:bodyPr wrap="square" rtlCol="0">
              <a:spAutoFit/>
            </a:bodyPr>
            <a:lstStyle/>
            <a:p>
              <a:pPr algn="r" defTabSz="685800">
                <a:defRPr/>
              </a:pPr>
              <a:r>
                <a:rPr lang="et-EE" sz="2000" dirty="0">
                  <a:solidFill>
                    <a:schemeClr val="bg1"/>
                  </a:solidFill>
                  <a:latin typeface="Aino Headline" panose="020B0303040504020204" pitchFamily="34" charset="0"/>
                  <a:cs typeface="Arial" panose="020B0604020202020204" pitchFamily="34" charset="0"/>
                </a:rPr>
                <a:t>1918-1940</a:t>
              </a:r>
            </a:p>
            <a:p>
              <a:pPr algn="r" defTabSz="685800">
                <a:defRPr/>
              </a:pPr>
              <a:r>
                <a:rPr lang="et-EE" sz="2000" dirty="0">
                  <a:solidFill>
                    <a:schemeClr val="bg1"/>
                  </a:solidFill>
                  <a:latin typeface="Aino Headline" panose="020B0303040504020204" pitchFamily="34" charset="0"/>
                  <a:cs typeface="Arial" panose="020B0604020202020204" pitchFamily="34" charset="0"/>
                </a:rPr>
                <a:t>Estonian </a:t>
              </a:r>
              <a:r>
                <a:rPr lang="et-EE" sz="2000" dirty="0" err="1">
                  <a:solidFill>
                    <a:schemeClr val="bg1"/>
                  </a:solidFill>
                  <a:latin typeface="Aino Headline" panose="020B0303040504020204" pitchFamily="34" charset="0"/>
                  <a:cs typeface="Arial" panose="020B0604020202020204" pitchFamily="34" charset="0"/>
                </a:rPr>
                <a:t>Republic</a:t>
              </a:r>
              <a:endParaRPr lang="et-EE" sz="2000" dirty="0">
                <a:solidFill>
                  <a:schemeClr val="bg1"/>
                </a:solidFill>
                <a:latin typeface="Aino Headline" panose="020B0303040504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C7F88FA-469D-4E54-8537-925BDFB71E8D}"/>
                </a:ext>
              </a:extLst>
            </p:cNvPr>
            <p:cNvSpPr txBox="1"/>
            <p:nvPr/>
          </p:nvSpPr>
          <p:spPr>
            <a:xfrm>
              <a:off x="4043769" y="3601337"/>
              <a:ext cx="2877741" cy="95410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Start of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the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tonian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national education system</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a:p>
              <a:pPr algn="r" fontAlgn="t"/>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From 1920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compulsory</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and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free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education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for</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6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grades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p>
          </p:txBody>
        </p:sp>
      </p:grpSp>
    </p:spTree>
    <p:extLst>
      <p:ext uri="{BB962C8B-B14F-4D97-AF65-F5344CB8AC3E}">
        <p14:creationId xmlns:p14="http://schemas.microsoft.com/office/powerpoint/2010/main" val="3486965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Pealkiri 5">
            <a:extLst>
              <a:ext uri="{FF2B5EF4-FFF2-40B4-BE49-F238E27FC236}">
                <a16:creationId xmlns:a16="http://schemas.microsoft.com/office/drawing/2014/main" id="{5B5B9C61-3444-4597-9F04-EB50C6B52FE1}"/>
              </a:ext>
            </a:extLst>
          </p:cNvPr>
          <p:cNvSpPr txBox="1">
            <a:spLocks/>
          </p:cNvSpPr>
          <p:nvPr/>
        </p:nvSpPr>
        <p:spPr>
          <a:xfrm>
            <a:off x="437697" y="473828"/>
            <a:ext cx="8880357" cy="11049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t-EE" sz="4000" b="0" i="0" u="none" strike="noStrike" kern="1200" cap="none" spc="0" normalizeH="0" baseline="0" noProof="0" dirty="0">
                <a:ln>
                  <a:noFill/>
                </a:ln>
                <a:solidFill>
                  <a:srgbClr val="0000F0"/>
                </a:solidFill>
                <a:effectLst/>
                <a:uLnTx/>
                <a:uFillTx/>
                <a:latin typeface="Aino Headline"/>
                <a:ea typeface="+mj-ea"/>
                <a:cs typeface="+mj-cs"/>
              </a:rPr>
              <a:t>Restart of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th</a:t>
            </a:r>
            <a:r>
              <a:rPr lang="et-EE" sz="4000" dirty="0">
                <a:solidFill>
                  <a:srgbClr val="0000F0"/>
                </a:solidFill>
                <a:latin typeface="Aino Headline"/>
              </a:rPr>
              <a:t>e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education</a:t>
            </a:r>
            <a:r>
              <a:rPr kumimoji="0" lang="et-EE" sz="4000" b="0" i="0" u="none" strike="noStrike" kern="1200" cap="none" spc="0" normalizeH="0" baseline="0" noProof="0" dirty="0">
                <a:ln>
                  <a:noFill/>
                </a:ln>
                <a:solidFill>
                  <a:srgbClr val="0000F0"/>
                </a:solidFill>
                <a:effectLst/>
                <a:uLnTx/>
                <a:uFillTx/>
                <a:latin typeface="Aino Headline"/>
                <a:ea typeface="+mj-ea"/>
                <a:cs typeface="+mj-cs"/>
              </a:rPr>
              <a:t>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system</a:t>
            </a:r>
            <a:endParaRPr kumimoji="0" lang="et-EE" sz="4000" b="0" i="0" u="none" strike="noStrike" kern="1200" cap="none" spc="0" normalizeH="0" baseline="0" noProof="0" dirty="0">
              <a:ln>
                <a:noFill/>
              </a:ln>
              <a:solidFill>
                <a:srgbClr val="0000F0"/>
              </a:solidFill>
              <a:effectLst/>
              <a:uLnTx/>
              <a:uFillTx/>
              <a:latin typeface="Aino Headline"/>
              <a:ea typeface="+mj-ea"/>
              <a:cs typeface="+mj-cs"/>
            </a:endParaRPr>
          </a:p>
        </p:txBody>
      </p:sp>
      <p:grpSp>
        <p:nvGrpSpPr>
          <p:cNvPr id="11" name="Rühm 10">
            <a:extLst>
              <a:ext uri="{FF2B5EF4-FFF2-40B4-BE49-F238E27FC236}">
                <a16:creationId xmlns:a16="http://schemas.microsoft.com/office/drawing/2014/main" id="{63426E8C-BE0E-48EB-4DC1-CD0F7A9C50F6}"/>
              </a:ext>
            </a:extLst>
          </p:cNvPr>
          <p:cNvGrpSpPr/>
          <p:nvPr/>
        </p:nvGrpSpPr>
        <p:grpSpPr>
          <a:xfrm>
            <a:off x="263525" y="1599828"/>
            <a:ext cx="11928475" cy="5007748"/>
            <a:chOff x="263525" y="1599828"/>
            <a:chExt cx="11928475" cy="5007748"/>
          </a:xfrm>
        </p:grpSpPr>
        <p:sp>
          <p:nvSpPr>
            <p:cNvPr id="3" name="TextBox 26">
              <a:extLst>
                <a:ext uri="{FF2B5EF4-FFF2-40B4-BE49-F238E27FC236}">
                  <a16:creationId xmlns:a16="http://schemas.microsoft.com/office/drawing/2014/main" id="{0EB5E355-FF21-4DC8-83A5-C2B35D292C81}"/>
                </a:ext>
              </a:extLst>
            </p:cNvPr>
            <p:cNvSpPr txBox="1"/>
            <p:nvPr/>
          </p:nvSpPr>
          <p:spPr>
            <a:xfrm>
              <a:off x="3828827" y="286645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1996</a:t>
              </a:r>
              <a:endParaRPr lang="en-US" sz="2800" dirty="0">
                <a:solidFill>
                  <a:srgbClr val="0000F0"/>
                </a:solidFill>
                <a:latin typeface="Aino Headline" panose="020B0303040504020204" pitchFamily="34" charset="0"/>
              </a:endParaRPr>
            </a:p>
          </p:txBody>
        </p:sp>
        <p:sp>
          <p:nvSpPr>
            <p:cNvPr id="4" name="TextBox 3">
              <a:extLst>
                <a:ext uri="{FF2B5EF4-FFF2-40B4-BE49-F238E27FC236}">
                  <a16:creationId xmlns:a16="http://schemas.microsoft.com/office/drawing/2014/main" id="{480E8E8C-3DBC-4A2B-AFDF-11EBCA3FA3B9}"/>
                </a:ext>
              </a:extLst>
            </p:cNvPr>
            <p:cNvSpPr txBox="1"/>
            <p:nvPr/>
          </p:nvSpPr>
          <p:spPr>
            <a:xfrm>
              <a:off x="4164356" y="4018655"/>
              <a:ext cx="3164071" cy="1102289"/>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NATIONAL CURRICULUM </a:t>
              </a:r>
            </a:p>
            <a:p>
              <a:pPr defTabSz="609539">
                <a:lnSpc>
                  <a:spcPts val="1560"/>
                </a:lnSpc>
                <a:spcBef>
                  <a:spcPct val="0"/>
                </a:spcBef>
              </a:pPr>
              <a:r>
                <a:rPr lang="et-EE" sz="1200" spc="12" dirty="0" err="1">
                  <a:solidFill>
                    <a:srgbClr val="0000F0"/>
                  </a:solidFill>
                  <a:latin typeface="Aino"/>
                </a:rPr>
                <a:t>for</a:t>
              </a:r>
              <a:r>
                <a:rPr lang="et-EE" sz="1200" spc="12" dirty="0">
                  <a:solidFill>
                    <a:srgbClr val="0000F0"/>
                  </a:solidFill>
                  <a:latin typeface="Aino"/>
                </a:rPr>
                <a:t> </a:t>
              </a:r>
              <a:r>
                <a:rPr lang="et-EE" sz="1200" spc="12" dirty="0" err="1">
                  <a:solidFill>
                    <a:srgbClr val="0000F0"/>
                  </a:solidFill>
                  <a:latin typeface="Aino"/>
                </a:rPr>
                <a:t>general</a:t>
              </a:r>
              <a:r>
                <a:rPr lang="et-EE" sz="1200" spc="12" dirty="0">
                  <a:solidFill>
                    <a:srgbClr val="0000F0"/>
                  </a:solidFill>
                  <a:latin typeface="Aino"/>
                </a:rPr>
                <a:t> </a:t>
              </a:r>
              <a:r>
                <a:rPr lang="et-EE" sz="1200" spc="12" dirty="0" err="1">
                  <a:solidFill>
                    <a:srgbClr val="0000F0"/>
                  </a:solidFill>
                  <a:latin typeface="Aino"/>
                </a:rPr>
                <a:t>education</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the</a:t>
              </a:r>
              <a:r>
                <a:rPr lang="et-EE" sz="1200" spc="12" dirty="0">
                  <a:solidFill>
                    <a:srgbClr val="0000F0"/>
                  </a:solidFill>
                  <a:latin typeface="Aino"/>
                </a:rPr>
                <a:t> </a:t>
              </a:r>
              <a:r>
                <a:rPr lang="et-EE" sz="1200" spc="12" dirty="0" err="1">
                  <a:solidFill>
                    <a:srgbClr val="0000F0"/>
                  </a:solidFill>
                  <a:latin typeface="Aino"/>
                </a:rPr>
                <a:t>focus</a:t>
              </a:r>
              <a:r>
                <a:rPr lang="et-EE" sz="1200" spc="12" dirty="0">
                  <a:solidFill>
                    <a:srgbClr val="0000F0"/>
                  </a:solidFill>
                  <a:latin typeface="Aino"/>
                </a:rPr>
                <a:t> </a:t>
              </a:r>
              <a:br>
                <a:rPr lang="et-EE" sz="1200" spc="12" dirty="0">
                  <a:solidFill>
                    <a:srgbClr val="0000F0"/>
                  </a:solidFill>
                  <a:latin typeface="Aino"/>
                </a:rPr>
              </a:br>
              <a:r>
                <a:rPr lang="et-EE" sz="1200" spc="12" dirty="0">
                  <a:solidFill>
                    <a:srgbClr val="0000F0"/>
                  </a:solidFill>
                  <a:latin typeface="Aino"/>
                </a:rPr>
                <a:t>on </a:t>
              </a:r>
              <a:r>
                <a:rPr lang="et-EE" sz="1200" spc="12" dirty="0" err="1">
                  <a:solidFill>
                    <a:srgbClr val="0000F0"/>
                  </a:solidFill>
                  <a:latin typeface="Aino"/>
                </a:rPr>
                <a:t>learning</a:t>
              </a:r>
              <a:r>
                <a:rPr lang="et-EE" sz="1200" spc="12" dirty="0">
                  <a:solidFill>
                    <a:srgbClr val="0000F0"/>
                  </a:solidFill>
                  <a:latin typeface="Aino"/>
                </a:rPr>
                <a:t> </a:t>
              </a:r>
              <a:r>
                <a:rPr lang="et-EE" sz="1200" spc="12" dirty="0" err="1">
                  <a:solidFill>
                    <a:srgbClr val="0000F0"/>
                  </a:solidFill>
                  <a:latin typeface="Aino"/>
                </a:rPr>
                <a:t>outcome</a:t>
              </a:r>
              <a:r>
                <a:rPr lang="et-EE" sz="1200" spc="12" dirty="0">
                  <a:solidFill>
                    <a:srgbClr val="0000F0"/>
                  </a:solidFill>
                  <a:latin typeface="Aino"/>
                </a:rPr>
                <a:t>, </a:t>
              </a:r>
              <a:r>
                <a:rPr lang="et-EE" sz="1200" spc="12" dirty="0" err="1">
                  <a:solidFill>
                    <a:srgbClr val="0000F0"/>
                  </a:solidFill>
                  <a:latin typeface="Aino" panose="02000603040504020204" pitchFamily="50" charset="-70"/>
                </a:rPr>
                <a:t>decentralisation</a:t>
              </a:r>
              <a:r>
                <a:rPr lang="et-EE" sz="1200" spc="12" dirty="0">
                  <a:solidFill>
                    <a:srgbClr val="0000F0"/>
                  </a:solidFill>
                  <a:latin typeface="Aino" panose="02000603040504020204" pitchFamily="50" charset="-70"/>
                </a:rPr>
                <a:t>, and </a:t>
              </a:r>
              <a:r>
                <a:rPr lang="et-EE" sz="1200" spc="12" dirty="0" err="1">
                  <a:solidFill>
                    <a:srgbClr val="0000F0"/>
                  </a:solidFill>
                  <a:latin typeface="Aino"/>
                </a:rPr>
                <a:t>school</a:t>
              </a:r>
              <a:r>
                <a:rPr lang="et-EE" sz="1200" spc="12" dirty="0">
                  <a:solidFill>
                    <a:srgbClr val="0000F0"/>
                  </a:solidFill>
                  <a:latin typeface="Aino"/>
                </a:rPr>
                <a:t> </a:t>
              </a:r>
              <a:r>
                <a:rPr lang="et-EE" sz="1200" spc="12" dirty="0" err="1">
                  <a:solidFill>
                    <a:srgbClr val="0000F0"/>
                  </a:solidFill>
                  <a:latin typeface="Aino"/>
                </a:rPr>
                <a:t>autonomy</a:t>
              </a:r>
              <a:endParaRPr lang="et-EE" sz="1200" spc="12" dirty="0">
                <a:solidFill>
                  <a:srgbClr val="0000F0"/>
                </a:solidFill>
                <a:latin typeface="Aino"/>
              </a:endParaRPr>
            </a:p>
            <a:p>
              <a:pPr indent="-171450" defTabSz="609539">
                <a:lnSpc>
                  <a:spcPts val="1560"/>
                </a:lnSpc>
                <a:spcBef>
                  <a:spcPct val="0"/>
                </a:spcBef>
                <a:buFont typeface="Arial" panose="020B0604020202020204" pitchFamily="34" charset="0"/>
                <a:buChar char="•"/>
              </a:pPr>
              <a:endParaRPr lang="et-EE" sz="1200" spc="12" dirty="0">
                <a:solidFill>
                  <a:srgbClr val="0000F0"/>
                </a:solidFill>
                <a:latin typeface="Aino" panose="02000603040504020204" pitchFamily="50" charset="-70"/>
              </a:endParaRPr>
            </a:p>
          </p:txBody>
        </p:sp>
        <p:sp>
          <p:nvSpPr>
            <p:cNvPr id="6" name="TextBox 5">
              <a:extLst>
                <a:ext uri="{FF2B5EF4-FFF2-40B4-BE49-F238E27FC236}">
                  <a16:creationId xmlns:a16="http://schemas.microsoft.com/office/drawing/2014/main" id="{F3B2544F-F824-4FA6-BA63-4F8ABF3EE1D0}"/>
                </a:ext>
              </a:extLst>
            </p:cNvPr>
            <p:cNvSpPr txBox="1"/>
            <p:nvPr/>
          </p:nvSpPr>
          <p:spPr>
            <a:xfrm>
              <a:off x="4163585" y="5128384"/>
              <a:ext cx="3164842" cy="1307474"/>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TIGER LEAP programme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schools</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r>
                <a:rPr lang="et-EE" sz="1200" spc="12" dirty="0">
                  <a:solidFill>
                    <a:srgbClr val="0000F0"/>
                  </a:solidFill>
                  <a:latin typeface="Aino"/>
                </a:rPr>
                <a:t>, internet </a:t>
              </a:r>
              <a:r>
                <a:rPr lang="et-EE" sz="1200" spc="12" dirty="0" err="1">
                  <a:solidFill>
                    <a:srgbClr val="0000F0"/>
                  </a:solidFill>
                  <a:latin typeface="Aino"/>
                </a:rPr>
                <a:t>access</a:t>
              </a:r>
              <a:r>
                <a:rPr lang="et-EE" sz="1200" spc="12" dirty="0">
                  <a:solidFill>
                    <a:srgbClr val="0000F0"/>
                  </a:solidFill>
                  <a:latin typeface="Aino"/>
                </a:rPr>
                <a:t>, and </a:t>
              </a:r>
              <a:r>
                <a:rPr lang="et-EE" sz="1200" spc="12" dirty="0" err="1">
                  <a:solidFill>
                    <a:srgbClr val="0000F0"/>
                  </a:solidFill>
                  <a:latin typeface="Aino"/>
                </a:rPr>
                <a:t>teacher</a:t>
              </a:r>
              <a:r>
                <a:rPr lang="et-EE" sz="1200" spc="12" dirty="0">
                  <a:solidFill>
                    <a:srgbClr val="0000F0"/>
                  </a:solidFill>
                  <a:latin typeface="Aino"/>
                </a:rPr>
                <a:t> </a:t>
              </a:r>
              <a:r>
                <a:rPr lang="et-EE" sz="1200" spc="12" dirty="0" err="1">
                  <a:solidFill>
                    <a:srgbClr val="0000F0"/>
                  </a:solidFill>
                  <a:latin typeface="Aino"/>
                </a:rPr>
                <a:t>training</a:t>
              </a:r>
              <a:r>
                <a:rPr lang="et-EE" sz="1200" spc="12" dirty="0">
                  <a:solidFill>
                    <a:srgbClr val="0000F0"/>
                  </a:solidFill>
                  <a:latin typeface="Aino"/>
                </a:rPr>
                <a:t>. </a:t>
              </a:r>
              <a:r>
                <a:rPr lang="et-EE" sz="1200" spc="12" dirty="0">
                  <a:solidFill>
                    <a:srgbClr val="0000F0"/>
                  </a:solidFill>
                  <a:latin typeface="Aino" panose="02000603040504020204" pitchFamily="50" charset="-70"/>
                </a:rPr>
                <a:t>The </a:t>
              </a:r>
              <a:r>
                <a:rPr lang="en-US" sz="1200" spc="12" dirty="0">
                  <a:solidFill>
                    <a:srgbClr val="0000F0"/>
                  </a:solidFill>
                  <a:latin typeface="Aino" panose="02000603040504020204" pitchFamily="50" charset="-70"/>
                </a:rPr>
                <a:t>program</a:t>
              </a:r>
              <a:r>
                <a:rPr lang="et-EE" sz="1200" spc="12" dirty="0">
                  <a:solidFill>
                    <a:srgbClr val="0000F0"/>
                  </a:solidFill>
                  <a:latin typeface="Aino" panose="02000603040504020204" pitchFamily="50" charset="-70"/>
                </a:rPr>
                <a:t>me</a:t>
              </a:r>
              <a:r>
                <a:rPr lang="en-US" sz="1200" spc="12" dirty="0">
                  <a:solidFill>
                    <a:srgbClr val="0000F0"/>
                  </a:solidFill>
                  <a:latin typeface="Aino" panose="02000603040504020204" pitchFamily="50" charset="-70"/>
                </a:rPr>
                <a:t> also laid the foundation for a successful </a:t>
              </a:r>
              <a:endParaRPr lang="et-EE" sz="1200" spc="12" dirty="0">
                <a:solidFill>
                  <a:srgbClr val="0000F0"/>
                </a:solidFill>
                <a:latin typeface="Aino" panose="02000603040504020204" pitchFamily="50" charset="-70"/>
              </a:endParaRPr>
            </a:p>
            <a:p>
              <a:pPr defTabSz="609539">
                <a:lnSpc>
                  <a:spcPts val="1560"/>
                </a:lnSpc>
                <a:spcBef>
                  <a:spcPct val="0"/>
                </a:spcBef>
              </a:pPr>
              <a:r>
                <a:rPr lang="en-US" sz="1200" spc="12" dirty="0">
                  <a:solidFill>
                    <a:srgbClr val="0000F0"/>
                  </a:solidFill>
                  <a:latin typeface="Aino" panose="02000603040504020204" pitchFamily="50" charset="-70"/>
                </a:rPr>
                <a:t>PUBLIC-PRIVATE PARTNERSHIP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in Estonian education.</a:t>
              </a:r>
              <a:endParaRPr lang="et-EE" sz="1200" spc="12" dirty="0">
                <a:solidFill>
                  <a:srgbClr val="0000F0"/>
                </a:solidFill>
                <a:latin typeface="Aino" panose="02000603040504020204" pitchFamily="50" charset="-70"/>
              </a:endParaRPr>
            </a:p>
          </p:txBody>
        </p:sp>
        <p:sp>
          <p:nvSpPr>
            <p:cNvPr id="8" name="TextBox 31">
              <a:extLst>
                <a:ext uri="{FF2B5EF4-FFF2-40B4-BE49-F238E27FC236}">
                  <a16:creationId xmlns:a16="http://schemas.microsoft.com/office/drawing/2014/main" id="{80CDEF09-7644-43E0-AB19-D6B1D104666A}"/>
                </a:ext>
              </a:extLst>
            </p:cNvPr>
            <p:cNvSpPr txBox="1"/>
            <p:nvPr/>
          </p:nvSpPr>
          <p:spPr>
            <a:xfrm>
              <a:off x="1833547" y="1599828"/>
              <a:ext cx="2183830" cy="10099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VOCATIONAL EDUCATION REFORMS start </a:t>
              </a:r>
              <a:r>
                <a:rPr lang="et-EE" spc="12" dirty="0" err="1">
                  <a:solidFill>
                    <a:srgbClr val="0000F0"/>
                  </a:solidFill>
                  <a:latin typeface="Aino" panose="02000603040504020204" pitchFamily="50" charset="-70"/>
                </a:rPr>
                <a:t>build</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flexible</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practical</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system</a:t>
              </a:r>
              <a:r>
                <a:rPr lang="et-EE" spc="12" dirty="0">
                  <a:solidFill>
                    <a:srgbClr val="0000F0"/>
                  </a:solidFill>
                  <a:latin typeface="Aino" panose="02000603040504020204" pitchFamily="50" charset="-70"/>
                </a:rPr>
                <a:t> relevant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needs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of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labor market</a:t>
              </a:r>
            </a:p>
          </p:txBody>
        </p:sp>
        <p:sp>
          <p:nvSpPr>
            <p:cNvPr id="10" name="TextBox 26">
              <a:extLst>
                <a:ext uri="{FF2B5EF4-FFF2-40B4-BE49-F238E27FC236}">
                  <a16:creationId xmlns:a16="http://schemas.microsoft.com/office/drawing/2014/main" id="{BF5E9E35-8240-4525-A252-B1866C075B1F}"/>
                </a:ext>
              </a:extLst>
            </p:cNvPr>
            <p:cNvSpPr txBox="1"/>
            <p:nvPr/>
          </p:nvSpPr>
          <p:spPr>
            <a:xfrm>
              <a:off x="1443426" y="3510118"/>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1994</a:t>
              </a:r>
              <a:endParaRPr lang="en-US" sz="2800" dirty="0">
                <a:solidFill>
                  <a:srgbClr val="0000F0"/>
                </a:solidFill>
                <a:latin typeface="Aino Headline" panose="020B0303040504020204" pitchFamily="34" charset="0"/>
              </a:endParaRPr>
            </a:p>
          </p:txBody>
        </p:sp>
        <p:sp>
          <p:nvSpPr>
            <p:cNvPr id="19" name="TextBox 26">
              <a:extLst>
                <a:ext uri="{FF2B5EF4-FFF2-40B4-BE49-F238E27FC236}">
                  <a16:creationId xmlns:a16="http://schemas.microsoft.com/office/drawing/2014/main" id="{E0AC6AB3-679C-4560-BF0C-387DEF6B4BF7}"/>
                </a:ext>
              </a:extLst>
            </p:cNvPr>
            <p:cNvSpPr txBox="1"/>
            <p:nvPr/>
          </p:nvSpPr>
          <p:spPr>
            <a:xfrm>
              <a:off x="5488881"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1997</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p:nvPr/>
          </p:nvSpPr>
          <p:spPr>
            <a:xfrm>
              <a:off x="5851220" y="1599828"/>
              <a:ext cx="1604437" cy="6049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a:rPr>
                <a:t>EXTERNAL QUALITY ASSURANCE </a:t>
              </a:r>
              <a:br>
                <a:rPr lang="et-EE" spc="12" dirty="0">
                  <a:solidFill>
                    <a:srgbClr val="0000F0"/>
                  </a:solidFill>
                  <a:latin typeface="Aino"/>
                </a:rPr>
              </a:br>
              <a:r>
                <a:rPr lang="et-EE" spc="12" dirty="0">
                  <a:solidFill>
                    <a:srgbClr val="0000F0"/>
                  </a:solidFill>
                  <a:latin typeface="Aino"/>
                </a:rPr>
                <a:t>of </a:t>
              </a:r>
              <a:r>
                <a:rPr lang="et-EE" spc="12" dirty="0" err="1">
                  <a:solidFill>
                    <a:srgbClr val="0000F0"/>
                  </a:solidFill>
                  <a:latin typeface="Aino"/>
                </a:rPr>
                <a:t>education</a:t>
              </a:r>
              <a:endParaRPr lang="et-EE" spc="12" dirty="0">
                <a:solidFill>
                  <a:srgbClr val="0000F0"/>
                </a:solidFill>
                <a:latin typeface="Aino" panose="02000603040504020204" pitchFamily="50" charset="-70"/>
              </a:endParaRPr>
            </a:p>
          </p:txBody>
        </p:sp>
        <p:sp>
          <p:nvSpPr>
            <p:cNvPr id="22" name="TextBox 26">
              <a:extLst>
                <a:ext uri="{FF2B5EF4-FFF2-40B4-BE49-F238E27FC236}">
                  <a16:creationId xmlns:a16="http://schemas.microsoft.com/office/drawing/2014/main" id="{D9C56E9C-6059-4D0E-B000-D543C0974ABC}"/>
                </a:ext>
              </a:extLst>
            </p:cNvPr>
            <p:cNvSpPr txBox="1"/>
            <p:nvPr/>
          </p:nvSpPr>
          <p:spPr>
            <a:xfrm>
              <a:off x="8588062"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2000</a:t>
              </a:r>
              <a:endParaRPr lang="en-US" sz="2800" dirty="0">
                <a:solidFill>
                  <a:srgbClr val="0000F0"/>
                </a:solidFill>
                <a:latin typeface="Aino Headline" panose="020B0303040504020204" pitchFamily="34" charset="0"/>
              </a:endParaRPr>
            </a:p>
          </p:txBody>
        </p:sp>
        <p:sp>
          <p:nvSpPr>
            <p:cNvPr id="25" name="TextBox 24">
              <a:extLst>
                <a:ext uri="{FF2B5EF4-FFF2-40B4-BE49-F238E27FC236}">
                  <a16:creationId xmlns:a16="http://schemas.microsoft.com/office/drawing/2014/main" id="{762F8284-1263-4D18-BBBB-69CDAFBC2289}"/>
                </a:ext>
              </a:extLst>
            </p:cNvPr>
            <p:cNvSpPr txBox="1"/>
            <p:nvPr/>
          </p:nvSpPr>
          <p:spPr>
            <a:xfrm>
              <a:off x="9096704" y="4012144"/>
              <a:ext cx="2389527" cy="691921"/>
            </a:xfrm>
            <a:prstGeom prst="rect">
              <a:avLst/>
            </a:prstGeom>
            <a:noFill/>
          </p:spPr>
          <p:txBody>
            <a:bodyPr wrap="square">
              <a:spAutoFit/>
            </a:bodyPr>
            <a:lstStyle/>
            <a:p>
              <a:pPr algn="r" defTabSz="609539">
                <a:lnSpc>
                  <a:spcPts val="1560"/>
                </a:lnSpc>
                <a:spcBef>
                  <a:spcPct val="0"/>
                </a:spcBef>
              </a:pPr>
              <a:r>
                <a:rPr lang="et-EE" sz="1200" spc="12" dirty="0">
                  <a:solidFill>
                    <a:srgbClr val="0000F0"/>
                  </a:solidFill>
                  <a:latin typeface="Aino"/>
                </a:rPr>
                <a:t>All SCHOOLS CONNECTED TO THE INTERNET and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endParaRPr lang="en-US" sz="1200" spc="12" dirty="0">
                <a:solidFill>
                  <a:srgbClr val="0000F0"/>
                </a:solidFill>
                <a:latin typeface="Aino" panose="02000603040504020204" pitchFamily="50" charset="-70"/>
              </a:endParaRPr>
            </a:p>
          </p:txBody>
        </p:sp>
        <p:sp>
          <p:nvSpPr>
            <p:cNvPr id="48" name="TextBox 26">
              <a:extLst>
                <a:ext uri="{FF2B5EF4-FFF2-40B4-BE49-F238E27FC236}">
                  <a16:creationId xmlns:a16="http://schemas.microsoft.com/office/drawing/2014/main" id="{F6656621-DEF7-4597-995F-026EF140A65E}"/>
                </a:ext>
              </a:extLst>
            </p:cNvPr>
            <p:cNvSpPr txBox="1"/>
            <p:nvPr/>
          </p:nvSpPr>
          <p:spPr>
            <a:xfrm>
              <a:off x="410289" y="285367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1992</a:t>
              </a:r>
              <a:endParaRPr lang="en-US" sz="2800" dirty="0">
                <a:solidFill>
                  <a:srgbClr val="0000F0"/>
                </a:solidFill>
                <a:latin typeface="Aino Headline" panose="020B0303040504020204" pitchFamily="34" charset="0"/>
              </a:endParaRPr>
            </a:p>
          </p:txBody>
        </p:sp>
        <p:sp>
          <p:nvSpPr>
            <p:cNvPr id="50" name="TextBox 31">
              <a:extLst>
                <a:ext uri="{FF2B5EF4-FFF2-40B4-BE49-F238E27FC236}">
                  <a16:creationId xmlns:a16="http://schemas.microsoft.com/office/drawing/2014/main" id="{8D16D8BB-1D3F-4A80-9F38-E338A9479DB3}"/>
                </a:ext>
              </a:extLst>
            </p:cNvPr>
            <p:cNvSpPr txBox="1"/>
            <p:nvPr/>
          </p:nvSpPr>
          <p:spPr>
            <a:xfrm>
              <a:off x="734566" y="4321838"/>
              <a:ext cx="2100235" cy="5995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n-US" sz="1200" u="none" spc="12" dirty="0">
                  <a:solidFill>
                    <a:srgbClr val="0000F0"/>
                  </a:solidFill>
                  <a:latin typeface="Aino" panose="02000603040504020204" pitchFamily="50" charset="-70"/>
                </a:rPr>
                <a:t>THE LAW ON EDUCATION of the Estonian Republic</a:t>
              </a:r>
              <a:r>
                <a:rPr lang="et-EE" sz="1200" u="none" spc="12" dirty="0">
                  <a:solidFill>
                    <a:srgbClr val="0000F0"/>
                  </a:solidFill>
                  <a:latin typeface="Aino" panose="02000603040504020204" pitchFamily="50" charset="-70"/>
                </a:rPr>
                <a:t> </a:t>
              </a:r>
              <a:br>
                <a:rPr lang="et-EE" sz="1200" u="none" spc="12" dirty="0">
                  <a:solidFill>
                    <a:srgbClr val="0000F0"/>
                  </a:solidFill>
                  <a:latin typeface="Aino" panose="02000603040504020204" pitchFamily="50" charset="-70"/>
                </a:rPr>
              </a:br>
              <a:r>
                <a:rPr lang="et-EE" sz="1200" u="none" spc="12" dirty="0" err="1">
                  <a:solidFill>
                    <a:srgbClr val="0000F0"/>
                  </a:solidFill>
                  <a:latin typeface="Aino" panose="02000603040504020204" pitchFamily="50" charset="-70"/>
                </a:rPr>
                <a:t>sets</a:t>
              </a:r>
              <a:r>
                <a:rPr lang="en-US" sz="1200" u="none" spc="12" dirty="0">
                  <a:solidFill>
                    <a:srgbClr val="0000F0"/>
                  </a:solidFill>
                  <a:latin typeface="Aino" panose="02000603040504020204" pitchFamily="50" charset="-70"/>
                </a:rPr>
                <a:t> general principles</a:t>
              </a:r>
            </a:p>
          </p:txBody>
        </p:sp>
        <p:sp>
          <p:nvSpPr>
            <p:cNvPr id="24" name="TextBox 31">
              <a:extLst>
                <a:ext uri="{FF2B5EF4-FFF2-40B4-BE49-F238E27FC236}">
                  <a16:creationId xmlns:a16="http://schemas.microsoft.com/office/drawing/2014/main" id="{12D82983-7235-4910-9C76-32311D930C4C}"/>
                </a:ext>
              </a:extLst>
            </p:cNvPr>
            <p:cNvSpPr txBox="1"/>
            <p:nvPr/>
          </p:nvSpPr>
          <p:spPr>
            <a:xfrm>
              <a:off x="697139" y="5187251"/>
              <a:ext cx="2747130" cy="14203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t-EE" spc="12" dirty="0">
                  <a:solidFill>
                    <a:srgbClr val="0000F0"/>
                  </a:solidFill>
                  <a:latin typeface="Aino" panose="02000603040504020204" pitchFamily="50" charset="-70"/>
                </a:rPr>
                <a:t>ENTREPRENEURSHIP </a:t>
              </a:r>
              <a:r>
                <a:rPr lang="et-EE" spc="12" dirty="0" err="1">
                  <a:solidFill>
                    <a:srgbClr val="0000F0"/>
                  </a:solidFill>
                  <a:latin typeface="Aino" panose="02000603040504020204" pitchFamily="50" charset="-70"/>
                </a:rPr>
                <a:t>becomes</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topic</a:t>
              </a:r>
              <a:r>
                <a:rPr lang="et-EE" spc="12" dirty="0">
                  <a:solidFill>
                    <a:srgbClr val="0000F0"/>
                  </a:solidFill>
                  <a:latin typeface="Aino" panose="02000603040504020204" pitchFamily="50" charset="-70"/>
                </a:rPr>
                <a:t> in Estonian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a:t>
              </a: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1992 </a:t>
              </a:r>
              <a:r>
                <a:rPr lang="et-EE" spc="12" dirty="0" err="1">
                  <a:solidFill>
                    <a:srgbClr val="0000F0"/>
                  </a:solidFill>
                  <a:latin typeface="Aino" panose="02000603040504020204" pitchFamily="50" charset="-70"/>
                </a:rPr>
                <a:t>student</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companies</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2011 </a:t>
              </a:r>
              <a:r>
                <a:rPr lang="et-EE" spc="12" dirty="0" err="1">
                  <a:solidFill>
                    <a:srgbClr val="0000F0"/>
                  </a:solidFill>
                  <a:latin typeface="Aino" panose="02000603040504020204" pitchFamily="50" charset="-70"/>
                </a:rPr>
                <a:t>entrepreneurship</a:t>
              </a:r>
              <a:r>
                <a:rPr lang="et-EE" spc="12" dirty="0">
                  <a:solidFill>
                    <a:srgbClr val="0000F0"/>
                  </a:solidFill>
                  <a:latin typeface="Aino" panose="02000603040504020204" pitchFamily="50" charset="-70"/>
                </a:rPr>
                <a:t> as a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competence</a:t>
              </a:r>
              <a:r>
                <a:rPr lang="et-EE" spc="12" dirty="0">
                  <a:solidFill>
                    <a:srgbClr val="0000F0"/>
                  </a:solidFill>
                  <a:latin typeface="Aino" panose="02000603040504020204" pitchFamily="50" charset="-70"/>
                </a:rPr>
                <a:t> in </a:t>
              </a:r>
              <a:r>
                <a:rPr lang="et-EE" spc="12" dirty="0" err="1">
                  <a:solidFill>
                    <a:srgbClr val="0000F0"/>
                  </a:solidFill>
                  <a:latin typeface="Aino" panose="02000603040504020204" pitchFamily="50" charset="-70"/>
                </a:rPr>
                <a:t>curricula</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2016 </a:t>
              </a:r>
              <a:r>
                <a:rPr lang="et-EE" i="1" spc="12" dirty="0">
                  <a:solidFill>
                    <a:srgbClr val="0000F0"/>
                  </a:solidFill>
                  <a:latin typeface="Aino" panose="02000603040504020204" pitchFamily="50" charset="-70"/>
                </a:rPr>
                <a:t>Edu ja Tegu </a:t>
              </a:r>
              <a:r>
                <a:rPr lang="et-EE" spc="12" dirty="0">
                  <a:solidFill>
                    <a:srgbClr val="0000F0"/>
                  </a:solidFill>
                  <a:latin typeface="Aino" panose="02000603040504020204" pitchFamily="50" charset="-70"/>
                </a:rPr>
                <a:t>programme</a:t>
              </a:r>
            </a:p>
            <a:p>
              <a:pPr marL="171450" lvl="0" indent="-171450" algn="l">
                <a:lnSpc>
                  <a:spcPts val="1560"/>
                </a:lnSpc>
                <a:spcBef>
                  <a:spcPct val="0"/>
                </a:spcBef>
                <a:buFont typeface="Arial" panose="020B0604020202020204" pitchFamily="34" charset="0"/>
                <a:buChar char="•"/>
              </a:pPr>
              <a:endParaRPr lang="en-US" sz="1200" u="none" spc="12" dirty="0">
                <a:solidFill>
                  <a:srgbClr val="0000F0"/>
                </a:solidFill>
                <a:latin typeface="Aino" panose="02000603040504020204" pitchFamily="50" charset="-70"/>
              </a:endParaRPr>
            </a:p>
          </p:txBody>
        </p:sp>
        <p:sp>
          <p:nvSpPr>
            <p:cNvPr id="26" name="TextBox 26">
              <a:extLst>
                <a:ext uri="{FF2B5EF4-FFF2-40B4-BE49-F238E27FC236}">
                  <a16:creationId xmlns:a16="http://schemas.microsoft.com/office/drawing/2014/main" id="{D6C61B54-9D9F-4110-93FF-BCA03FD4C38B}"/>
                </a:ext>
              </a:extLst>
            </p:cNvPr>
            <p:cNvSpPr txBox="1"/>
            <p:nvPr/>
          </p:nvSpPr>
          <p:spPr>
            <a:xfrm>
              <a:off x="10818157" y="2862146"/>
              <a:ext cx="957458"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2001</a:t>
              </a:r>
              <a:endParaRPr lang="en-US" sz="2800" dirty="0">
                <a:solidFill>
                  <a:srgbClr val="0000F0"/>
                </a:solidFill>
                <a:latin typeface="Aino Headline" panose="020B0303040504020204" pitchFamily="34" charset="0"/>
              </a:endParaRPr>
            </a:p>
          </p:txBody>
        </p:sp>
        <p:sp>
          <p:nvSpPr>
            <p:cNvPr id="28" name="TextBox 31">
              <a:extLst>
                <a:ext uri="{FF2B5EF4-FFF2-40B4-BE49-F238E27FC236}">
                  <a16:creationId xmlns:a16="http://schemas.microsoft.com/office/drawing/2014/main" id="{9156C2F0-5C25-4208-8C99-1B8E02429EBF}"/>
                </a:ext>
              </a:extLst>
            </p:cNvPr>
            <p:cNvSpPr txBox="1"/>
            <p:nvPr/>
          </p:nvSpPr>
          <p:spPr>
            <a:xfrm>
              <a:off x="8985356" y="1605821"/>
              <a:ext cx="1623107"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LANGUAGE IMMERSION</a:t>
              </a:r>
            </a:p>
            <a:p>
              <a:pPr>
                <a:lnSpc>
                  <a:spcPts val="1560"/>
                </a:lnSpc>
                <a:spcBef>
                  <a:spcPct val="0"/>
                </a:spcBef>
              </a:pPr>
              <a:r>
                <a:rPr lang="et-EE" spc="12" dirty="0">
                  <a:solidFill>
                    <a:srgbClr val="0000F0"/>
                  </a:solidFill>
                  <a:latin typeface="Aino" panose="02000603040504020204" pitchFamily="50" charset="-70"/>
                </a:rPr>
                <a:t>PROGRAMME </a:t>
              </a:r>
            </a:p>
            <a:p>
              <a:pPr>
                <a:lnSpc>
                  <a:spcPts val="1560"/>
                </a:lnSpc>
                <a:spcBef>
                  <a:spcPct val="0"/>
                </a:spcBef>
              </a:pP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foster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bilingualism</a:t>
              </a:r>
              <a:endParaRPr lang="en-US" spc="12" dirty="0">
                <a:solidFill>
                  <a:srgbClr val="0000F0"/>
                </a:solidFill>
                <a:latin typeface="Aino" panose="02000603040504020204" pitchFamily="50" charset="-70"/>
              </a:endParaRPr>
            </a:p>
          </p:txBody>
        </p:sp>
        <p:sp>
          <p:nvSpPr>
            <p:cNvPr id="29" name="TextBox 26">
              <a:extLst>
                <a:ext uri="{FF2B5EF4-FFF2-40B4-BE49-F238E27FC236}">
                  <a16:creationId xmlns:a16="http://schemas.microsoft.com/office/drawing/2014/main" id="{898B0B3A-9614-4200-BEBE-9AD8D608A17A}"/>
                </a:ext>
              </a:extLst>
            </p:cNvPr>
            <p:cNvSpPr txBox="1"/>
            <p:nvPr/>
          </p:nvSpPr>
          <p:spPr>
            <a:xfrm>
              <a:off x="7431346" y="2857367"/>
              <a:ext cx="117824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1999</a:t>
              </a:r>
              <a:endParaRPr lang="en-US" sz="2800" dirty="0">
                <a:solidFill>
                  <a:srgbClr val="0000F0"/>
                </a:solidFill>
                <a:latin typeface="Aino Headline" panose="020B0303040504020204" pitchFamily="34" charset="0"/>
              </a:endParaRPr>
            </a:p>
          </p:txBody>
        </p:sp>
        <p:sp>
          <p:nvSpPr>
            <p:cNvPr id="31" name="TextBox 31">
              <a:extLst>
                <a:ext uri="{FF2B5EF4-FFF2-40B4-BE49-F238E27FC236}">
                  <a16:creationId xmlns:a16="http://schemas.microsoft.com/office/drawing/2014/main" id="{C0187F68-B9BB-41FB-8072-55AB6B641D09}"/>
                </a:ext>
              </a:extLst>
            </p:cNvPr>
            <p:cNvSpPr txBox="1"/>
            <p:nvPr/>
          </p:nvSpPr>
          <p:spPr>
            <a:xfrm>
              <a:off x="7817746" y="4931043"/>
              <a:ext cx="3497954" cy="14773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t-EE" spc="12" dirty="0">
                  <a:solidFill>
                    <a:srgbClr val="0000F0"/>
                  </a:solidFill>
                  <a:latin typeface="Aino"/>
                </a:rPr>
                <a:t>1999-2009 </a:t>
              </a:r>
            </a:p>
            <a:p>
              <a:r>
                <a:rPr lang="et-EE" spc="12" dirty="0">
                  <a:solidFill>
                    <a:srgbClr val="0000F0"/>
                  </a:solidFill>
                  <a:latin typeface="Aino"/>
                </a:rPr>
                <a:t>H</a:t>
              </a:r>
              <a:r>
                <a:rPr lang="en-US" spc="12" dirty="0" err="1">
                  <a:solidFill>
                    <a:srgbClr val="0000F0"/>
                  </a:solidFill>
                  <a:latin typeface="Aino"/>
                </a:rPr>
                <a:t>armoni</a:t>
              </a:r>
              <a:r>
                <a:rPr lang="et-EE" spc="12" dirty="0">
                  <a:solidFill>
                    <a:srgbClr val="0000F0"/>
                  </a:solidFill>
                  <a:latin typeface="Aino"/>
                </a:rPr>
                <a:t>s</a:t>
              </a:r>
              <a:r>
                <a:rPr lang="en-US" spc="12" dirty="0" err="1">
                  <a:solidFill>
                    <a:srgbClr val="0000F0"/>
                  </a:solidFill>
                  <a:latin typeface="Aino"/>
                </a:rPr>
                <a:t>ing</a:t>
              </a:r>
              <a:r>
                <a:rPr lang="en-US" spc="12" dirty="0">
                  <a:solidFill>
                    <a:srgbClr val="0000F0"/>
                  </a:solidFill>
                  <a:latin typeface="Aino"/>
                </a:rPr>
                <a:t> </a:t>
              </a:r>
              <a:r>
                <a:rPr lang="et-EE" spc="12" dirty="0">
                  <a:solidFill>
                    <a:srgbClr val="0000F0"/>
                  </a:solidFill>
                  <a:latin typeface="Aino"/>
                </a:rPr>
                <a:t>HIGHER EDUCATION</a:t>
              </a:r>
              <a:r>
                <a:rPr lang="en-US" spc="12" dirty="0">
                  <a:solidFill>
                    <a:srgbClr val="0000F0"/>
                  </a:solidFill>
                  <a:latin typeface="Aino"/>
                </a:rPr>
                <a:t> </a:t>
              </a:r>
              <a:br>
                <a:rPr lang="et-EE" spc="12" dirty="0">
                  <a:solidFill>
                    <a:srgbClr val="0000F0"/>
                  </a:solidFill>
                  <a:latin typeface="Aino"/>
                </a:rPr>
              </a:br>
              <a:r>
                <a:rPr lang="en-US" spc="12" dirty="0">
                  <a:solidFill>
                    <a:srgbClr val="0000F0"/>
                  </a:solidFill>
                  <a:latin typeface="Aino"/>
                </a:rPr>
                <a:t>with European standards</a:t>
              </a:r>
              <a:r>
                <a:rPr lang="et-EE" spc="12" dirty="0">
                  <a:solidFill>
                    <a:srgbClr val="0000F0"/>
                  </a:solidFill>
                  <a:latin typeface="Aino"/>
                </a:rPr>
                <a:t>:</a:t>
              </a:r>
            </a:p>
            <a:p>
              <a:pPr marL="171450" indent="-171450">
                <a:buFont typeface="Arial" panose="020B0604020202020204" pitchFamily="34" charset="0"/>
                <a:buChar char="•"/>
              </a:pPr>
              <a:r>
                <a:rPr lang="en-US" spc="12" dirty="0">
                  <a:solidFill>
                    <a:srgbClr val="0000F0"/>
                  </a:solidFill>
                  <a:latin typeface="Aino"/>
                </a:rPr>
                <a:t>recognition of </a:t>
              </a:r>
              <a:r>
                <a:rPr lang="en-US" spc="12" dirty="0" err="1">
                  <a:solidFill>
                    <a:srgbClr val="0000F0"/>
                  </a:solidFill>
                  <a:latin typeface="Aino"/>
                </a:rPr>
                <a:t>diplom</a:t>
              </a:r>
              <a:r>
                <a:rPr lang="et-EE" spc="12" dirty="0">
                  <a:solidFill>
                    <a:srgbClr val="0000F0"/>
                  </a:solidFill>
                  <a:latin typeface="Aino"/>
                </a:rPr>
                <a:t>a</a:t>
              </a:r>
              <a:r>
                <a:rPr lang="en-US" spc="12" dirty="0">
                  <a:solidFill>
                    <a:srgbClr val="0000F0"/>
                  </a:solidFill>
                  <a:latin typeface="Aino"/>
                </a:rPr>
                <a:t>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3 main study cycles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scholarship</a:t>
              </a:r>
              <a:r>
                <a:rPr lang="et-EE" spc="12" dirty="0">
                  <a:solidFill>
                    <a:srgbClr val="0000F0"/>
                  </a:solidFill>
                  <a:latin typeface="Aino"/>
                </a:rPr>
                <a:t>s</a:t>
              </a:r>
              <a:r>
                <a:rPr lang="en-US" spc="12" dirty="0">
                  <a:solidFill>
                    <a:srgbClr val="0000F0"/>
                  </a:solidFill>
                  <a:latin typeface="Aino"/>
                </a:rPr>
                <a:t> for mobility</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accreditation system</a:t>
              </a:r>
              <a:endParaRPr lang="et-EE" spc="12" dirty="0">
                <a:solidFill>
                  <a:srgbClr val="0000F0"/>
                </a:solidFill>
                <a:latin typeface="Aino"/>
              </a:endParaRPr>
            </a:p>
            <a:p>
              <a:pPr marL="171450" indent="-171450">
                <a:buFont typeface="Arial" panose="020B0604020202020204" pitchFamily="34" charset="0"/>
                <a:buChar char="•"/>
              </a:pPr>
              <a:r>
                <a:rPr lang="et-EE" spc="12" dirty="0">
                  <a:solidFill>
                    <a:srgbClr val="0000F0"/>
                  </a:solidFill>
                  <a:latin typeface="Aino"/>
                </a:rPr>
                <a:t>i</a:t>
              </a:r>
              <a:r>
                <a:rPr lang="en-US" spc="12" dirty="0" err="1">
                  <a:solidFill>
                    <a:srgbClr val="0000F0"/>
                  </a:solidFill>
                  <a:latin typeface="Aino"/>
                </a:rPr>
                <a:t>nternationali</a:t>
              </a:r>
              <a:r>
                <a:rPr lang="et-EE" spc="12" dirty="0">
                  <a:solidFill>
                    <a:srgbClr val="0000F0"/>
                  </a:solidFill>
                  <a:latin typeface="Aino"/>
                </a:rPr>
                <a:t>s</a:t>
              </a:r>
              <a:r>
                <a:rPr lang="en-US" spc="12" dirty="0" err="1">
                  <a:solidFill>
                    <a:srgbClr val="0000F0"/>
                  </a:solidFill>
                  <a:latin typeface="Aino"/>
                </a:rPr>
                <a:t>ation</a:t>
              </a:r>
              <a:endParaRPr lang="en-US" spc="12" dirty="0">
                <a:solidFill>
                  <a:srgbClr val="0000F0"/>
                </a:solidFill>
                <a:latin typeface="Aino"/>
              </a:endParaRPr>
            </a:p>
          </p:txBody>
        </p:sp>
        <p:cxnSp>
          <p:nvCxnSpPr>
            <p:cNvPr id="33" name="Straight Connector 83">
              <a:extLst>
                <a:ext uri="{FF2B5EF4-FFF2-40B4-BE49-F238E27FC236}">
                  <a16:creationId xmlns:a16="http://schemas.microsoft.com/office/drawing/2014/main" id="{67BA23E4-DF3B-4F84-8072-D6AE940120E6}"/>
                </a:ext>
              </a:extLst>
            </p:cNvPr>
            <p:cNvCxnSpPr>
              <a:cxnSpLocks/>
            </p:cNvCxnSpPr>
            <p:nvPr>
              <p:custDataLst>
                <p:tags r:id="rId1"/>
              </p:custDataLst>
            </p:nvPr>
          </p:nvCxnSpPr>
          <p:spPr>
            <a:xfrm flipV="1">
              <a:off x="406500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4" name="Straight Connector 83">
              <a:extLst>
                <a:ext uri="{FF2B5EF4-FFF2-40B4-BE49-F238E27FC236}">
                  <a16:creationId xmlns:a16="http://schemas.microsoft.com/office/drawing/2014/main" id="{4203116F-21A2-4A55-ABC1-C40657BE57ED}"/>
                </a:ext>
              </a:extLst>
            </p:cNvPr>
            <p:cNvCxnSpPr>
              <a:cxnSpLocks/>
            </p:cNvCxnSpPr>
            <p:nvPr>
              <p:custDataLst>
                <p:tags r:id="rId2"/>
              </p:custDataLst>
            </p:nvPr>
          </p:nvCxnSpPr>
          <p:spPr>
            <a:xfrm flipV="1">
              <a:off x="5675010" y="1621863"/>
              <a:ext cx="0" cy="161192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5" name="Straight Connector 83">
              <a:extLst>
                <a:ext uri="{FF2B5EF4-FFF2-40B4-BE49-F238E27FC236}">
                  <a16:creationId xmlns:a16="http://schemas.microsoft.com/office/drawing/2014/main" id="{3A57210A-B010-4692-87A2-803BCEF8392B}"/>
                </a:ext>
              </a:extLst>
            </p:cNvPr>
            <p:cNvCxnSpPr>
              <a:cxnSpLocks/>
            </p:cNvCxnSpPr>
            <p:nvPr>
              <p:custDataLst>
                <p:tags r:id="rId3"/>
              </p:custDataLst>
            </p:nvPr>
          </p:nvCxnSpPr>
          <p:spPr>
            <a:xfrm flipV="1">
              <a:off x="7636334"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3">
              <a:extLst>
                <a:ext uri="{FF2B5EF4-FFF2-40B4-BE49-F238E27FC236}">
                  <a16:creationId xmlns:a16="http://schemas.microsoft.com/office/drawing/2014/main" id="{170C0F66-2C7B-44FF-852D-1561DE9A5A93}"/>
                </a:ext>
              </a:extLst>
            </p:cNvPr>
            <p:cNvCxnSpPr>
              <a:cxnSpLocks/>
            </p:cNvCxnSpPr>
            <p:nvPr>
              <p:custDataLst>
                <p:tags r:id="rId4"/>
              </p:custDataLst>
            </p:nvPr>
          </p:nvCxnSpPr>
          <p:spPr>
            <a:xfrm flipV="1">
              <a:off x="8808163" y="1621863"/>
              <a:ext cx="0" cy="162272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7" name="Straight Connector 83">
              <a:extLst>
                <a:ext uri="{FF2B5EF4-FFF2-40B4-BE49-F238E27FC236}">
                  <a16:creationId xmlns:a16="http://schemas.microsoft.com/office/drawing/2014/main" id="{E7027B33-4FE8-4D0C-AC5B-2F1490CDA5E0}"/>
                </a:ext>
              </a:extLst>
            </p:cNvPr>
            <p:cNvCxnSpPr>
              <a:cxnSpLocks/>
            </p:cNvCxnSpPr>
            <p:nvPr>
              <p:custDataLst>
                <p:tags r:id="rId5"/>
              </p:custDataLst>
            </p:nvPr>
          </p:nvCxnSpPr>
          <p:spPr>
            <a:xfrm flipV="1">
              <a:off x="1632708" y="1628775"/>
              <a:ext cx="0" cy="159244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8" name="Straight Connector 83">
              <a:extLst>
                <a:ext uri="{FF2B5EF4-FFF2-40B4-BE49-F238E27FC236}">
                  <a16:creationId xmlns:a16="http://schemas.microsoft.com/office/drawing/2014/main" id="{4E197F3E-C0AA-453C-91FC-0E2A8AFA5F9D}"/>
                </a:ext>
              </a:extLst>
            </p:cNvPr>
            <p:cNvCxnSpPr>
              <a:cxnSpLocks/>
            </p:cNvCxnSpPr>
            <p:nvPr>
              <p:custDataLst>
                <p:tags r:id="rId6"/>
              </p:custDataLst>
            </p:nvPr>
          </p:nvCxnSpPr>
          <p:spPr>
            <a:xfrm flipV="1">
              <a:off x="48065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9" name="Straight Connector 83">
              <a:extLst>
                <a:ext uri="{FF2B5EF4-FFF2-40B4-BE49-F238E27FC236}">
                  <a16:creationId xmlns:a16="http://schemas.microsoft.com/office/drawing/2014/main" id="{A86ED759-0E80-4440-BC36-D2A4F44806C0}"/>
                </a:ext>
              </a:extLst>
            </p:cNvPr>
            <p:cNvCxnSpPr>
              <a:cxnSpLocks/>
            </p:cNvCxnSpPr>
            <p:nvPr>
              <p:custDataLst>
                <p:tags r:id="rId7"/>
              </p:custDataLst>
            </p:nvPr>
          </p:nvCxnSpPr>
          <p:spPr>
            <a:xfrm>
              <a:off x="1753386" y="3337746"/>
              <a:ext cx="220485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1" name="Oval 10">
              <a:extLst>
                <a:ext uri="{FF2B5EF4-FFF2-40B4-BE49-F238E27FC236}">
                  <a16:creationId xmlns:a16="http://schemas.microsoft.com/office/drawing/2014/main" id="{51F9BCE8-D5AD-44A4-B969-8F6E2E24579B}"/>
                </a:ext>
              </a:extLst>
            </p:cNvPr>
            <p:cNvSpPr/>
            <p:nvPr>
              <p:custDataLst>
                <p:tags r:id="rId8"/>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3" name="Oval 14">
              <a:extLst>
                <a:ext uri="{FF2B5EF4-FFF2-40B4-BE49-F238E27FC236}">
                  <a16:creationId xmlns:a16="http://schemas.microsoft.com/office/drawing/2014/main" id="{8073BE43-DA7B-4C76-94A2-B06988D14688}"/>
                </a:ext>
              </a:extLst>
            </p:cNvPr>
            <p:cNvSpPr/>
            <p:nvPr>
              <p:custDataLst>
                <p:tags r:id="rId9"/>
              </p:custDataLst>
            </p:nvPr>
          </p:nvSpPr>
          <p:spPr>
            <a:xfrm>
              <a:off x="401737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4" name="Oval 16">
              <a:extLst>
                <a:ext uri="{FF2B5EF4-FFF2-40B4-BE49-F238E27FC236}">
                  <a16:creationId xmlns:a16="http://schemas.microsoft.com/office/drawing/2014/main" id="{1AD0AC25-0169-4E62-B912-70986701D94C}"/>
                </a:ext>
              </a:extLst>
            </p:cNvPr>
            <p:cNvSpPr/>
            <p:nvPr>
              <p:custDataLst>
                <p:tags r:id="rId10"/>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5" name="Oval 18">
              <a:extLst>
                <a:ext uri="{FF2B5EF4-FFF2-40B4-BE49-F238E27FC236}">
                  <a16:creationId xmlns:a16="http://schemas.microsoft.com/office/drawing/2014/main" id="{4B94F567-8B0E-468F-8184-F70403785DB0}"/>
                </a:ext>
              </a:extLst>
            </p:cNvPr>
            <p:cNvSpPr/>
            <p:nvPr>
              <p:custDataLst>
                <p:tags r:id="rId11"/>
              </p:custDataLst>
            </p:nvPr>
          </p:nvSpPr>
          <p:spPr>
            <a:xfrm>
              <a:off x="876053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1" name="Straight Connector 83">
              <a:extLst>
                <a:ext uri="{FF2B5EF4-FFF2-40B4-BE49-F238E27FC236}">
                  <a16:creationId xmlns:a16="http://schemas.microsoft.com/office/drawing/2014/main" id="{C9F90F27-6E27-4935-8835-1070CF35D4F5}"/>
                </a:ext>
              </a:extLst>
            </p:cNvPr>
            <p:cNvCxnSpPr>
              <a:cxnSpLocks/>
            </p:cNvCxnSpPr>
            <p:nvPr>
              <p:custDataLst>
                <p:tags r:id="rId12"/>
              </p:custDataLst>
            </p:nvPr>
          </p:nvCxnSpPr>
          <p:spPr>
            <a:xfrm>
              <a:off x="5802198" y="3329679"/>
              <a:ext cx="173092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2" name="Straight Connector 83">
              <a:extLst>
                <a:ext uri="{FF2B5EF4-FFF2-40B4-BE49-F238E27FC236}">
                  <a16:creationId xmlns:a16="http://schemas.microsoft.com/office/drawing/2014/main" id="{998DBF1A-581D-4D47-9FFD-F335E8251815}"/>
                </a:ext>
              </a:extLst>
            </p:cNvPr>
            <p:cNvCxnSpPr>
              <a:cxnSpLocks/>
            </p:cNvCxnSpPr>
            <p:nvPr>
              <p:custDataLst>
                <p:tags r:id="rId13"/>
              </p:custDataLst>
            </p:nvPr>
          </p:nvCxnSpPr>
          <p:spPr>
            <a:xfrm flipV="1">
              <a:off x="7751036" y="3328585"/>
              <a:ext cx="943532" cy="488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3" name="Straight Connector 83">
              <a:extLst>
                <a:ext uri="{FF2B5EF4-FFF2-40B4-BE49-F238E27FC236}">
                  <a16:creationId xmlns:a16="http://schemas.microsoft.com/office/drawing/2014/main" id="{589A43DF-2F0C-4E0E-889C-145F66A2DE51}"/>
                </a:ext>
              </a:extLst>
            </p:cNvPr>
            <p:cNvCxnSpPr>
              <a:cxnSpLocks/>
            </p:cNvCxnSpPr>
            <p:nvPr>
              <p:custDataLst>
                <p:tags r:id="rId14"/>
              </p:custDataLst>
            </p:nvPr>
          </p:nvCxnSpPr>
          <p:spPr>
            <a:xfrm>
              <a:off x="8921758" y="3331197"/>
              <a:ext cx="2564473"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4" name="Oval 16">
              <a:extLst>
                <a:ext uri="{FF2B5EF4-FFF2-40B4-BE49-F238E27FC236}">
                  <a16:creationId xmlns:a16="http://schemas.microsoft.com/office/drawing/2014/main" id="{E3BFCA63-DA63-4A44-BD03-4993966E360D}"/>
                </a:ext>
              </a:extLst>
            </p:cNvPr>
            <p:cNvSpPr/>
            <p:nvPr>
              <p:custDataLst>
                <p:tags r:id="rId15"/>
              </p:custDataLst>
            </p:nvPr>
          </p:nvSpPr>
          <p:spPr>
            <a:xfrm>
              <a:off x="1587745" y="3292783"/>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5" name="Straight Connector 83">
              <a:extLst>
                <a:ext uri="{FF2B5EF4-FFF2-40B4-BE49-F238E27FC236}">
                  <a16:creationId xmlns:a16="http://schemas.microsoft.com/office/drawing/2014/main" id="{35D7CC70-454B-41CA-B266-10DF568FC2CC}"/>
                </a:ext>
              </a:extLst>
            </p:cNvPr>
            <p:cNvCxnSpPr>
              <a:cxnSpLocks/>
            </p:cNvCxnSpPr>
            <p:nvPr>
              <p:custDataLst>
                <p:tags r:id="rId16"/>
              </p:custDataLst>
            </p:nvPr>
          </p:nvCxnSpPr>
          <p:spPr>
            <a:xfrm>
              <a:off x="598206" y="3328585"/>
              <a:ext cx="927218"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AB75BE9C-A1CD-4800-92E2-3C15F8040C74}"/>
                </a:ext>
              </a:extLst>
            </p:cNvPr>
            <p:cNvSpPr/>
            <p:nvPr>
              <p:custDataLst>
                <p:tags r:id="rId17"/>
              </p:custDataLst>
            </p:nvPr>
          </p:nvSpPr>
          <p:spPr>
            <a:xfrm>
              <a:off x="5633047"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2B5C349E-6916-4FA1-B9E5-A4FA4CCE13B2}"/>
                </a:ext>
              </a:extLst>
            </p:cNvPr>
            <p:cNvCxnSpPr>
              <a:cxnSpLocks/>
            </p:cNvCxnSpPr>
            <p:nvPr>
              <p:custDataLst>
                <p:tags r:id="rId18"/>
              </p:custDataLst>
            </p:nvPr>
          </p:nvCxnSpPr>
          <p:spPr>
            <a:xfrm>
              <a:off x="4163585" y="3335063"/>
              <a:ext cx="1400555"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60" name="Straight Connector 83">
              <a:extLst>
                <a:ext uri="{FF2B5EF4-FFF2-40B4-BE49-F238E27FC236}">
                  <a16:creationId xmlns:a16="http://schemas.microsoft.com/office/drawing/2014/main" id="{A43489A6-4BE2-46AE-B9D3-61137B37C95E}"/>
                </a:ext>
              </a:extLst>
            </p:cNvPr>
            <p:cNvCxnSpPr>
              <a:cxnSpLocks/>
            </p:cNvCxnSpPr>
            <p:nvPr>
              <p:custDataLst>
                <p:tags r:id="rId19"/>
              </p:custDataLst>
            </p:nvPr>
          </p:nvCxnSpPr>
          <p:spPr>
            <a:xfrm flipV="1">
              <a:off x="11606151" y="3441358"/>
              <a:ext cx="0" cy="126656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1" name="Oval 10">
              <a:extLst>
                <a:ext uri="{FF2B5EF4-FFF2-40B4-BE49-F238E27FC236}">
                  <a16:creationId xmlns:a16="http://schemas.microsoft.com/office/drawing/2014/main" id="{A7044E65-6111-45A7-B6DB-8332E71990BD}"/>
                </a:ext>
              </a:extLst>
            </p:cNvPr>
            <p:cNvSpPr/>
            <p:nvPr>
              <p:custDataLst>
                <p:tags r:id="rId20"/>
              </p:custDataLst>
            </p:nvPr>
          </p:nvSpPr>
          <p:spPr>
            <a:xfrm>
              <a:off x="11551551"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2" name="Straight Connector 83">
              <a:extLst>
                <a:ext uri="{FF2B5EF4-FFF2-40B4-BE49-F238E27FC236}">
                  <a16:creationId xmlns:a16="http://schemas.microsoft.com/office/drawing/2014/main" id="{CD5925D6-89A2-4489-B52A-45509DDEC17E}"/>
                </a:ext>
              </a:extLst>
            </p:cNvPr>
            <p:cNvCxnSpPr>
              <a:cxnSpLocks/>
            </p:cNvCxnSpPr>
            <p:nvPr>
              <p:custDataLst>
                <p:tags r:id="rId21"/>
              </p:custDataLst>
            </p:nvPr>
          </p:nvCxnSpPr>
          <p:spPr>
            <a:xfrm>
              <a:off x="11723363" y="3328921"/>
              <a:ext cx="46863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0" name="Straight Connector 83">
              <a:extLst>
                <a:ext uri="{FF2B5EF4-FFF2-40B4-BE49-F238E27FC236}">
                  <a16:creationId xmlns:a16="http://schemas.microsoft.com/office/drawing/2014/main" id="{E4FEF905-6BF4-AC03-1248-9947F7F6BF5F}"/>
                </a:ext>
              </a:extLst>
            </p:cNvPr>
            <p:cNvCxnSpPr>
              <a:cxnSpLocks/>
            </p:cNvCxnSpPr>
            <p:nvPr>
              <p:custDataLst>
                <p:tags r:id="rId22"/>
              </p:custDataLst>
            </p:nvPr>
          </p:nvCxnSpPr>
          <p:spPr>
            <a:xfrm>
              <a:off x="263525" y="3337746"/>
              <a:ext cx="116284"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2528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Rühm 1">
            <a:extLst>
              <a:ext uri="{FF2B5EF4-FFF2-40B4-BE49-F238E27FC236}">
                <a16:creationId xmlns:a16="http://schemas.microsoft.com/office/drawing/2014/main" id="{3EEFCCF4-87B7-3378-4849-CB7D591C84D3}"/>
              </a:ext>
            </a:extLst>
          </p:cNvPr>
          <p:cNvGrpSpPr/>
          <p:nvPr/>
        </p:nvGrpSpPr>
        <p:grpSpPr>
          <a:xfrm>
            <a:off x="0" y="657225"/>
            <a:ext cx="11981848" cy="5628100"/>
            <a:chOff x="0" y="657225"/>
            <a:chExt cx="11981848" cy="5628100"/>
          </a:xfrm>
        </p:grpSpPr>
        <p:sp>
          <p:nvSpPr>
            <p:cNvPr id="3" name="TextBox 26">
              <a:extLst>
                <a:ext uri="{FF2B5EF4-FFF2-40B4-BE49-F238E27FC236}">
                  <a16:creationId xmlns:a16="http://schemas.microsoft.com/office/drawing/2014/main" id="{0EB5E355-FF21-4DC8-83A5-C2B35D292C81}"/>
                </a:ext>
              </a:extLst>
            </p:cNvPr>
            <p:cNvSpPr txBox="1"/>
            <p:nvPr/>
          </p:nvSpPr>
          <p:spPr>
            <a:xfrm>
              <a:off x="3406083" y="352447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2006</a:t>
              </a:r>
              <a:endParaRPr lang="en-US" sz="2800" dirty="0">
                <a:solidFill>
                  <a:srgbClr val="0000F0"/>
                </a:solidFill>
                <a:latin typeface="Aino Headline" panose="020B0303040504020204" pitchFamily="34" charset="0"/>
              </a:endParaRPr>
            </a:p>
          </p:txBody>
        </p:sp>
        <p:cxnSp>
          <p:nvCxnSpPr>
            <p:cNvPr id="14" name="Straight Connector 83">
              <a:extLst>
                <a:ext uri="{FF2B5EF4-FFF2-40B4-BE49-F238E27FC236}">
                  <a16:creationId xmlns:a16="http://schemas.microsoft.com/office/drawing/2014/main" id="{BE4C506B-0D40-4F90-829E-1396C051C535}"/>
                </a:ext>
              </a:extLst>
            </p:cNvPr>
            <p:cNvCxnSpPr>
              <a:cxnSpLocks/>
            </p:cNvCxnSpPr>
            <p:nvPr>
              <p:custDataLst>
                <p:tags r:id="rId4"/>
              </p:custDataLst>
            </p:nvPr>
          </p:nvCxnSpPr>
          <p:spPr>
            <a:xfrm flipV="1">
              <a:off x="3613679" y="1484313"/>
              <a:ext cx="0" cy="174875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19" name="TextBox 26">
              <a:extLst>
                <a:ext uri="{FF2B5EF4-FFF2-40B4-BE49-F238E27FC236}">
                  <a16:creationId xmlns:a16="http://schemas.microsoft.com/office/drawing/2014/main" id="{E0AC6AB3-679C-4560-BF0C-387DEF6B4BF7}"/>
                </a:ext>
              </a:extLst>
            </p:cNvPr>
            <p:cNvSpPr txBox="1"/>
            <p:nvPr/>
          </p:nvSpPr>
          <p:spPr>
            <a:xfrm>
              <a:off x="4618140" y="282311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2010</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p:nvPr/>
          </p:nvSpPr>
          <p:spPr>
            <a:xfrm>
              <a:off x="4955786" y="4608061"/>
              <a:ext cx="1914991" cy="39440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indent="0">
                <a:lnSpc>
                  <a:spcPts val="1560"/>
                </a:lnSpc>
                <a:spcBef>
                  <a:spcPct val="0"/>
                </a:spcBef>
              </a:pPr>
              <a:r>
                <a:rPr lang="et-EE" spc="12" dirty="0">
                  <a:solidFill>
                    <a:srgbClr val="0000F0"/>
                  </a:solidFill>
                  <a:latin typeface="Aino" panose="02000603040504020204" pitchFamily="50" charset="-70"/>
                </a:rPr>
                <a:t>INCLUSIVE EDUCATION </a:t>
              </a:r>
            </a:p>
            <a:p>
              <a:pPr lvl="0" indent="0">
                <a:lnSpc>
                  <a:spcPts val="1560"/>
                </a:lnSpc>
                <a:spcBef>
                  <a:spcPct val="0"/>
                </a:spcBef>
              </a:pPr>
              <a:r>
                <a:rPr lang="et-EE" spc="12" dirty="0">
                  <a:solidFill>
                    <a:srgbClr val="0000F0"/>
                  </a:solidFill>
                  <a:latin typeface="Aino" panose="02000603040504020204" pitchFamily="50" charset="-70"/>
                </a:rPr>
                <a:t>as a </a:t>
              </a:r>
              <a:r>
                <a:rPr lang="et-EE" spc="12" dirty="0" err="1">
                  <a:solidFill>
                    <a:srgbClr val="0000F0"/>
                  </a:solidFill>
                  <a:latin typeface="Aino" panose="02000603040504020204" pitchFamily="50" charset="-70"/>
                </a:rPr>
                <a:t>leading</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principle</a:t>
              </a:r>
              <a:endParaRPr lang="en-US" spc="12" dirty="0">
                <a:solidFill>
                  <a:srgbClr val="0000F0"/>
                </a:solidFill>
                <a:latin typeface="Aino" panose="02000603040504020204" pitchFamily="50" charset="-70"/>
              </a:endParaRPr>
            </a:p>
          </p:txBody>
        </p:sp>
        <p:cxnSp>
          <p:nvCxnSpPr>
            <p:cNvPr id="21" name="Straight Connector 83">
              <a:extLst>
                <a:ext uri="{FF2B5EF4-FFF2-40B4-BE49-F238E27FC236}">
                  <a16:creationId xmlns:a16="http://schemas.microsoft.com/office/drawing/2014/main" id="{17BD2EE5-0875-47D6-8489-ACB8FCAF707D}"/>
                </a:ext>
              </a:extLst>
            </p:cNvPr>
            <p:cNvCxnSpPr>
              <a:cxnSpLocks/>
            </p:cNvCxnSpPr>
            <p:nvPr>
              <p:custDataLst>
                <p:tags r:id="rId5"/>
              </p:custDataLst>
            </p:nvPr>
          </p:nvCxnSpPr>
          <p:spPr>
            <a:xfrm flipV="1">
              <a:off x="479057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2" name="TextBox 26">
              <a:extLst>
                <a:ext uri="{FF2B5EF4-FFF2-40B4-BE49-F238E27FC236}">
                  <a16:creationId xmlns:a16="http://schemas.microsoft.com/office/drawing/2014/main" id="{D9C56E9C-6059-4D0E-B000-D543C0974ABC}"/>
                </a:ext>
              </a:extLst>
            </p:cNvPr>
            <p:cNvSpPr txBox="1"/>
            <p:nvPr/>
          </p:nvSpPr>
          <p:spPr>
            <a:xfrm>
              <a:off x="6198114" y="351649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2011</a:t>
              </a:r>
              <a:endParaRPr lang="en-US" sz="2800" dirty="0">
                <a:solidFill>
                  <a:srgbClr val="0000F0"/>
                </a:solidFill>
                <a:latin typeface="Aino Headline" panose="020B0303040504020204" pitchFamily="34" charset="0"/>
              </a:endParaRPr>
            </a:p>
          </p:txBody>
        </p:sp>
        <p:cxnSp>
          <p:nvCxnSpPr>
            <p:cNvPr id="23" name="Straight Connector 83">
              <a:extLst>
                <a:ext uri="{FF2B5EF4-FFF2-40B4-BE49-F238E27FC236}">
                  <a16:creationId xmlns:a16="http://schemas.microsoft.com/office/drawing/2014/main" id="{10FF5489-F2E2-4062-A687-A99BADC9BCBD}"/>
                </a:ext>
              </a:extLst>
            </p:cNvPr>
            <p:cNvCxnSpPr>
              <a:cxnSpLocks/>
            </p:cNvCxnSpPr>
            <p:nvPr>
              <p:custDataLst>
                <p:tags r:id="rId6"/>
              </p:custDataLst>
            </p:nvPr>
          </p:nvCxnSpPr>
          <p:spPr>
            <a:xfrm flipV="1">
              <a:off x="6396668" y="1484313"/>
              <a:ext cx="0" cy="1749477"/>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62F8284-1263-4D18-BBBB-69CDAFBC2289}"/>
                </a:ext>
              </a:extLst>
            </p:cNvPr>
            <p:cNvSpPr txBox="1"/>
            <p:nvPr/>
          </p:nvSpPr>
          <p:spPr>
            <a:xfrm>
              <a:off x="7688825" y="4567482"/>
              <a:ext cx="3811012" cy="1717843"/>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LIFELONG LEARNING STRATEGY 2020:</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 DIGITAL FOCUS and a </a:t>
              </a:r>
              <a:r>
                <a:rPr lang="et-EE" sz="1200" spc="12" dirty="0" err="1">
                  <a:solidFill>
                    <a:srgbClr val="0000F0"/>
                  </a:solidFill>
                  <a:latin typeface="Aino" panose="02000603040504020204" pitchFamily="50" charset="-70"/>
                </a:rPr>
                <a:t>lot</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emphasis</a:t>
              </a:r>
              <a:r>
                <a:rPr lang="et-EE" sz="1200" spc="12" dirty="0">
                  <a:solidFill>
                    <a:srgbClr val="0000F0"/>
                  </a:solidFill>
                  <a:latin typeface="Aino" panose="02000603040504020204" pitchFamily="50" charset="-70"/>
                </a:rPr>
                <a:t> on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IN-SERVICE TRAINING </a:t>
              </a:r>
              <a:r>
                <a:rPr lang="en-US" sz="1200" spc="12" dirty="0">
                  <a:solidFill>
                    <a:srgbClr val="0000F0"/>
                  </a:solidFill>
                  <a:latin typeface="Aino" panose="02000603040504020204" pitchFamily="50" charset="-70"/>
                </a:rPr>
                <a:t>on teachers and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school leaders professional development</a:t>
              </a:r>
              <a:endParaRPr lang="et-EE" sz="1200" spc="12" dirty="0">
                <a:solidFill>
                  <a:srgbClr val="0000F0"/>
                </a:solidFill>
                <a:latin typeface="Aino" panose="02000603040504020204" pitchFamily="50" charset="-70"/>
              </a:endParaRPr>
            </a:p>
            <a:p>
              <a:pPr>
                <a:lnSpc>
                  <a:spcPts val="1560"/>
                </a:lnSpc>
              </a:pPr>
              <a:endParaRPr lang="et-EE" sz="1200" spc="12" dirty="0">
                <a:solidFill>
                  <a:srgbClr val="0000F0"/>
                </a:solidFill>
                <a:latin typeface="Aino" panose="02000603040504020204" pitchFamily="50" charset="-70"/>
              </a:endParaRPr>
            </a:p>
            <a:p>
              <a:pPr>
                <a:lnSpc>
                  <a:spcPts val="1560"/>
                </a:lnSpc>
              </a:pPr>
              <a:r>
                <a:rPr lang="et-EE" sz="1200" spc="12" dirty="0" err="1">
                  <a:solidFill>
                    <a:srgbClr val="0000F0"/>
                  </a:solidFill>
                  <a:latin typeface="Aino" panose="02000603040504020204" pitchFamily="50" charset="-70"/>
                </a:rPr>
                <a:t>Establishment</a:t>
              </a:r>
              <a:r>
                <a:rPr lang="et-EE" sz="1200" spc="12" dirty="0">
                  <a:solidFill>
                    <a:srgbClr val="0000F0"/>
                  </a:solidFill>
                  <a:latin typeface="Aino" panose="02000603040504020204" pitchFamily="50" charset="-70"/>
                </a:rPr>
                <a:t> of </a:t>
              </a:r>
              <a:r>
                <a:rPr lang="et-EE" sz="1200" i="1" spc="12" dirty="0">
                  <a:solidFill>
                    <a:srgbClr val="0000F0"/>
                  </a:solidFill>
                  <a:latin typeface="Aino" panose="02000603040504020204" pitchFamily="50" charset="-70"/>
                </a:rPr>
                <a:t>Rajaleidja</a:t>
              </a:r>
            </a:p>
            <a:p>
              <a:pPr>
                <a:lnSpc>
                  <a:spcPts val="1560"/>
                </a:lnSpc>
              </a:pPr>
              <a:r>
                <a:rPr lang="et-EE" sz="1200" spc="12" dirty="0">
                  <a:solidFill>
                    <a:srgbClr val="0000F0"/>
                  </a:solidFill>
                  <a:latin typeface="Aino" panose="02000603040504020204" pitchFamily="50" charset="-70"/>
                </a:rPr>
                <a:t>SUPPORT CENTRES NETWORK </a:t>
              </a:r>
            </a:p>
            <a:p>
              <a:pPr>
                <a:lnSpc>
                  <a:spcPts val="1560"/>
                </a:lnSpc>
              </a:pP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offices</a:t>
              </a:r>
              <a:r>
                <a:rPr lang="et-EE" sz="1200" spc="12" dirty="0">
                  <a:solidFill>
                    <a:srgbClr val="0000F0"/>
                  </a:solidFill>
                  <a:latin typeface="Aino" panose="02000603040504020204" pitchFamily="50" charset="-70"/>
                </a:rPr>
                <a:t> in </a:t>
              </a:r>
              <a:r>
                <a:rPr lang="et-EE" sz="1200" spc="12" dirty="0" err="1">
                  <a:solidFill>
                    <a:srgbClr val="0000F0"/>
                  </a:solidFill>
                  <a:latin typeface="Aino" panose="02000603040504020204" pitchFamily="50" charset="-70"/>
                </a:rPr>
                <a:t>every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county</a:t>
              </a:r>
              <a:endParaRPr lang="et-EE" sz="1200" spc="12" dirty="0">
                <a:solidFill>
                  <a:srgbClr val="0000F0"/>
                </a:solidFill>
                <a:latin typeface="Aino" panose="02000603040504020204" pitchFamily="50" charset="-70"/>
              </a:endParaRPr>
            </a:p>
          </p:txBody>
        </p:sp>
        <p:sp>
          <p:nvSpPr>
            <p:cNvPr id="30" name="TextBox 26">
              <a:extLst>
                <a:ext uri="{FF2B5EF4-FFF2-40B4-BE49-F238E27FC236}">
                  <a16:creationId xmlns:a16="http://schemas.microsoft.com/office/drawing/2014/main" id="{04B25AC9-3E9B-4F54-8674-E43E432ACEF9}"/>
                </a:ext>
              </a:extLst>
            </p:cNvPr>
            <p:cNvSpPr txBox="1"/>
            <p:nvPr/>
          </p:nvSpPr>
          <p:spPr>
            <a:xfrm>
              <a:off x="7426577" y="2837988"/>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2014</a:t>
              </a:r>
              <a:endParaRPr lang="en-US" sz="2800" dirty="0">
                <a:solidFill>
                  <a:srgbClr val="0000F0"/>
                </a:solidFill>
                <a:latin typeface="Aino Headline" panose="020B0303040504020204" pitchFamily="34" charset="0"/>
              </a:endParaRPr>
            </a:p>
          </p:txBody>
        </p:sp>
        <p:cxnSp>
          <p:nvCxnSpPr>
            <p:cNvPr id="31" name="Straight Connector 83">
              <a:extLst>
                <a:ext uri="{FF2B5EF4-FFF2-40B4-BE49-F238E27FC236}">
                  <a16:creationId xmlns:a16="http://schemas.microsoft.com/office/drawing/2014/main" id="{B6B8D7A1-D531-4B1F-8A1D-8090C57E3AAB}"/>
                </a:ext>
              </a:extLst>
            </p:cNvPr>
            <p:cNvCxnSpPr>
              <a:cxnSpLocks/>
            </p:cNvCxnSpPr>
            <p:nvPr>
              <p:custDataLst>
                <p:tags r:id="rId7"/>
              </p:custDataLst>
            </p:nvPr>
          </p:nvCxnSpPr>
          <p:spPr>
            <a:xfrm flipV="1">
              <a:off x="763633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5D0696-6884-4F36-AD55-48B842B96432}"/>
                </a:ext>
              </a:extLst>
            </p:cNvPr>
            <p:cNvSpPr txBox="1"/>
            <p:nvPr/>
          </p:nvSpPr>
          <p:spPr>
            <a:xfrm>
              <a:off x="3727677" y="1432504"/>
              <a:ext cx="2491825" cy="691921"/>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FREE LUNCH in </a:t>
              </a:r>
              <a:r>
                <a:rPr lang="et-EE" sz="1200" spc="12" dirty="0" err="1">
                  <a:solidFill>
                    <a:srgbClr val="0000F0"/>
                  </a:solidFill>
                  <a:latin typeface="Aino" panose="02000603040504020204" pitchFamily="50" charset="-70"/>
                </a:rPr>
                <a:t>basic</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starting</a:t>
              </a:r>
              <a:r>
                <a:rPr lang="et-EE" sz="1200" spc="12" dirty="0">
                  <a:solidFill>
                    <a:srgbClr val="0000F0"/>
                  </a:solidFill>
                  <a:latin typeface="Aino" panose="02000603040504020204" pitchFamily="50" charset="-70"/>
                </a:rPr>
                <a:t> from 2014 </a:t>
              </a:r>
              <a:r>
                <a:rPr lang="et-EE" sz="1200" spc="12" dirty="0" err="1">
                  <a:solidFill>
                    <a:srgbClr val="0000F0"/>
                  </a:solidFill>
                  <a:latin typeface="Aino" panose="02000603040504020204" pitchFamily="50" charset="-70"/>
                </a:rPr>
                <a:t>also</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 </a:t>
              </a:r>
              <a:r>
                <a:rPr lang="et-EE" sz="1200" spc="12" dirty="0" err="1">
                  <a:solidFill>
                    <a:srgbClr val="0000F0"/>
                  </a:solidFill>
                  <a:latin typeface="Aino" panose="02000603040504020204" pitchFamily="50" charset="-70"/>
                </a:rPr>
                <a:t>upper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secondary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endParaRPr lang="et-EE" sz="1200" spc="12" dirty="0">
                <a:solidFill>
                  <a:srgbClr val="0000F0"/>
                </a:solidFill>
                <a:latin typeface="Aino" panose="02000603040504020204" pitchFamily="50" charset="-70"/>
              </a:endParaRPr>
            </a:p>
          </p:txBody>
        </p:sp>
        <p:sp>
          <p:nvSpPr>
            <p:cNvPr id="45" name="TextBox 26">
              <a:extLst>
                <a:ext uri="{FF2B5EF4-FFF2-40B4-BE49-F238E27FC236}">
                  <a16:creationId xmlns:a16="http://schemas.microsoft.com/office/drawing/2014/main" id="{871D92EF-FB1E-4158-99FB-0B58EF565655}"/>
                </a:ext>
              </a:extLst>
            </p:cNvPr>
            <p:cNvSpPr txBox="1"/>
            <p:nvPr/>
          </p:nvSpPr>
          <p:spPr>
            <a:xfrm>
              <a:off x="8723881" y="352447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2015</a:t>
              </a:r>
              <a:endParaRPr lang="en-US" sz="2800" dirty="0">
                <a:solidFill>
                  <a:srgbClr val="0000F0"/>
                </a:solidFill>
                <a:latin typeface="Aino Headline" panose="020B0303040504020204" pitchFamily="34" charset="0"/>
              </a:endParaRPr>
            </a:p>
          </p:txBody>
        </p:sp>
        <p:cxnSp>
          <p:nvCxnSpPr>
            <p:cNvPr id="46" name="Straight Connector 83">
              <a:extLst>
                <a:ext uri="{FF2B5EF4-FFF2-40B4-BE49-F238E27FC236}">
                  <a16:creationId xmlns:a16="http://schemas.microsoft.com/office/drawing/2014/main" id="{86671AF6-4B86-48E3-985A-9574FC879363}"/>
                </a:ext>
              </a:extLst>
            </p:cNvPr>
            <p:cNvCxnSpPr>
              <a:cxnSpLocks/>
            </p:cNvCxnSpPr>
            <p:nvPr>
              <p:custDataLst>
                <p:tags r:id="rId8"/>
              </p:custDataLst>
            </p:nvPr>
          </p:nvCxnSpPr>
          <p:spPr>
            <a:xfrm flipV="1">
              <a:off x="8938793" y="665277"/>
              <a:ext cx="0" cy="2579314"/>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7" name="TextBox 31">
              <a:extLst>
                <a:ext uri="{FF2B5EF4-FFF2-40B4-BE49-F238E27FC236}">
                  <a16:creationId xmlns:a16="http://schemas.microsoft.com/office/drawing/2014/main" id="{A1AAE495-99E0-411A-94B3-57F8BA7A9AF6}"/>
                </a:ext>
              </a:extLst>
            </p:cNvPr>
            <p:cNvSpPr txBox="1"/>
            <p:nvPr/>
          </p:nvSpPr>
          <p:spPr>
            <a:xfrm>
              <a:off x="9134827" y="659482"/>
              <a:ext cx="2847021" cy="2446247"/>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00">
                <a:lnSpc>
                  <a:spcPts val="1560"/>
                </a:lnSpc>
              </a:pPr>
              <a:r>
                <a:rPr lang="et-EE" spc="12" dirty="0" err="1">
                  <a:solidFill>
                    <a:srgbClr val="0000F0"/>
                  </a:solidFill>
                  <a:latin typeface="Aino"/>
                </a:rPr>
                <a:t>Requirement</a:t>
              </a:r>
              <a:r>
                <a:rPr lang="et-EE" spc="12" dirty="0">
                  <a:solidFill>
                    <a:srgbClr val="0000F0"/>
                  </a:solidFill>
                  <a:latin typeface="Aino"/>
                </a:rPr>
                <a:t> </a:t>
              </a:r>
              <a:r>
                <a:rPr lang="et-EE" spc="12" dirty="0" err="1">
                  <a:solidFill>
                    <a:srgbClr val="0000F0"/>
                  </a:solidFill>
                  <a:latin typeface="Aino"/>
                </a:rPr>
                <a:t>to</a:t>
              </a:r>
              <a:r>
                <a:rPr lang="et-EE" spc="12" dirty="0">
                  <a:solidFill>
                    <a:srgbClr val="0000F0"/>
                  </a:solidFill>
                  <a:latin typeface="Aino"/>
                </a:rPr>
                <a:t> DIGITIZE ALL LEARNING MATERIALS </a:t>
              </a:r>
              <a:br>
                <a:rPr lang="et-EE" spc="12" dirty="0">
                  <a:solidFill>
                    <a:srgbClr val="0000F0"/>
                  </a:solidFill>
                  <a:latin typeface="Aino"/>
                </a:rPr>
              </a:br>
              <a:r>
                <a:rPr lang="et-EE" spc="12" dirty="0">
                  <a:solidFill>
                    <a:srgbClr val="0000F0"/>
                  </a:solidFill>
                  <a:latin typeface="Aino"/>
                </a:rPr>
                <a:t>by 2020</a:t>
              </a:r>
              <a:endParaRPr lang="et-EE" spc="12" dirty="0">
                <a:solidFill>
                  <a:srgbClr val="0000F0"/>
                </a:solidFill>
                <a:latin typeface="Aino" panose="02000603040504020204" pitchFamily="50" charset="-70"/>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a:solidFill>
                    <a:srgbClr val="0000F0"/>
                  </a:solidFill>
                  <a:latin typeface="Aino"/>
                </a:rPr>
                <a:t>2015-2022</a:t>
              </a:r>
            </a:p>
            <a:p>
              <a:pPr defTabSz="914400">
                <a:lnSpc>
                  <a:spcPts val="1560"/>
                </a:lnSpc>
              </a:pPr>
              <a:r>
                <a:rPr lang="et-EE" spc="12" dirty="0">
                  <a:solidFill>
                    <a:srgbClr val="0000F0"/>
                  </a:solidFill>
                  <a:latin typeface="Aino"/>
                </a:rPr>
                <a:t>MODERNISING INTERNET CONNECTION in all </a:t>
              </a:r>
              <a:r>
                <a:rPr lang="et-EE" spc="12" dirty="0" err="1">
                  <a:solidFill>
                    <a:srgbClr val="0000F0"/>
                  </a:solidFill>
                  <a:latin typeface="Aino"/>
                </a:rPr>
                <a:t>schools</a:t>
              </a:r>
              <a:endParaRPr lang="et-EE" spc="12" dirty="0">
                <a:solidFill>
                  <a:srgbClr val="0000F0"/>
                </a:solidFill>
                <a:latin typeface="Aino"/>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err="1">
                  <a:solidFill>
                    <a:srgbClr val="0000F0"/>
                  </a:solidFill>
                  <a:latin typeface="Aino"/>
                </a:rPr>
                <a:t>Future</a:t>
              </a:r>
              <a:r>
                <a:rPr lang="et-EE" spc="12" dirty="0">
                  <a:solidFill>
                    <a:srgbClr val="0000F0"/>
                  </a:solidFill>
                  <a:latin typeface="Aino"/>
                </a:rPr>
                <a:t> </a:t>
              </a:r>
              <a:r>
                <a:rPr lang="et-EE" spc="12" dirty="0" err="1">
                  <a:solidFill>
                    <a:srgbClr val="0000F0"/>
                  </a:solidFill>
                  <a:latin typeface="Aino"/>
                </a:rPr>
                <a:t>skills</a:t>
              </a:r>
              <a:r>
                <a:rPr lang="et-EE" spc="12" dirty="0">
                  <a:solidFill>
                    <a:srgbClr val="0000F0"/>
                  </a:solidFill>
                  <a:latin typeface="Aino"/>
                </a:rPr>
                <a:t> </a:t>
              </a:r>
              <a:r>
                <a:rPr lang="et-EE" spc="12" dirty="0" err="1">
                  <a:solidFill>
                    <a:srgbClr val="0000F0"/>
                  </a:solidFill>
                  <a:latin typeface="Aino"/>
                </a:rPr>
                <a:t>forecasting</a:t>
              </a:r>
              <a:r>
                <a:rPr lang="et-EE" spc="12" dirty="0">
                  <a:solidFill>
                    <a:srgbClr val="0000F0"/>
                  </a:solidFill>
                  <a:latin typeface="Aino"/>
                </a:rPr>
                <a:t> programme OSKA </a:t>
              </a:r>
              <a:r>
                <a:rPr lang="et-EE" spc="12" dirty="0" err="1">
                  <a:solidFill>
                    <a:srgbClr val="0000F0"/>
                  </a:solidFill>
                  <a:latin typeface="Aino"/>
                </a:rPr>
                <a:t>is</a:t>
              </a:r>
              <a:r>
                <a:rPr lang="et-EE" spc="12" dirty="0">
                  <a:solidFill>
                    <a:srgbClr val="0000F0"/>
                  </a:solidFill>
                  <a:latin typeface="Aino"/>
                </a:rPr>
                <a:t> </a:t>
              </a:r>
              <a:r>
                <a:rPr lang="et-EE" spc="12" dirty="0" err="1">
                  <a:solidFill>
                    <a:srgbClr val="0000F0"/>
                  </a:solidFill>
                  <a:latin typeface="Aino"/>
                </a:rPr>
                <a:t>launched</a:t>
              </a:r>
              <a:r>
                <a:rPr lang="et-EE" spc="12" dirty="0">
                  <a:solidFill>
                    <a:srgbClr val="0000F0"/>
                  </a:solidFill>
                  <a:latin typeface="Aino"/>
                </a:rPr>
                <a:t> </a:t>
              </a:r>
              <a:r>
                <a:rPr lang="en-US" spc="12" dirty="0">
                  <a:solidFill>
                    <a:srgbClr val="0000F0"/>
                  </a:solidFill>
                  <a:latin typeface="Aino"/>
                </a:rPr>
                <a:t>to better connect the education system with the expectations of the </a:t>
              </a:r>
              <a:r>
                <a:rPr lang="et-EE" spc="12" dirty="0">
                  <a:solidFill>
                    <a:srgbClr val="0000F0"/>
                  </a:solidFill>
                  <a:latin typeface="Aino"/>
                </a:rPr>
                <a:t>l</a:t>
              </a:r>
              <a:r>
                <a:rPr lang="en-US" spc="12" dirty="0" err="1">
                  <a:solidFill>
                    <a:srgbClr val="0000F0"/>
                  </a:solidFill>
                  <a:latin typeface="Aino"/>
                </a:rPr>
                <a:t>abour</a:t>
              </a:r>
              <a:r>
                <a:rPr lang="en-US" spc="12" dirty="0">
                  <a:solidFill>
                    <a:srgbClr val="0000F0"/>
                  </a:solidFill>
                  <a:latin typeface="Aino"/>
                </a:rPr>
                <a:t> market</a:t>
              </a:r>
              <a:endParaRPr lang="et-EE" spc="12" dirty="0">
                <a:solidFill>
                  <a:srgbClr val="0000F0"/>
                </a:solidFill>
                <a:latin typeface="Aino"/>
              </a:endParaRPr>
            </a:p>
          </p:txBody>
        </p:sp>
        <p:sp>
          <p:nvSpPr>
            <p:cNvPr id="53" name="TextBox 31">
              <a:extLst>
                <a:ext uri="{FF2B5EF4-FFF2-40B4-BE49-F238E27FC236}">
                  <a16:creationId xmlns:a16="http://schemas.microsoft.com/office/drawing/2014/main" id="{657E4AFD-AF0D-4C02-BEF9-956751FCBD3D}"/>
                </a:ext>
              </a:extLst>
            </p:cNvPr>
            <p:cNvSpPr txBox="1"/>
            <p:nvPr/>
          </p:nvSpPr>
          <p:spPr>
            <a:xfrm>
              <a:off x="219674" y="5423404"/>
              <a:ext cx="1787931"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1560"/>
                </a:lnSpc>
              </a:pP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state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database</a:t>
              </a:r>
              <a:r>
                <a:rPr lang="et-EE" spc="12" dirty="0">
                  <a:solidFill>
                    <a:srgbClr val="0000F0"/>
                  </a:solidFill>
                  <a:latin typeface="Aino" panose="02000603040504020204" pitchFamily="50" charset="-70"/>
                </a:rPr>
                <a:t> EHIS </a:t>
              </a:r>
              <a:r>
                <a:rPr lang="et-EE" spc="12" dirty="0" err="1">
                  <a:solidFill>
                    <a:srgbClr val="0000F0"/>
                  </a:solidFill>
                  <a:latin typeface="Aino" panose="02000603040504020204" pitchFamily="50" charset="-70"/>
                </a:rPr>
                <a:t>brings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together</a:t>
              </a:r>
              <a:r>
                <a:rPr lang="et-EE" spc="12" dirty="0">
                  <a:solidFill>
                    <a:srgbClr val="0000F0"/>
                  </a:solidFill>
                  <a:latin typeface="Aino" panose="02000603040504020204" pitchFamily="50" charset="-70"/>
                </a:rPr>
                <a:t> all </a:t>
              </a:r>
              <a:r>
                <a:rPr lang="et-EE" spc="12" dirty="0" err="1">
                  <a:solidFill>
                    <a:srgbClr val="0000F0"/>
                  </a:solidFill>
                  <a:latin typeface="Aino" panose="02000603040504020204" pitchFamily="50" charset="-70"/>
                </a:rPr>
                <a:t>information</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related</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in Estonia</a:t>
              </a:r>
            </a:p>
          </p:txBody>
        </p:sp>
        <p:sp>
          <p:nvSpPr>
            <p:cNvPr id="54" name="TextBox 26">
              <a:extLst>
                <a:ext uri="{FF2B5EF4-FFF2-40B4-BE49-F238E27FC236}">
                  <a16:creationId xmlns:a16="http://schemas.microsoft.com/office/drawing/2014/main" id="{6FF19852-C2A1-478D-990B-79187275DEDD}"/>
                </a:ext>
              </a:extLst>
            </p:cNvPr>
            <p:cNvSpPr txBox="1"/>
            <p:nvPr/>
          </p:nvSpPr>
          <p:spPr>
            <a:xfrm>
              <a:off x="888863" y="2825997"/>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2004</a:t>
              </a:r>
              <a:endParaRPr lang="en-US" sz="2800" dirty="0">
                <a:solidFill>
                  <a:srgbClr val="0000F0"/>
                </a:solidFill>
                <a:latin typeface="Aino Headline" panose="020B0303040504020204" pitchFamily="34" charset="0"/>
              </a:endParaRPr>
            </a:p>
          </p:txBody>
        </p:sp>
        <p:cxnSp>
          <p:nvCxnSpPr>
            <p:cNvPr id="55" name="Straight Connector 83">
              <a:extLst>
                <a:ext uri="{FF2B5EF4-FFF2-40B4-BE49-F238E27FC236}">
                  <a16:creationId xmlns:a16="http://schemas.microsoft.com/office/drawing/2014/main" id="{48A6630C-4B50-4DB9-8623-8DF9DD6F123D}"/>
                </a:ext>
              </a:extLst>
            </p:cNvPr>
            <p:cNvCxnSpPr>
              <a:cxnSpLocks/>
            </p:cNvCxnSpPr>
            <p:nvPr>
              <p:custDataLst>
                <p:tags r:id="rId9"/>
              </p:custDataLst>
            </p:nvPr>
          </p:nvCxnSpPr>
          <p:spPr>
            <a:xfrm flipV="1">
              <a:off x="1693624" y="3429001"/>
              <a:ext cx="0" cy="183090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071916-42DC-482D-8266-DB234A02AB4F}"/>
                </a:ext>
              </a:extLst>
            </p:cNvPr>
            <p:cNvSpPr txBox="1"/>
            <p:nvPr/>
          </p:nvSpPr>
          <p:spPr>
            <a:xfrm>
              <a:off x="4859493" y="5259910"/>
              <a:ext cx="2412835" cy="1015663"/>
            </a:xfrm>
            <a:prstGeom prst="rect">
              <a:avLst/>
            </a:prstGeom>
            <a:noFill/>
          </p:spPr>
          <p:txBody>
            <a:bodyPr wrap="square">
              <a:spAutoFit/>
            </a:bodyPr>
            <a:lstStyle/>
            <a:p>
              <a:r>
                <a:rPr lang="et-EE" sz="1200" spc="12" dirty="0" err="1">
                  <a:solidFill>
                    <a:srgbClr val="0000F0"/>
                  </a:solidFill>
                  <a:latin typeface="Aino" panose="02000603040504020204" pitchFamily="50" charset="-70"/>
                </a:rPr>
                <a:t>More</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variability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to</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landscape</a:t>
              </a:r>
              <a:r>
                <a:rPr lang="et-EE" sz="1200" spc="12" dirty="0">
                  <a:solidFill>
                    <a:srgbClr val="0000F0"/>
                  </a:solidFill>
                  <a:latin typeface="Aino" panose="02000603040504020204" pitchFamily="50" charset="-70"/>
                </a:rPr>
                <a:t>: c</a:t>
              </a:r>
              <a:r>
                <a:rPr lang="en-US" sz="1200" spc="12" dirty="0" err="1">
                  <a:solidFill>
                    <a:srgbClr val="0000F0"/>
                  </a:solidFill>
                  <a:latin typeface="Aino" panose="02000603040504020204" pitchFamily="50" charset="-70"/>
                </a:rPr>
                <a:t>hanges</a:t>
              </a:r>
              <a:r>
                <a:rPr lang="en-US" sz="1200" spc="12" dirty="0">
                  <a:solidFill>
                    <a:srgbClr val="0000F0"/>
                  </a:solidFill>
                  <a:latin typeface="Aino" panose="02000603040504020204" pitchFamily="50" charset="-70"/>
                </a:rPr>
                <a:t> </a:t>
              </a:r>
              <a:r>
                <a:rPr lang="et-EE" sz="1200" spc="12" dirty="0">
                  <a:solidFill>
                    <a:srgbClr val="0000F0"/>
                  </a:solidFill>
                  <a:latin typeface="Aino" panose="02000603040504020204" pitchFamily="50" charset="-70"/>
                </a:rPr>
                <a:t>in </a:t>
              </a:r>
              <a:r>
                <a:rPr lang="en-US" sz="1200" spc="12" dirty="0">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funding</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principles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make</a:t>
              </a:r>
              <a:r>
                <a:rPr lang="et-EE" sz="1200" spc="12" dirty="0">
                  <a:solidFill>
                    <a:srgbClr val="0000F0"/>
                  </a:solidFill>
                  <a:latin typeface="Aino" panose="02000603040504020204" pitchFamily="50" charset="-70"/>
                </a:rPr>
                <a:t> </a:t>
              </a:r>
            </a:p>
            <a:p>
              <a:r>
                <a:rPr lang="en-US" sz="1200" spc="12" dirty="0">
                  <a:solidFill>
                    <a:srgbClr val="0000F0"/>
                  </a:solidFill>
                  <a:latin typeface="Aino" panose="02000603040504020204" pitchFamily="50" charset="-70"/>
                </a:rPr>
                <a:t>the establishment of </a:t>
              </a:r>
              <a:endParaRPr lang="et-EE" sz="1200" spc="12" dirty="0">
                <a:solidFill>
                  <a:srgbClr val="0000F0"/>
                </a:solidFill>
                <a:latin typeface="Aino" panose="02000603040504020204" pitchFamily="50" charset="-70"/>
              </a:endParaRPr>
            </a:p>
            <a:p>
              <a:r>
                <a:rPr lang="en-US" sz="1200" spc="12" dirty="0">
                  <a:solidFill>
                    <a:srgbClr val="0000F0"/>
                  </a:solidFill>
                  <a:latin typeface="Aino" panose="02000603040504020204" pitchFamily="50" charset="-70"/>
                </a:rPr>
                <a:t>PRIVATE SCHOOLS easier</a:t>
              </a:r>
              <a:endParaRPr lang="et-EE" sz="1200" spc="12" dirty="0">
                <a:solidFill>
                  <a:srgbClr val="0000F0"/>
                </a:solidFill>
                <a:latin typeface="Aino" panose="02000603040504020204" pitchFamily="50" charset="-70"/>
              </a:endParaRPr>
            </a:p>
          </p:txBody>
        </p:sp>
        <p:sp>
          <p:nvSpPr>
            <p:cNvPr id="28" name="TextBox 26">
              <a:extLst>
                <a:ext uri="{FF2B5EF4-FFF2-40B4-BE49-F238E27FC236}">
                  <a16:creationId xmlns:a16="http://schemas.microsoft.com/office/drawing/2014/main" id="{7A2F588D-4524-402D-977F-4E68618215B0}"/>
                </a:ext>
              </a:extLst>
            </p:cNvPr>
            <p:cNvSpPr txBox="1"/>
            <p:nvPr/>
          </p:nvSpPr>
          <p:spPr>
            <a:xfrm>
              <a:off x="244030" y="352447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2002</a:t>
              </a:r>
              <a:endParaRPr lang="en-US" sz="2800" dirty="0">
                <a:solidFill>
                  <a:srgbClr val="0000F0"/>
                </a:solidFill>
                <a:latin typeface="Aino Headline" panose="020B0303040504020204" pitchFamily="34" charset="0"/>
              </a:endParaRPr>
            </a:p>
          </p:txBody>
        </p:sp>
        <p:cxnSp>
          <p:nvCxnSpPr>
            <p:cNvPr id="29" name="Straight Connector 83">
              <a:extLst>
                <a:ext uri="{FF2B5EF4-FFF2-40B4-BE49-F238E27FC236}">
                  <a16:creationId xmlns:a16="http://schemas.microsoft.com/office/drawing/2014/main" id="{7C867D72-E66D-47F6-B9F1-2B50D9A6DE53}"/>
                </a:ext>
              </a:extLst>
            </p:cNvPr>
            <p:cNvCxnSpPr>
              <a:cxnSpLocks/>
            </p:cNvCxnSpPr>
            <p:nvPr>
              <p:custDataLst>
                <p:tags r:id="rId10"/>
              </p:custDataLst>
            </p:nvPr>
          </p:nvCxnSpPr>
          <p:spPr>
            <a:xfrm flipV="1">
              <a:off x="487798" y="657225"/>
              <a:ext cx="0" cy="2579093"/>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EAA602-19BD-412D-B5CD-B7A3ECD85474}"/>
                </a:ext>
              </a:extLst>
            </p:cNvPr>
            <p:cNvSpPr txBox="1"/>
            <p:nvPr/>
          </p:nvSpPr>
          <p:spPr>
            <a:xfrm>
              <a:off x="674043" y="665277"/>
              <a:ext cx="1830383" cy="12151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539">
                <a:lnSpc>
                  <a:spcPts val="1560"/>
                </a:lnSpc>
                <a:spcBef>
                  <a:spcPct val="0"/>
                </a:spcBef>
              </a:pPr>
              <a:r>
                <a:rPr lang="et-EE" sz="1200" spc="12" dirty="0">
                  <a:solidFill>
                    <a:srgbClr val="0000F0"/>
                  </a:solidFill>
                  <a:latin typeface="Aino" panose="02000603040504020204" pitchFamily="50" charset="-70"/>
                </a:rPr>
                <a:t>E-SCHOOL -</a:t>
              </a:r>
            </a:p>
            <a:p>
              <a:pPr defTabSz="609539">
                <a:lnSpc>
                  <a:spcPts val="1560"/>
                </a:lnSpc>
                <a:spcBef>
                  <a:spcPct val="0"/>
                </a:spcBef>
              </a:pPr>
              <a:r>
                <a:rPr lang="et-EE" sz="1200" spc="12" dirty="0" err="1">
                  <a:solidFill>
                    <a:srgbClr val="0000F0"/>
                  </a:solidFill>
                  <a:latin typeface="Aino" panose="02000603040504020204" pitchFamily="50" charset="-70"/>
                </a:rPr>
                <a:t>web</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application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for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provides</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an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easy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way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parents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teachers</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pupils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share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information</a:t>
              </a:r>
              <a:endParaRPr lang="et-EE" sz="1200" spc="12" dirty="0">
                <a:solidFill>
                  <a:srgbClr val="0000F0"/>
                </a:solidFill>
                <a:latin typeface="Aino" panose="02000603040504020204" pitchFamily="50" charset="-70"/>
              </a:endParaRPr>
            </a:p>
          </p:txBody>
        </p:sp>
        <p:sp>
          <p:nvSpPr>
            <p:cNvPr id="33" name="TextBox 32">
              <a:extLst>
                <a:ext uri="{FF2B5EF4-FFF2-40B4-BE49-F238E27FC236}">
                  <a16:creationId xmlns:a16="http://schemas.microsoft.com/office/drawing/2014/main" id="{D6FC8E22-66C9-48C5-B445-0C6854789A55}"/>
                </a:ext>
              </a:extLst>
            </p:cNvPr>
            <p:cNvSpPr txBox="1"/>
            <p:nvPr/>
          </p:nvSpPr>
          <p:spPr>
            <a:xfrm>
              <a:off x="6441568" y="1428700"/>
              <a:ext cx="2016631" cy="1102289"/>
            </a:xfrm>
            <a:prstGeom prst="rect">
              <a:avLst/>
            </a:prstGeom>
            <a:noFill/>
            <a:ln>
              <a:noFill/>
            </a:ln>
          </p:spPr>
          <p:txBody>
            <a:bodyPr wrap="square">
              <a:spAutoFit/>
            </a:bodyPr>
            <a:lstStyle/>
            <a:p>
              <a:pPr>
                <a:lnSpc>
                  <a:spcPts val="1560"/>
                </a:lnSpc>
              </a:pPr>
              <a:r>
                <a:rPr lang="et-EE" sz="1200" spc="12" dirty="0" err="1">
                  <a:solidFill>
                    <a:srgbClr val="0000F0"/>
                  </a:solidFill>
                  <a:latin typeface="Aino" panose="02000603040504020204" pitchFamily="50" charset="-70"/>
                </a:rPr>
                <a:t>Optimising</a:t>
              </a:r>
              <a:r>
                <a:rPr lang="et-EE" sz="1200" spc="12" dirty="0">
                  <a:solidFill>
                    <a:srgbClr val="0000F0"/>
                  </a:solidFill>
                  <a:latin typeface="Aino" panose="02000603040504020204" pitchFamily="50" charset="-70"/>
                </a:rPr>
                <a:t> s</a:t>
              </a:r>
              <a:r>
                <a:rPr lang="en-US" sz="1200" spc="12" dirty="0" err="1">
                  <a:solidFill>
                    <a:srgbClr val="0000F0"/>
                  </a:solidFill>
                  <a:latin typeface="Aino" panose="02000603040504020204" pitchFamily="50" charset="-70"/>
                </a:rPr>
                <a:t>chool</a:t>
              </a:r>
              <a:r>
                <a:rPr lang="en-US" sz="1200" spc="12" dirty="0">
                  <a:solidFill>
                    <a:srgbClr val="0000F0"/>
                  </a:solidFill>
                  <a:latin typeface="Aino" panose="02000603040504020204" pitchFamily="50" charset="-70"/>
                </a:rPr>
                <a:t> network</a:t>
              </a:r>
              <a:r>
                <a:rPr lang="et-EE" sz="1200" spc="12" dirty="0">
                  <a:solidFill>
                    <a:srgbClr val="0000F0"/>
                  </a:solidFill>
                  <a:latin typeface="Aino" panose="02000603040504020204" pitchFamily="50" charset="-70"/>
                </a:rPr>
                <a:t>: </a:t>
              </a:r>
            </a:p>
            <a:p>
              <a:pPr>
                <a:lnSpc>
                  <a:spcPts val="1560"/>
                </a:lnSpc>
              </a:pPr>
              <a:r>
                <a:rPr lang="et-EE" sz="1200" spc="12" dirty="0" err="1">
                  <a:solidFill>
                    <a:srgbClr val="0000F0"/>
                  </a:solidFill>
                  <a:latin typeface="Aino" panose="02000603040504020204" pitchFamily="50" charset="-70"/>
                </a:rPr>
                <a:t>building</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regional</a:t>
              </a:r>
              <a:r>
                <a:rPr lang="et-EE" sz="1200" spc="12" dirty="0">
                  <a:solidFill>
                    <a:srgbClr val="0000F0"/>
                  </a:solidFill>
                  <a:latin typeface="Aino" panose="02000603040504020204" pitchFamily="50" charset="-70"/>
                </a:rPr>
                <a:t> STATE GYMNASIUMS </a:t>
              </a:r>
              <a:r>
                <a:rPr lang="et-EE" sz="1200" spc="12" dirty="0" err="1">
                  <a:solidFill>
                    <a:srgbClr val="0000F0"/>
                  </a:solidFill>
                  <a:latin typeface="Aino" panose="02000603040504020204" pitchFamily="50" charset="-70"/>
                </a:rPr>
                <a:t>begins</a:t>
              </a:r>
              <a:endParaRPr lang="et-EE" sz="1200" spc="12" dirty="0">
                <a:solidFill>
                  <a:srgbClr val="0000F0"/>
                </a:solidFill>
                <a:latin typeface="Aino" panose="02000603040504020204" pitchFamily="50" charset="-70"/>
              </a:endParaRPr>
            </a:p>
          </p:txBody>
        </p:sp>
        <p:cxnSp>
          <p:nvCxnSpPr>
            <p:cNvPr id="35" name="Straight Connector 83">
              <a:extLst>
                <a:ext uri="{FF2B5EF4-FFF2-40B4-BE49-F238E27FC236}">
                  <a16:creationId xmlns:a16="http://schemas.microsoft.com/office/drawing/2014/main" id="{2E31D4E4-4343-4B14-88FE-39716C202404}"/>
                </a:ext>
              </a:extLst>
            </p:cNvPr>
            <p:cNvCxnSpPr>
              <a:cxnSpLocks/>
            </p:cNvCxnSpPr>
            <p:nvPr>
              <p:custDataLst>
                <p:tags r:id="rId11"/>
              </p:custDataLst>
            </p:nvPr>
          </p:nvCxnSpPr>
          <p:spPr>
            <a:xfrm>
              <a:off x="1796716" y="3331231"/>
              <a:ext cx="636299"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9">
              <a:extLst>
                <a:ext uri="{FF2B5EF4-FFF2-40B4-BE49-F238E27FC236}">
                  <a16:creationId xmlns:a16="http://schemas.microsoft.com/office/drawing/2014/main" id="{104524C1-F1F7-4028-A53E-EBDA3CE5FB30}"/>
                </a:ext>
              </a:extLst>
            </p:cNvPr>
            <p:cNvCxnSpPr>
              <a:cxnSpLocks/>
            </p:cNvCxnSpPr>
            <p:nvPr>
              <p:custDataLst>
                <p:tags r:id="rId12"/>
              </p:custDataLst>
            </p:nvPr>
          </p:nvCxnSpPr>
          <p:spPr>
            <a:xfrm>
              <a:off x="0" y="3328000"/>
              <a:ext cx="381259" cy="1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7" name="Oval 10">
              <a:extLst>
                <a:ext uri="{FF2B5EF4-FFF2-40B4-BE49-F238E27FC236}">
                  <a16:creationId xmlns:a16="http://schemas.microsoft.com/office/drawing/2014/main" id="{70DF1482-DFA1-4F4D-B37F-53E8D3AD965E}"/>
                </a:ext>
              </a:extLst>
            </p:cNvPr>
            <p:cNvSpPr/>
            <p:nvPr>
              <p:custDataLst>
                <p:tags r:id="rId13"/>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8" name="Oval 12">
              <a:extLst>
                <a:ext uri="{FF2B5EF4-FFF2-40B4-BE49-F238E27FC236}">
                  <a16:creationId xmlns:a16="http://schemas.microsoft.com/office/drawing/2014/main" id="{AAB3124E-AE77-4446-9843-B7D755FECA82}"/>
                </a:ext>
              </a:extLst>
            </p:cNvPr>
            <p:cNvSpPr/>
            <p:nvPr>
              <p:custDataLst>
                <p:tags r:id="rId14"/>
              </p:custDataLst>
            </p:nvPr>
          </p:nvSpPr>
          <p:spPr>
            <a:xfrm>
              <a:off x="3560018"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9" name="Oval 14">
              <a:extLst>
                <a:ext uri="{FF2B5EF4-FFF2-40B4-BE49-F238E27FC236}">
                  <a16:creationId xmlns:a16="http://schemas.microsoft.com/office/drawing/2014/main" id="{F9E1A512-41FF-4AF4-9C36-4BE09CD14F50}"/>
                </a:ext>
              </a:extLst>
            </p:cNvPr>
            <p:cNvSpPr/>
            <p:nvPr>
              <p:custDataLst>
                <p:tags r:id="rId15"/>
              </p:custDataLst>
            </p:nvPr>
          </p:nvSpPr>
          <p:spPr>
            <a:xfrm>
              <a:off x="474567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0" name="Oval 16">
              <a:extLst>
                <a:ext uri="{FF2B5EF4-FFF2-40B4-BE49-F238E27FC236}">
                  <a16:creationId xmlns:a16="http://schemas.microsoft.com/office/drawing/2014/main" id="{CCC24040-4B03-49FA-B9F2-C96045A8A7EB}"/>
                </a:ext>
              </a:extLst>
            </p:cNvPr>
            <p:cNvSpPr/>
            <p:nvPr>
              <p:custDataLst>
                <p:tags r:id="rId16"/>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1" name="Oval 18">
              <a:extLst>
                <a:ext uri="{FF2B5EF4-FFF2-40B4-BE49-F238E27FC236}">
                  <a16:creationId xmlns:a16="http://schemas.microsoft.com/office/drawing/2014/main" id="{C9C29C84-F2EC-4AD3-B739-38D36EFF2556}"/>
                </a:ext>
              </a:extLst>
            </p:cNvPr>
            <p:cNvSpPr/>
            <p:nvPr>
              <p:custDataLst>
                <p:tags r:id="rId17"/>
              </p:custDataLst>
            </p:nvPr>
          </p:nvSpPr>
          <p:spPr>
            <a:xfrm>
              <a:off x="889116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42" name="Straight Connector 83">
              <a:extLst>
                <a:ext uri="{FF2B5EF4-FFF2-40B4-BE49-F238E27FC236}">
                  <a16:creationId xmlns:a16="http://schemas.microsoft.com/office/drawing/2014/main" id="{A0B72B3D-4368-4B39-BAA5-C3A33D491ED4}"/>
                </a:ext>
              </a:extLst>
            </p:cNvPr>
            <p:cNvCxnSpPr>
              <a:cxnSpLocks/>
            </p:cNvCxnSpPr>
            <p:nvPr>
              <p:custDataLst>
                <p:tags r:id="rId18"/>
              </p:custDataLst>
            </p:nvPr>
          </p:nvCxnSpPr>
          <p:spPr>
            <a:xfrm>
              <a:off x="3699604" y="3328000"/>
              <a:ext cx="1005157" cy="167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3" name="Straight Connector 83">
              <a:extLst>
                <a:ext uri="{FF2B5EF4-FFF2-40B4-BE49-F238E27FC236}">
                  <a16:creationId xmlns:a16="http://schemas.microsoft.com/office/drawing/2014/main" id="{75418B70-4438-4721-9251-76FE487A34A1}"/>
                </a:ext>
              </a:extLst>
            </p:cNvPr>
            <p:cNvCxnSpPr>
              <a:cxnSpLocks/>
            </p:cNvCxnSpPr>
            <p:nvPr>
              <p:custDataLst>
                <p:tags r:id="rId19"/>
              </p:custDataLst>
            </p:nvPr>
          </p:nvCxnSpPr>
          <p:spPr>
            <a:xfrm>
              <a:off x="6513888" y="3329679"/>
              <a:ext cx="101923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4" name="Straight Connector 83">
              <a:extLst>
                <a:ext uri="{FF2B5EF4-FFF2-40B4-BE49-F238E27FC236}">
                  <a16:creationId xmlns:a16="http://schemas.microsoft.com/office/drawing/2014/main" id="{D44C8887-146E-4669-96D6-E18E8E568FA8}"/>
                </a:ext>
              </a:extLst>
            </p:cNvPr>
            <p:cNvCxnSpPr>
              <a:cxnSpLocks/>
            </p:cNvCxnSpPr>
            <p:nvPr>
              <p:custDataLst>
                <p:tags r:id="rId20"/>
              </p:custDataLst>
            </p:nvPr>
          </p:nvCxnSpPr>
          <p:spPr>
            <a:xfrm>
              <a:off x="7751036" y="3329679"/>
              <a:ext cx="108099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8" name="Straight Connector 83">
              <a:extLst>
                <a:ext uri="{FF2B5EF4-FFF2-40B4-BE49-F238E27FC236}">
                  <a16:creationId xmlns:a16="http://schemas.microsoft.com/office/drawing/2014/main" id="{8240A624-3868-41D5-B3F0-FBD6D2468C72}"/>
                </a:ext>
              </a:extLst>
            </p:cNvPr>
            <p:cNvCxnSpPr>
              <a:cxnSpLocks/>
            </p:cNvCxnSpPr>
            <p:nvPr>
              <p:custDataLst>
                <p:tags r:id="rId21"/>
              </p:custDataLst>
            </p:nvPr>
          </p:nvCxnSpPr>
          <p:spPr>
            <a:xfrm>
              <a:off x="9031021" y="3329827"/>
              <a:ext cx="295082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9" name="Oval 16">
              <a:extLst>
                <a:ext uri="{FF2B5EF4-FFF2-40B4-BE49-F238E27FC236}">
                  <a16:creationId xmlns:a16="http://schemas.microsoft.com/office/drawing/2014/main" id="{57EB3294-89E4-4EB0-8FCC-31DC5DA98624}"/>
                </a:ext>
              </a:extLst>
            </p:cNvPr>
            <p:cNvSpPr/>
            <p:nvPr>
              <p:custDataLst>
                <p:tags r:id="rId22"/>
              </p:custDataLst>
            </p:nvPr>
          </p:nvSpPr>
          <p:spPr>
            <a:xfrm>
              <a:off x="165373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2" name="Straight Connector 83">
              <a:extLst>
                <a:ext uri="{FF2B5EF4-FFF2-40B4-BE49-F238E27FC236}">
                  <a16:creationId xmlns:a16="http://schemas.microsoft.com/office/drawing/2014/main" id="{50F9395E-CF7A-4FD3-851A-5A90A98CC67A}"/>
                </a:ext>
              </a:extLst>
            </p:cNvPr>
            <p:cNvCxnSpPr>
              <a:cxnSpLocks/>
            </p:cNvCxnSpPr>
            <p:nvPr>
              <p:custDataLst>
                <p:tags r:id="rId23"/>
              </p:custDataLst>
            </p:nvPr>
          </p:nvCxnSpPr>
          <p:spPr>
            <a:xfrm flipV="1">
              <a:off x="598206" y="3328000"/>
              <a:ext cx="1012880" cy="3231"/>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4A2DD9E3-826A-4AE7-9BC4-97FEACEA0D2D}"/>
                </a:ext>
              </a:extLst>
            </p:cNvPr>
            <p:cNvSpPr/>
            <p:nvPr>
              <p:custDataLst>
                <p:tags r:id="rId24"/>
              </p:custDataLst>
            </p:nvPr>
          </p:nvSpPr>
          <p:spPr>
            <a:xfrm>
              <a:off x="6354705"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D3AC2177-95E6-49E3-949E-378C54DDC769}"/>
                </a:ext>
              </a:extLst>
            </p:cNvPr>
            <p:cNvCxnSpPr>
              <a:cxnSpLocks/>
            </p:cNvCxnSpPr>
            <p:nvPr>
              <p:custDataLst>
                <p:tags r:id="rId25"/>
              </p:custDataLst>
            </p:nvPr>
          </p:nvCxnSpPr>
          <p:spPr>
            <a:xfrm>
              <a:off x="4885416" y="3328000"/>
              <a:ext cx="1424686" cy="706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grpSp>
      <p:sp>
        <p:nvSpPr>
          <p:cNvPr id="63" name="TextBox 26">
            <a:extLst>
              <a:ext uri="{FF2B5EF4-FFF2-40B4-BE49-F238E27FC236}">
                <a16:creationId xmlns:a16="http://schemas.microsoft.com/office/drawing/2014/main" id="{69E6986D-C08B-F6BC-021A-76EF76916470}"/>
              </a:ext>
            </a:extLst>
          </p:cNvPr>
          <p:cNvSpPr txBox="1"/>
          <p:nvPr/>
        </p:nvSpPr>
        <p:spPr>
          <a:xfrm>
            <a:off x="2281740" y="2810174"/>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2005</a:t>
            </a:r>
            <a:endParaRPr lang="en-US" sz="2800" dirty="0">
              <a:solidFill>
                <a:srgbClr val="0000F0"/>
              </a:solidFill>
              <a:latin typeface="Aino Headline" panose="020B0303040504020204" pitchFamily="34" charset="0"/>
            </a:endParaRPr>
          </a:p>
        </p:txBody>
      </p:sp>
      <p:cxnSp>
        <p:nvCxnSpPr>
          <p:cNvPr id="64" name="Straight Connector 83">
            <a:extLst>
              <a:ext uri="{FF2B5EF4-FFF2-40B4-BE49-F238E27FC236}">
                <a16:creationId xmlns:a16="http://schemas.microsoft.com/office/drawing/2014/main" id="{F57800C1-B819-3CF3-D1AF-93C60D3213C6}"/>
              </a:ext>
            </a:extLst>
          </p:cNvPr>
          <p:cNvCxnSpPr>
            <a:cxnSpLocks/>
          </p:cNvCxnSpPr>
          <p:nvPr>
            <p:custDataLst>
              <p:tags r:id="rId1"/>
            </p:custDataLst>
          </p:nvPr>
        </p:nvCxnSpPr>
        <p:spPr>
          <a:xfrm flipV="1">
            <a:off x="2530727" y="3424235"/>
            <a:ext cx="0" cy="27991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8A8E54C-243E-3C76-949E-E1441EDEC2F3}"/>
              </a:ext>
            </a:extLst>
          </p:cNvPr>
          <p:cNvSpPr txBox="1"/>
          <p:nvPr/>
        </p:nvSpPr>
        <p:spPr>
          <a:xfrm>
            <a:off x="2588071" y="4893446"/>
            <a:ext cx="1883617" cy="1384995"/>
          </a:xfrm>
          <a:prstGeom prst="rect">
            <a:avLst/>
          </a:prstGeom>
          <a:noFill/>
        </p:spPr>
        <p:txBody>
          <a:bodyPr wrap="square">
            <a:spAutoFit/>
          </a:bodyPr>
          <a:lstStyle/>
          <a:p>
            <a:r>
              <a:rPr lang="en-US" sz="1200" spc="12" dirty="0">
                <a:solidFill>
                  <a:srgbClr val="0000F0"/>
                </a:solidFill>
                <a:latin typeface="Aino" panose="02000603040504020204" pitchFamily="50" charset="-70"/>
              </a:rPr>
              <a:t>PROFESSIONAL STANDARDS FOR TEACHERS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create</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the conditions for systemic </a:t>
            </a:r>
            <a:r>
              <a:rPr lang="et-EE" sz="1200" spc="12" dirty="0" err="1">
                <a:solidFill>
                  <a:srgbClr val="0000F0"/>
                </a:solidFill>
                <a:latin typeface="Aino" panose="02000603040504020204" pitchFamily="50" charset="-70"/>
              </a:rPr>
              <a:t>teacher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responsive to the needs of society</a:t>
            </a:r>
            <a:endParaRPr lang="et-EE" sz="1200" spc="12" dirty="0">
              <a:solidFill>
                <a:srgbClr val="0000F0"/>
              </a:solidFill>
              <a:latin typeface="Aino" panose="02000603040504020204" pitchFamily="50" charset="-70"/>
            </a:endParaRPr>
          </a:p>
        </p:txBody>
      </p:sp>
      <p:sp>
        <p:nvSpPr>
          <p:cNvPr id="66" name="Oval 16">
            <a:extLst>
              <a:ext uri="{FF2B5EF4-FFF2-40B4-BE49-F238E27FC236}">
                <a16:creationId xmlns:a16="http://schemas.microsoft.com/office/drawing/2014/main" id="{D4111742-D06C-220E-A4D9-5A772A978908}"/>
              </a:ext>
            </a:extLst>
          </p:cNvPr>
          <p:cNvSpPr/>
          <p:nvPr>
            <p:custDataLst>
              <p:tags r:id="rId2"/>
            </p:custDataLst>
          </p:nvPr>
        </p:nvSpPr>
        <p:spPr>
          <a:xfrm>
            <a:off x="2483355"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7" name="Straight Connector 83">
            <a:extLst>
              <a:ext uri="{FF2B5EF4-FFF2-40B4-BE49-F238E27FC236}">
                <a16:creationId xmlns:a16="http://schemas.microsoft.com/office/drawing/2014/main" id="{8CFD6238-9463-2811-06DA-72B62423EAAB}"/>
              </a:ext>
            </a:extLst>
          </p:cNvPr>
          <p:cNvCxnSpPr>
            <a:cxnSpLocks/>
          </p:cNvCxnSpPr>
          <p:nvPr>
            <p:custDataLst>
              <p:tags r:id="rId3"/>
            </p:custDataLst>
          </p:nvPr>
        </p:nvCxnSpPr>
        <p:spPr>
          <a:xfrm>
            <a:off x="2630559" y="3335060"/>
            <a:ext cx="85858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685714"/>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lt 18">
            <a:extLst>
              <a:ext uri="{FF2B5EF4-FFF2-40B4-BE49-F238E27FC236}">
                <a16:creationId xmlns:a16="http://schemas.microsoft.com/office/drawing/2014/main" id="{83E94EF7-5F5C-4DE9-8933-1A4FF61F616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589" y="0"/>
            <a:ext cx="12241589" cy="6858000"/>
          </a:xfrm>
          <a:prstGeom prst="rect">
            <a:avLst/>
          </a:prstGeom>
        </p:spPr>
      </p:pic>
      <p:sp>
        <p:nvSpPr>
          <p:cNvPr id="21" name="CustomShape 1">
            <a:extLst>
              <a:ext uri="{FF2B5EF4-FFF2-40B4-BE49-F238E27FC236}">
                <a16:creationId xmlns:a16="http://schemas.microsoft.com/office/drawing/2014/main" id="{79E0F48E-F338-43BE-BC7F-5A9E2FE516D8}"/>
              </a:ext>
            </a:extLst>
          </p:cNvPr>
          <p:cNvSpPr/>
          <p:nvPr/>
        </p:nvSpPr>
        <p:spPr>
          <a:xfrm>
            <a:off x="-11240" y="720"/>
            <a:ext cx="12191400" cy="6857280"/>
          </a:xfrm>
          <a:prstGeom prst="rect">
            <a:avLst/>
          </a:prstGeom>
          <a:gradFill rotWithShape="0">
            <a:gsLst>
              <a:gs pos="55000">
                <a:srgbClr val="000000">
                  <a:alpha val="0"/>
                </a:srgbClr>
              </a:gs>
              <a:gs pos="81000">
                <a:srgbClr val="000000">
                  <a:alpha val="75000"/>
                </a:srgbClr>
              </a:gs>
            </a:gsLst>
            <a:lin ang="150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0" name="CustomShape 1">
            <a:extLst>
              <a:ext uri="{FF2B5EF4-FFF2-40B4-BE49-F238E27FC236}">
                <a16:creationId xmlns:a16="http://schemas.microsoft.com/office/drawing/2014/main" id="{1C9408C7-783C-45D9-AA42-4474A0BE51F5}"/>
              </a:ext>
            </a:extLst>
          </p:cNvPr>
          <p:cNvSpPr/>
          <p:nvPr/>
        </p:nvSpPr>
        <p:spPr>
          <a:xfrm>
            <a:off x="-50186" y="720"/>
            <a:ext cx="12241588" cy="6857280"/>
          </a:xfrm>
          <a:prstGeom prst="rect">
            <a:avLst/>
          </a:prstGeom>
          <a:gradFill rotWithShape="0">
            <a:gsLst>
              <a:gs pos="60000">
                <a:srgbClr val="000000">
                  <a:alpha val="0"/>
                </a:srgbClr>
              </a:gs>
              <a:gs pos="84000">
                <a:srgbClr val="000000">
                  <a:alpha val="75000"/>
                </a:srgbClr>
              </a:gs>
            </a:gsLst>
            <a:lin ang="60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 name="Pealkiri 1">
            <a:extLst>
              <a:ext uri="{FF2B5EF4-FFF2-40B4-BE49-F238E27FC236}">
                <a16:creationId xmlns:a16="http://schemas.microsoft.com/office/drawing/2014/main" id="{99D3F505-8DE4-4C7A-82B0-050240895267}"/>
              </a:ext>
            </a:extLst>
          </p:cNvPr>
          <p:cNvSpPr>
            <a:spLocks noGrp="1"/>
          </p:cNvSpPr>
          <p:nvPr>
            <p:ph type="title"/>
          </p:nvPr>
        </p:nvSpPr>
        <p:spPr/>
        <p:txBody>
          <a:bodyPr/>
          <a:lstStyle/>
          <a:p>
            <a:r>
              <a:rPr lang="et-EE" dirty="0" err="1"/>
              <a:t>Everyone</a:t>
            </a:r>
            <a:r>
              <a:rPr lang="et-EE" dirty="0"/>
              <a:t> </a:t>
            </a:r>
            <a:r>
              <a:rPr lang="et-EE" dirty="0" err="1"/>
              <a:t>has</a:t>
            </a:r>
            <a:r>
              <a:rPr lang="et-EE" dirty="0"/>
              <a:t> </a:t>
            </a:r>
            <a:r>
              <a:rPr lang="et-EE" dirty="0" err="1"/>
              <a:t>the</a:t>
            </a:r>
            <a:r>
              <a:rPr lang="et-EE" dirty="0"/>
              <a:t> </a:t>
            </a:r>
            <a:r>
              <a:rPr lang="et-EE" dirty="0" err="1"/>
              <a:t>right</a:t>
            </a:r>
            <a:r>
              <a:rPr lang="et-EE" dirty="0"/>
              <a:t> </a:t>
            </a:r>
            <a:br>
              <a:rPr lang="et-EE" dirty="0"/>
            </a:br>
            <a:r>
              <a:rPr lang="et-EE" dirty="0" err="1"/>
              <a:t>for</a:t>
            </a:r>
            <a:r>
              <a:rPr lang="et-EE" dirty="0"/>
              <a:t> a </a:t>
            </a:r>
            <a:r>
              <a:rPr lang="et-EE" dirty="0" err="1"/>
              <a:t>high</a:t>
            </a:r>
            <a:r>
              <a:rPr lang="et-EE" dirty="0"/>
              <a:t> </a:t>
            </a:r>
            <a:r>
              <a:rPr lang="et-EE" dirty="0" err="1"/>
              <a:t>quality</a:t>
            </a:r>
            <a:r>
              <a:rPr lang="et-EE" dirty="0"/>
              <a:t> </a:t>
            </a:r>
            <a:br>
              <a:rPr lang="et-EE" dirty="0"/>
            </a:br>
            <a:r>
              <a:rPr lang="et-EE" dirty="0" err="1"/>
              <a:t>education</a:t>
            </a:r>
            <a:endParaRPr lang="en-US" dirty="0"/>
          </a:p>
        </p:txBody>
      </p:sp>
      <p:sp>
        <p:nvSpPr>
          <p:cNvPr id="3" name="Teksti kohatäide 2">
            <a:extLst>
              <a:ext uri="{FF2B5EF4-FFF2-40B4-BE49-F238E27FC236}">
                <a16:creationId xmlns:a16="http://schemas.microsoft.com/office/drawing/2014/main" id="{83C7E489-B442-6644-78E1-D707742B07E1}"/>
              </a:ext>
            </a:extLst>
          </p:cNvPr>
          <p:cNvSpPr>
            <a:spLocks noGrp="1"/>
          </p:cNvSpPr>
          <p:nvPr>
            <p:ph type="body" sz="quarter" idx="12"/>
          </p:nvPr>
        </p:nvSpPr>
        <p:spPr/>
        <p:txBody>
          <a:bodyPr/>
          <a:lstStyle/>
          <a:p>
            <a:endParaRPr lang="en-US" dirty="0"/>
          </a:p>
          <a:p>
            <a:r>
              <a:rPr lang="en-US" dirty="0"/>
              <a:t>In Estonia, student’s socio-economic background </a:t>
            </a:r>
            <a:br>
              <a:rPr lang="en-US" dirty="0"/>
            </a:br>
            <a:r>
              <a:rPr lang="en-US" dirty="0"/>
              <a:t>has a low impact on performance </a:t>
            </a:r>
            <a:br>
              <a:rPr lang="en-US" dirty="0"/>
            </a:br>
            <a:r>
              <a:rPr lang="en-US" dirty="0"/>
              <a:t>(6.2 % of variation compared to 12% in OECD) </a:t>
            </a:r>
          </a:p>
        </p:txBody>
      </p:sp>
    </p:spTree>
    <p:extLst>
      <p:ext uri="{BB962C8B-B14F-4D97-AF65-F5344CB8AC3E}">
        <p14:creationId xmlns:p14="http://schemas.microsoft.com/office/powerpoint/2010/main" val="1522369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C560D0F-3548-41D1-91AE-705EFCD4CDF6}"/>
              </a:ext>
            </a:extLst>
          </p:cNvPr>
          <p:cNvPicPr>
            <a:picLocks noChangeAspect="1"/>
          </p:cNvPicPr>
          <p:nvPr/>
        </p:nvPicPr>
        <p:blipFill>
          <a:blip r:embed="rId3"/>
          <a:srcRect/>
          <a:stretch/>
        </p:blipFill>
        <p:spPr>
          <a:xfrm>
            <a:off x="2079321" y="137786"/>
            <a:ext cx="11469645" cy="6881787"/>
          </a:xfrm>
          <a:prstGeom prst="rect">
            <a:avLst/>
          </a:prstGeom>
        </p:spPr>
      </p:pic>
      <p:sp>
        <p:nvSpPr>
          <p:cNvPr id="6" name="Pealkiri 5">
            <a:extLst>
              <a:ext uri="{FF2B5EF4-FFF2-40B4-BE49-F238E27FC236}">
                <a16:creationId xmlns:a16="http://schemas.microsoft.com/office/drawing/2014/main" id="{A6356A9A-054C-4799-AA8B-A4F7518D72B0}"/>
              </a:ext>
            </a:extLst>
          </p:cNvPr>
          <p:cNvSpPr>
            <a:spLocks noGrp="1"/>
          </p:cNvSpPr>
          <p:nvPr>
            <p:ph type="title"/>
          </p:nvPr>
        </p:nvSpPr>
        <p:spPr>
          <a:xfrm>
            <a:off x="623887" y="658801"/>
            <a:ext cx="7559676" cy="1617674"/>
          </a:xfrm>
        </p:spPr>
        <p:txBody>
          <a:bodyPr/>
          <a:lstStyle/>
          <a:p>
            <a:r>
              <a:rPr lang="et-EE" dirty="0"/>
              <a:t>Estonian </a:t>
            </a:r>
            <a:br>
              <a:rPr lang="et-EE" dirty="0"/>
            </a:br>
            <a:r>
              <a:rPr lang="et-EE" dirty="0" err="1"/>
              <a:t>education</a:t>
            </a:r>
            <a:br>
              <a:rPr lang="et-EE" dirty="0"/>
            </a:br>
            <a:r>
              <a:rPr lang="et-EE" dirty="0" err="1"/>
              <a:t>today</a:t>
            </a:r>
            <a:endParaRPr lang="et-EE" dirty="0"/>
          </a:p>
        </p:txBody>
      </p:sp>
      <p:sp>
        <p:nvSpPr>
          <p:cNvPr id="8" name="Teksti kohatäide 1">
            <a:extLst>
              <a:ext uri="{FF2B5EF4-FFF2-40B4-BE49-F238E27FC236}">
                <a16:creationId xmlns:a16="http://schemas.microsoft.com/office/drawing/2014/main" id="{A75F8E43-1A1E-4E05-8699-52F670AF756A}"/>
              </a:ext>
            </a:extLst>
          </p:cNvPr>
          <p:cNvSpPr>
            <a:spLocks noGrp="1"/>
          </p:cNvSpPr>
          <p:nvPr>
            <p:ph type="body" sz="quarter" idx="12"/>
          </p:nvPr>
        </p:nvSpPr>
        <p:spPr>
          <a:xfrm>
            <a:off x="623887" y="3429000"/>
            <a:ext cx="4964112" cy="2808288"/>
          </a:xfrm>
        </p:spPr>
        <p:txBody>
          <a:bodyPr anchor="b"/>
          <a:lstStyle/>
          <a:p>
            <a:endParaRPr lang="et-EE" dirty="0"/>
          </a:p>
          <a:p>
            <a:pPr marL="0" indent="0">
              <a:buNone/>
            </a:pPr>
            <a:r>
              <a:rPr lang="et-EE" dirty="0"/>
              <a:t>General </a:t>
            </a:r>
            <a:r>
              <a:rPr lang="et-EE" dirty="0" err="1"/>
              <a:t>education</a:t>
            </a:r>
            <a:r>
              <a:rPr lang="et-EE" dirty="0"/>
              <a:t>:</a:t>
            </a:r>
          </a:p>
          <a:p>
            <a:pPr rtl="0"/>
            <a:r>
              <a:rPr lang="en-US" dirty="0"/>
              <a:t>169 111 students</a:t>
            </a:r>
          </a:p>
          <a:p>
            <a:pPr rtl="0"/>
            <a:r>
              <a:rPr lang="en-US" dirty="0"/>
              <a:t>16 942 teachers</a:t>
            </a:r>
          </a:p>
          <a:p>
            <a:pPr rtl="0"/>
            <a:r>
              <a:rPr lang="en-US" dirty="0"/>
              <a:t>514 schools</a:t>
            </a:r>
          </a:p>
        </p:txBody>
      </p:sp>
    </p:spTree>
    <p:extLst>
      <p:ext uri="{BB962C8B-B14F-4D97-AF65-F5344CB8AC3E}">
        <p14:creationId xmlns:p14="http://schemas.microsoft.com/office/powerpoint/2010/main" val="90590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140EE003-D484-4A67-B39A-846F26234A56}"/>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1" y="0"/>
            <a:ext cx="12192001" cy="6858000"/>
          </a:xfrm>
          <a:prstGeom prst="rect">
            <a:avLst/>
          </a:prstGeom>
          <a:ln>
            <a:noFill/>
          </a:ln>
        </p:spPr>
      </p:pic>
      <p:sp>
        <p:nvSpPr>
          <p:cNvPr id="13" name="CustomShape 1">
            <a:extLst>
              <a:ext uri="{FF2B5EF4-FFF2-40B4-BE49-F238E27FC236}">
                <a16:creationId xmlns:a16="http://schemas.microsoft.com/office/drawing/2014/main" id="{1FE2B71D-B38B-49A4-A62B-93BCE67B567C}"/>
              </a:ext>
            </a:extLst>
          </p:cNvPr>
          <p:cNvSpPr/>
          <p:nvPr/>
        </p:nvSpPr>
        <p:spPr>
          <a:xfrm>
            <a:off x="600" y="720"/>
            <a:ext cx="12191400" cy="6857280"/>
          </a:xfrm>
          <a:prstGeom prst="rect">
            <a:avLst/>
          </a:prstGeom>
          <a:gradFill rotWithShape="0">
            <a:gsLst>
              <a:gs pos="15000">
                <a:srgbClr val="000000">
                  <a:alpha val="61000"/>
                </a:srgbClr>
              </a:gs>
              <a:gs pos="100000">
                <a:srgbClr val="000000">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Pealkiri 7">
            <a:extLst>
              <a:ext uri="{FF2B5EF4-FFF2-40B4-BE49-F238E27FC236}">
                <a16:creationId xmlns:a16="http://schemas.microsoft.com/office/drawing/2014/main" id="{9DC2D48F-2F72-4FE9-83FA-4061415E5992}"/>
              </a:ext>
            </a:extLst>
          </p:cNvPr>
          <p:cNvSpPr>
            <a:spLocks noGrp="1"/>
          </p:cNvSpPr>
          <p:nvPr>
            <p:ph type="title"/>
          </p:nvPr>
        </p:nvSpPr>
        <p:spPr/>
        <p:txBody>
          <a:bodyPr/>
          <a:lstStyle/>
          <a:p>
            <a:r>
              <a:rPr lang="et-EE" dirty="0" err="1"/>
              <a:t>Preschool</a:t>
            </a:r>
            <a:r>
              <a:rPr lang="et-EE" dirty="0"/>
              <a:t>: </a:t>
            </a:r>
            <a:br>
              <a:rPr lang="et-EE" dirty="0"/>
            </a:br>
            <a:r>
              <a:rPr lang="et-EE" dirty="0" err="1"/>
              <a:t>preparing</a:t>
            </a:r>
            <a:r>
              <a:rPr lang="et-EE" dirty="0"/>
              <a:t> </a:t>
            </a:r>
            <a:r>
              <a:rPr lang="et-EE" dirty="0" err="1"/>
              <a:t>for</a:t>
            </a:r>
            <a:r>
              <a:rPr lang="et-EE" dirty="0"/>
              <a:t> </a:t>
            </a:r>
            <a:r>
              <a:rPr lang="et-EE" dirty="0" err="1"/>
              <a:t>school</a:t>
            </a:r>
            <a:br>
              <a:rPr lang="et-EE" dirty="0"/>
            </a:br>
            <a:br>
              <a:rPr lang="et-EE" dirty="0"/>
            </a:br>
            <a:endParaRPr lang="et-EE" dirty="0"/>
          </a:p>
        </p:txBody>
      </p:sp>
      <p:sp>
        <p:nvSpPr>
          <p:cNvPr id="2" name="Teksti kohatäide 1">
            <a:extLst>
              <a:ext uri="{FF2B5EF4-FFF2-40B4-BE49-F238E27FC236}">
                <a16:creationId xmlns:a16="http://schemas.microsoft.com/office/drawing/2014/main" id="{7BAA111F-D8D3-5D7A-193D-C0E422F2BBD8}"/>
              </a:ext>
            </a:extLst>
          </p:cNvPr>
          <p:cNvSpPr>
            <a:spLocks noGrp="1"/>
          </p:cNvSpPr>
          <p:nvPr>
            <p:ph type="body" sz="quarter" idx="12"/>
          </p:nvPr>
        </p:nvSpPr>
        <p:spPr/>
        <p:txBody>
          <a:bodyPr/>
          <a:lstStyle/>
          <a:p>
            <a:r>
              <a:rPr lang="en-US" dirty="0"/>
              <a:t>94% of 4-6-year children attend kindergarten, </a:t>
            </a:r>
            <a:br>
              <a:rPr lang="en-US" dirty="0"/>
            </a:br>
            <a:r>
              <a:rPr lang="en-US" dirty="0"/>
              <a:t>though this is not compulsory in Estonia</a:t>
            </a:r>
          </a:p>
          <a:p>
            <a:r>
              <a:rPr lang="en-US" dirty="0"/>
              <a:t>Curriculum-based learning outcomes </a:t>
            </a:r>
            <a:br>
              <a:rPr lang="en-US" dirty="0"/>
            </a:br>
            <a:r>
              <a:rPr lang="en-US" dirty="0"/>
              <a:t>are achieved by learning-through-play method</a:t>
            </a:r>
          </a:p>
        </p:txBody>
      </p:sp>
    </p:spTree>
    <p:extLst>
      <p:ext uri="{BB962C8B-B14F-4D97-AF65-F5344CB8AC3E}">
        <p14:creationId xmlns:p14="http://schemas.microsoft.com/office/powerpoint/2010/main" val="380021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247"/>
</p:tagLst>
</file>

<file path=ppt/tags/tag10.xml><?xml version="1.0" encoding="utf-8"?>
<p:tagLst xmlns:a="http://schemas.openxmlformats.org/drawingml/2006/main" xmlns:r="http://schemas.openxmlformats.org/officeDocument/2006/relationships" xmlns:p="http://schemas.openxmlformats.org/presentationml/2006/main">
  <p:tag name="AS_UNIQUEID" val="180"/>
</p:tagLst>
</file>

<file path=ppt/tags/tag11.xml><?xml version="1.0" encoding="utf-8"?>
<p:tagLst xmlns:a="http://schemas.openxmlformats.org/drawingml/2006/main" xmlns:r="http://schemas.openxmlformats.org/officeDocument/2006/relationships" xmlns:p="http://schemas.openxmlformats.org/presentationml/2006/main">
  <p:tag name="AS_UNIQUEID" val="183"/>
</p:tagLst>
</file>

<file path=ppt/tags/tag12.xml><?xml version="1.0" encoding="utf-8"?>
<p:tagLst xmlns:a="http://schemas.openxmlformats.org/drawingml/2006/main" xmlns:r="http://schemas.openxmlformats.org/officeDocument/2006/relationships" xmlns:p="http://schemas.openxmlformats.org/presentationml/2006/main">
  <p:tag name="AS_UNIQUEID" val="202"/>
</p:tagLst>
</file>

<file path=ppt/tags/tag13.xml><?xml version="1.0" encoding="utf-8"?>
<p:tagLst xmlns:a="http://schemas.openxmlformats.org/drawingml/2006/main" xmlns:r="http://schemas.openxmlformats.org/officeDocument/2006/relationships" xmlns:p="http://schemas.openxmlformats.org/presentationml/2006/main">
  <p:tag name="AS_UNIQUEID" val="203"/>
</p:tagLst>
</file>

<file path=ppt/tags/tag14.xml><?xml version="1.0" encoding="utf-8"?>
<p:tagLst xmlns:a="http://schemas.openxmlformats.org/drawingml/2006/main" xmlns:r="http://schemas.openxmlformats.org/officeDocument/2006/relationships" xmlns:p="http://schemas.openxmlformats.org/presentationml/2006/main">
  <p:tag name="AS_UNIQUEID" val="204"/>
</p:tagLst>
</file>

<file path=ppt/tags/tag15.xml><?xml version="1.0" encoding="utf-8"?>
<p:tagLst xmlns:a="http://schemas.openxmlformats.org/drawingml/2006/main" xmlns:r="http://schemas.openxmlformats.org/officeDocument/2006/relationships" xmlns:p="http://schemas.openxmlformats.org/presentationml/2006/main">
  <p:tag name="AS_UNIQUEID" val="180"/>
</p:tagLst>
</file>

<file path=ppt/tags/tag16.xml><?xml version="1.0" encoding="utf-8"?>
<p:tagLst xmlns:a="http://schemas.openxmlformats.org/drawingml/2006/main" xmlns:r="http://schemas.openxmlformats.org/officeDocument/2006/relationships" xmlns:p="http://schemas.openxmlformats.org/presentationml/2006/main">
  <p:tag name="AS_UNIQUEID" val="149"/>
</p:tagLst>
</file>

<file path=ppt/tags/tag17.xml><?xml version="1.0" encoding="utf-8"?>
<p:tagLst xmlns:a="http://schemas.openxmlformats.org/drawingml/2006/main" xmlns:r="http://schemas.openxmlformats.org/officeDocument/2006/relationships" xmlns:p="http://schemas.openxmlformats.org/presentationml/2006/main">
  <p:tag name="AS_UNIQUEID" val="180"/>
</p:tagLst>
</file>

<file path=ppt/tags/tag18.xml><?xml version="1.0" encoding="utf-8"?>
<p:tagLst xmlns:a="http://schemas.openxmlformats.org/drawingml/2006/main" xmlns:r="http://schemas.openxmlformats.org/officeDocument/2006/relationships" xmlns:p="http://schemas.openxmlformats.org/presentationml/2006/main">
  <p:tag name="AS_UNIQUEID" val="202"/>
</p:tagLst>
</file>

<file path=ppt/tags/tag19.xml><?xml version="1.0" encoding="utf-8"?>
<p:tagLst xmlns:a="http://schemas.openxmlformats.org/drawingml/2006/main" xmlns:r="http://schemas.openxmlformats.org/officeDocument/2006/relationships" xmlns:p="http://schemas.openxmlformats.org/presentationml/2006/main">
  <p:tag name="AS_UNIQUEID" val="247"/>
</p:tagLst>
</file>

<file path=ppt/tags/tag2.xml><?xml version="1.0" encoding="utf-8"?>
<p:tagLst xmlns:a="http://schemas.openxmlformats.org/drawingml/2006/main" xmlns:r="http://schemas.openxmlformats.org/officeDocument/2006/relationships" xmlns:p="http://schemas.openxmlformats.org/presentationml/2006/main">
  <p:tag name="AS_UNIQUEID" val="247"/>
</p:tagLst>
</file>

<file path=ppt/tags/tag20.xml><?xml version="1.0" encoding="utf-8"?>
<p:tagLst xmlns:a="http://schemas.openxmlformats.org/drawingml/2006/main" xmlns:r="http://schemas.openxmlformats.org/officeDocument/2006/relationships" xmlns:p="http://schemas.openxmlformats.org/presentationml/2006/main">
  <p:tag name="AS_UNIQUEID" val="171"/>
</p:tagLst>
</file>

<file path=ppt/tags/tag21.xml><?xml version="1.0" encoding="utf-8"?>
<p:tagLst xmlns:a="http://schemas.openxmlformats.org/drawingml/2006/main" xmlns:r="http://schemas.openxmlformats.org/officeDocument/2006/relationships" xmlns:p="http://schemas.openxmlformats.org/presentationml/2006/main">
  <p:tag name="AS_UNIQUEID" val="204"/>
</p:tagLst>
</file>

<file path=ppt/tags/tag22.xml><?xml version="1.0" encoding="utf-8"?>
<p:tagLst xmlns:a="http://schemas.openxmlformats.org/drawingml/2006/main" xmlns:r="http://schemas.openxmlformats.org/officeDocument/2006/relationships" xmlns:p="http://schemas.openxmlformats.org/presentationml/2006/main">
  <p:tag name="AS_UNIQUEID" val="149"/>
</p:tagLst>
</file>

<file path=ppt/tags/tag23.xml><?xml version="1.0" encoding="utf-8"?>
<p:tagLst xmlns:a="http://schemas.openxmlformats.org/drawingml/2006/main" xmlns:r="http://schemas.openxmlformats.org/officeDocument/2006/relationships" xmlns:p="http://schemas.openxmlformats.org/presentationml/2006/main">
  <p:tag name="AS_UNIQUEID" val="247"/>
</p:tagLst>
</file>

<file path=ppt/tags/tag24.xml><?xml version="1.0" encoding="utf-8"?>
<p:tagLst xmlns:a="http://schemas.openxmlformats.org/drawingml/2006/main" xmlns:r="http://schemas.openxmlformats.org/officeDocument/2006/relationships" xmlns:p="http://schemas.openxmlformats.org/presentationml/2006/main">
  <p:tag name="AS_UNIQUEID" val="180"/>
</p:tagLst>
</file>

<file path=ppt/tags/tag25.xml><?xml version="1.0" encoding="utf-8"?>
<p:tagLst xmlns:a="http://schemas.openxmlformats.org/drawingml/2006/main" xmlns:r="http://schemas.openxmlformats.org/officeDocument/2006/relationships" xmlns:p="http://schemas.openxmlformats.org/presentationml/2006/main">
  <p:tag name="AS_UNIQUEID" val="201"/>
</p:tagLst>
</file>

<file path=ppt/tags/tag26.xml><?xml version="1.0" encoding="utf-8"?>
<p:tagLst xmlns:a="http://schemas.openxmlformats.org/drawingml/2006/main" xmlns:r="http://schemas.openxmlformats.org/officeDocument/2006/relationships" xmlns:p="http://schemas.openxmlformats.org/presentationml/2006/main">
  <p:tag name="AS_UNIQUEID" val="247"/>
</p:tagLst>
</file>

<file path=ppt/tags/tag27.xml><?xml version="1.0" encoding="utf-8"?>
<p:tagLst xmlns:a="http://schemas.openxmlformats.org/drawingml/2006/main" xmlns:r="http://schemas.openxmlformats.org/officeDocument/2006/relationships" xmlns:p="http://schemas.openxmlformats.org/presentationml/2006/main">
  <p:tag name="AS_UNIQUEID" val="247"/>
</p:tagLst>
</file>

<file path=ppt/tags/tag28.xml><?xml version="1.0" encoding="utf-8"?>
<p:tagLst xmlns:a="http://schemas.openxmlformats.org/drawingml/2006/main" xmlns:r="http://schemas.openxmlformats.org/officeDocument/2006/relationships" xmlns:p="http://schemas.openxmlformats.org/presentationml/2006/main">
  <p:tag name="AS_UNIQUEID" val="247"/>
</p:tagLst>
</file>

<file path=ppt/tags/tag29.xml><?xml version="1.0" encoding="utf-8"?>
<p:tagLst xmlns:a="http://schemas.openxmlformats.org/drawingml/2006/main" xmlns:r="http://schemas.openxmlformats.org/officeDocument/2006/relationships" xmlns:p="http://schemas.openxmlformats.org/presentationml/2006/main">
  <p:tag name="AS_UNIQUEID" val="247"/>
</p:tagLst>
</file>

<file path=ppt/tags/tag3.xml><?xml version="1.0" encoding="utf-8"?>
<p:tagLst xmlns:a="http://schemas.openxmlformats.org/drawingml/2006/main" xmlns:r="http://schemas.openxmlformats.org/officeDocument/2006/relationships" xmlns:p="http://schemas.openxmlformats.org/presentationml/2006/main">
  <p:tag name="AS_UNIQUEID" val="247"/>
</p:tagLst>
</file>

<file path=ppt/tags/tag30.xml><?xml version="1.0" encoding="utf-8"?>
<p:tagLst xmlns:a="http://schemas.openxmlformats.org/drawingml/2006/main" xmlns:r="http://schemas.openxmlformats.org/officeDocument/2006/relationships" xmlns:p="http://schemas.openxmlformats.org/presentationml/2006/main">
  <p:tag name="AS_UNIQUEID" val="247"/>
</p:tagLst>
</file>

<file path=ppt/tags/tag31.xml><?xml version="1.0" encoding="utf-8"?>
<p:tagLst xmlns:a="http://schemas.openxmlformats.org/drawingml/2006/main" xmlns:r="http://schemas.openxmlformats.org/officeDocument/2006/relationships" xmlns:p="http://schemas.openxmlformats.org/presentationml/2006/main">
  <p:tag name="AS_UNIQUEID" val="247"/>
</p:tagLst>
</file>

<file path=ppt/tags/tag32.xml><?xml version="1.0" encoding="utf-8"?>
<p:tagLst xmlns:a="http://schemas.openxmlformats.org/drawingml/2006/main" xmlns:r="http://schemas.openxmlformats.org/officeDocument/2006/relationships" xmlns:p="http://schemas.openxmlformats.org/presentationml/2006/main">
  <p:tag name="AS_UNIQUEID" val="247"/>
</p:tagLst>
</file>

<file path=ppt/tags/tag33.xml><?xml version="1.0" encoding="utf-8"?>
<p:tagLst xmlns:a="http://schemas.openxmlformats.org/drawingml/2006/main" xmlns:r="http://schemas.openxmlformats.org/officeDocument/2006/relationships" xmlns:p="http://schemas.openxmlformats.org/presentationml/2006/main">
  <p:tag name="AS_UNIQUEID" val="149"/>
</p:tagLst>
</file>

<file path=ppt/tags/tag34.xml><?xml version="1.0" encoding="utf-8"?>
<p:tagLst xmlns:a="http://schemas.openxmlformats.org/drawingml/2006/main" xmlns:r="http://schemas.openxmlformats.org/officeDocument/2006/relationships" xmlns:p="http://schemas.openxmlformats.org/presentationml/2006/main">
  <p:tag name="AS_UNIQUEID" val="150"/>
</p:tagLst>
</file>

<file path=ppt/tags/tag35.xml><?xml version="1.0" encoding="utf-8"?>
<p:tagLst xmlns:a="http://schemas.openxmlformats.org/drawingml/2006/main" xmlns:r="http://schemas.openxmlformats.org/officeDocument/2006/relationships" xmlns:p="http://schemas.openxmlformats.org/presentationml/2006/main">
  <p:tag name="AS_UNIQUEID" val="171"/>
</p:tagLst>
</file>

<file path=ppt/tags/tag36.xml><?xml version="1.0" encoding="utf-8"?>
<p:tagLst xmlns:a="http://schemas.openxmlformats.org/drawingml/2006/main" xmlns:r="http://schemas.openxmlformats.org/officeDocument/2006/relationships" xmlns:p="http://schemas.openxmlformats.org/presentationml/2006/main">
  <p:tag name="AS_UNIQUEID" val="174"/>
</p:tagLst>
</file>

<file path=ppt/tags/tag37.xml><?xml version="1.0" encoding="utf-8"?>
<p:tagLst xmlns:a="http://schemas.openxmlformats.org/drawingml/2006/main" xmlns:r="http://schemas.openxmlformats.org/officeDocument/2006/relationships" xmlns:p="http://schemas.openxmlformats.org/presentationml/2006/main">
  <p:tag name="AS_UNIQUEID" val="177"/>
</p:tagLst>
</file>

<file path=ppt/tags/tag38.xml><?xml version="1.0" encoding="utf-8"?>
<p:tagLst xmlns:a="http://schemas.openxmlformats.org/drawingml/2006/main" xmlns:r="http://schemas.openxmlformats.org/officeDocument/2006/relationships" xmlns:p="http://schemas.openxmlformats.org/presentationml/2006/main">
  <p:tag name="AS_UNIQUEID" val="180"/>
</p:tagLst>
</file>

<file path=ppt/tags/tag39.xml><?xml version="1.0" encoding="utf-8"?>
<p:tagLst xmlns:a="http://schemas.openxmlformats.org/drawingml/2006/main" xmlns:r="http://schemas.openxmlformats.org/officeDocument/2006/relationships" xmlns:p="http://schemas.openxmlformats.org/presentationml/2006/main">
  <p:tag name="AS_UNIQUEID" val="183"/>
</p:tagLst>
</file>

<file path=ppt/tags/tag4.xml><?xml version="1.0" encoding="utf-8"?>
<p:tagLst xmlns:a="http://schemas.openxmlformats.org/drawingml/2006/main" xmlns:r="http://schemas.openxmlformats.org/officeDocument/2006/relationships" xmlns:p="http://schemas.openxmlformats.org/presentationml/2006/main">
  <p:tag name="AS_UNIQUEID" val="247"/>
</p:tagLst>
</file>

<file path=ppt/tags/tag40.xml><?xml version="1.0" encoding="utf-8"?>
<p:tagLst xmlns:a="http://schemas.openxmlformats.org/drawingml/2006/main" xmlns:r="http://schemas.openxmlformats.org/officeDocument/2006/relationships" xmlns:p="http://schemas.openxmlformats.org/presentationml/2006/main">
  <p:tag name="AS_UNIQUEID" val="201"/>
</p:tagLst>
</file>

<file path=ppt/tags/tag41.xml><?xml version="1.0" encoding="utf-8"?>
<p:tagLst xmlns:a="http://schemas.openxmlformats.org/drawingml/2006/main" xmlns:r="http://schemas.openxmlformats.org/officeDocument/2006/relationships" xmlns:p="http://schemas.openxmlformats.org/presentationml/2006/main">
  <p:tag name="AS_UNIQUEID" val="202"/>
</p:tagLst>
</file>

<file path=ppt/tags/tag42.xml><?xml version="1.0" encoding="utf-8"?>
<p:tagLst xmlns:a="http://schemas.openxmlformats.org/drawingml/2006/main" xmlns:r="http://schemas.openxmlformats.org/officeDocument/2006/relationships" xmlns:p="http://schemas.openxmlformats.org/presentationml/2006/main">
  <p:tag name="AS_UNIQUEID" val="203"/>
</p:tagLst>
</file>

<file path=ppt/tags/tag43.xml><?xml version="1.0" encoding="utf-8"?>
<p:tagLst xmlns:a="http://schemas.openxmlformats.org/drawingml/2006/main" xmlns:r="http://schemas.openxmlformats.org/officeDocument/2006/relationships" xmlns:p="http://schemas.openxmlformats.org/presentationml/2006/main">
  <p:tag name="AS_UNIQUEID" val="204"/>
</p:tagLst>
</file>

<file path=ppt/tags/tag44.xml><?xml version="1.0" encoding="utf-8"?>
<p:tagLst xmlns:a="http://schemas.openxmlformats.org/drawingml/2006/main" xmlns:r="http://schemas.openxmlformats.org/officeDocument/2006/relationships" xmlns:p="http://schemas.openxmlformats.org/presentationml/2006/main">
  <p:tag name="AS_UNIQUEID" val="180"/>
</p:tagLst>
</file>

<file path=ppt/tags/tag45.xml><?xml version="1.0" encoding="utf-8"?>
<p:tagLst xmlns:a="http://schemas.openxmlformats.org/drawingml/2006/main" xmlns:r="http://schemas.openxmlformats.org/officeDocument/2006/relationships" xmlns:p="http://schemas.openxmlformats.org/presentationml/2006/main">
  <p:tag name="AS_UNIQUEID" val="149"/>
</p:tagLst>
</file>

<file path=ppt/tags/tag46.xml><?xml version="1.0" encoding="utf-8"?>
<p:tagLst xmlns:a="http://schemas.openxmlformats.org/drawingml/2006/main" xmlns:r="http://schemas.openxmlformats.org/officeDocument/2006/relationships" xmlns:p="http://schemas.openxmlformats.org/presentationml/2006/main">
  <p:tag name="AS_UNIQUEID" val="180"/>
</p:tagLst>
</file>

<file path=ppt/tags/tag47.xml><?xml version="1.0" encoding="utf-8"?>
<p:tagLst xmlns:a="http://schemas.openxmlformats.org/drawingml/2006/main" xmlns:r="http://schemas.openxmlformats.org/officeDocument/2006/relationships" xmlns:p="http://schemas.openxmlformats.org/presentationml/2006/main">
  <p:tag name="AS_UNIQUEID" val="202"/>
</p:tagLst>
</file>

<file path=ppt/tags/tag48.xml><?xml version="1.0" encoding="utf-8"?>
<p:tagLst xmlns:a="http://schemas.openxmlformats.org/drawingml/2006/main" xmlns:r="http://schemas.openxmlformats.org/officeDocument/2006/relationships" xmlns:p="http://schemas.openxmlformats.org/presentationml/2006/main">
  <p:tag name="QPSLIDECODE" val="2019111411523400028"/>
</p:tagLst>
</file>

<file path=ppt/tags/tag49.xml><?xml version="1.0" encoding="utf-8"?>
<p:tagLst xmlns:a="http://schemas.openxmlformats.org/drawingml/2006/main" xmlns:r="http://schemas.openxmlformats.org/officeDocument/2006/relationships" xmlns:p="http://schemas.openxmlformats.org/presentationml/2006/main">
  <p:tag name="AS_UNIQUEID" val="830"/>
</p:tagLst>
</file>

<file path=ppt/tags/tag5.xml><?xml version="1.0" encoding="utf-8"?>
<p:tagLst xmlns:a="http://schemas.openxmlformats.org/drawingml/2006/main" xmlns:r="http://schemas.openxmlformats.org/officeDocument/2006/relationships" xmlns:p="http://schemas.openxmlformats.org/presentationml/2006/main">
  <p:tag name="AS_UNIQUEID" val="247"/>
</p:tagLst>
</file>

<file path=ppt/tags/tag50.xml><?xml version="1.0" encoding="utf-8"?>
<p:tagLst xmlns:a="http://schemas.openxmlformats.org/drawingml/2006/main" xmlns:r="http://schemas.openxmlformats.org/officeDocument/2006/relationships" xmlns:p="http://schemas.openxmlformats.org/presentationml/2006/main">
  <p:tag name="AS_UNIQUEID" val="830"/>
</p:tagLst>
</file>

<file path=ppt/tags/tag51.xml><?xml version="1.0" encoding="utf-8"?>
<p:tagLst xmlns:a="http://schemas.openxmlformats.org/drawingml/2006/main" xmlns:r="http://schemas.openxmlformats.org/officeDocument/2006/relationships" xmlns:p="http://schemas.openxmlformats.org/presentationml/2006/main">
  <p:tag name="AS_UNIQUEID" val="831"/>
</p:tagLst>
</file>

<file path=ppt/tags/tag52.xml><?xml version="1.0" encoding="utf-8"?>
<p:tagLst xmlns:a="http://schemas.openxmlformats.org/drawingml/2006/main" xmlns:r="http://schemas.openxmlformats.org/officeDocument/2006/relationships" xmlns:p="http://schemas.openxmlformats.org/presentationml/2006/main">
  <p:tag name="AS_UNIQUEID" val="826"/>
</p:tagLst>
</file>

<file path=ppt/tags/tag53.xml><?xml version="1.0" encoding="utf-8"?>
<p:tagLst xmlns:a="http://schemas.openxmlformats.org/drawingml/2006/main" xmlns:r="http://schemas.openxmlformats.org/officeDocument/2006/relationships" xmlns:p="http://schemas.openxmlformats.org/presentationml/2006/main">
  <p:tag name="AS_UNIQUEID" val="827"/>
</p:tagLst>
</file>

<file path=ppt/tags/tag54.xml><?xml version="1.0" encoding="utf-8"?>
<p:tagLst xmlns:a="http://schemas.openxmlformats.org/drawingml/2006/main" xmlns:r="http://schemas.openxmlformats.org/officeDocument/2006/relationships" xmlns:p="http://schemas.openxmlformats.org/presentationml/2006/main">
  <p:tag name="AS_UNIQUEID" val="828"/>
</p:tagLst>
</file>

<file path=ppt/tags/tag6.xml><?xml version="1.0" encoding="utf-8"?>
<p:tagLst xmlns:a="http://schemas.openxmlformats.org/drawingml/2006/main" xmlns:r="http://schemas.openxmlformats.org/officeDocument/2006/relationships" xmlns:p="http://schemas.openxmlformats.org/presentationml/2006/main">
  <p:tag name="AS_UNIQUEID" val="247"/>
</p:tagLst>
</file>

<file path=ppt/tags/tag7.xml><?xml version="1.0" encoding="utf-8"?>
<p:tagLst xmlns:a="http://schemas.openxmlformats.org/drawingml/2006/main" xmlns:r="http://schemas.openxmlformats.org/officeDocument/2006/relationships" xmlns:p="http://schemas.openxmlformats.org/presentationml/2006/main">
  <p:tag name="AS_UNIQUEID" val="149"/>
</p:tagLst>
</file>

<file path=ppt/tags/tag8.xml><?xml version="1.0" encoding="utf-8"?>
<p:tagLst xmlns:a="http://schemas.openxmlformats.org/drawingml/2006/main" xmlns:r="http://schemas.openxmlformats.org/officeDocument/2006/relationships" xmlns:p="http://schemas.openxmlformats.org/presentationml/2006/main">
  <p:tag name="AS_UNIQUEID" val="171"/>
</p:tagLst>
</file>

<file path=ppt/tags/tag9.xml><?xml version="1.0" encoding="utf-8"?>
<p:tagLst xmlns:a="http://schemas.openxmlformats.org/drawingml/2006/main" xmlns:r="http://schemas.openxmlformats.org/officeDocument/2006/relationships" xmlns:p="http://schemas.openxmlformats.org/presentationml/2006/main">
  <p:tag name="AS_UNIQUEID" val="177"/>
</p:tagLst>
</file>

<file path=ppt/theme/theme1.xml><?xml version="1.0" encoding="utf-8"?>
<a:theme xmlns:a="http://schemas.openxmlformats.org/drawingml/2006/main" name="Manual_Master">
  <a:themeElements>
    <a:clrScheme name="BrandEstonia">
      <a:dk1>
        <a:srgbClr val="575A5D"/>
      </a:dk1>
      <a:lt1>
        <a:srgbClr val="FFFFFF"/>
      </a:lt1>
      <a:dk2>
        <a:srgbClr val="0000F0"/>
      </a:dk2>
      <a:lt2>
        <a:srgbClr val="BAE6E8"/>
      </a:lt2>
      <a:accent1>
        <a:srgbClr val="000096"/>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F0"/>
      </a:dk2>
      <a:lt2>
        <a:srgbClr val="BAE6E8"/>
      </a:lt2>
      <a:accent1>
        <a:srgbClr val="0000F0"/>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84D338B25BE840A60C576DAB63411D" ma:contentTypeVersion="13" ma:contentTypeDescription="Create a new document." ma:contentTypeScope="" ma:versionID="2cc201a51fcf9538c13e9b33bbafa098">
  <xsd:schema xmlns:xsd="http://www.w3.org/2001/XMLSchema" xmlns:xs="http://www.w3.org/2001/XMLSchema" xmlns:p="http://schemas.microsoft.com/office/2006/metadata/properties" xmlns:ns3="f528634e-1f2b-485b-87ff-f65e308745fe" xmlns:ns4="6a0d3001-f57b-4e1f-a759-4f20e43b3fa5" targetNamespace="http://schemas.microsoft.com/office/2006/metadata/properties" ma:root="true" ma:fieldsID="eb7a757cf15926d70709643390d504d9" ns3:_="" ns4:_="">
    <xsd:import namespace="f528634e-1f2b-485b-87ff-f65e308745fe"/>
    <xsd:import namespace="6a0d3001-f57b-4e1f-a759-4f20e43b3f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8634e-1f2b-485b-87ff-f65e30874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0d3001-f57b-4e1f-a759-4f20e43b3f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17BB47-F83E-4C9A-9EA2-FD5AFABF233C}">
  <ds:schemaRefs>
    <ds:schemaRef ds:uri="http://purl.org/dc/elements/1.1/"/>
    <ds:schemaRef ds:uri="http://purl.org/dc/terms/"/>
    <ds:schemaRef ds:uri="http://schemas.microsoft.com/office/infopath/2007/PartnerControls"/>
    <ds:schemaRef ds:uri="http://schemas.microsoft.com/office/2006/metadata/properties"/>
    <ds:schemaRef ds:uri="http://purl.org/dc/dcmitype/"/>
    <ds:schemaRef ds:uri="f528634e-1f2b-485b-87ff-f65e308745fe"/>
    <ds:schemaRef ds:uri="http://schemas.microsoft.com/office/2006/documentManagement/types"/>
    <ds:schemaRef ds:uri="http://schemas.openxmlformats.org/package/2006/metadata/core-properties"/>
    <ds:schemaRef ds:uri="6a0d3001-f57b-4e1f-a759-4f20e43b3fa5"/>
    <ds:schemaRef ds:uri="http://www.w3.org/XML/1998/namespace"/>
  </ds:schemaRefs>
</ds:datastoreItem>
</file>

<file path=customXml/itemProps2.xml><?xml version="1.0" encoding="utf-8"?>
<ds:datastoreItem xmlns:ds="http://schemas.openxmlformats.org/officeDocument/2006/customXml" ds:itemID="{CCA70544-5E86-4517-B8CD-FD2F99EE834F}">
  <ds:schemaRefs>
    <ds:schemaRef ds:uri="6a0d3001-f57b-4e1f-a759-4f20e43b3fa5"/>
    <ds:schemaRef ds:uri="f528634e-1f2b-485b-87ff-f65e30874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F1C0B2-D16F-4659-8BC4-0BF34B5971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17058</TotalTime>
  <Words>3109</Words>
  <Application>Microsoft Office PowerPoint</Application>
  <PresentationFormat>Laiekraan</PresentationFormat>
  <Paragraphs>274</Paragraphs>
  <Slides>22</Slides>
  <Notes>22</Notes>
  <HiddenSlides>1</HiddenSlides>
  <MMClips>1</MMClips>
  <ScaleCrop>false</ScaleCrop>
  <HeadingPairs>
    <vt:vector size="6" baseType="variant">
      <vt:variant>
        <vt:lpstr>Kasutatud fondid</vt:lpstr>
      </vt:variant>
      <vt:variant>
        <vt:i4>8</vt:i4>
      </vt:variant>
      <vt:variant>
        <vt:lpstr>Kujundus</vt:lpstr>
      </vt:variant>
      <vt:variant>
        <vt:i4>1</vt:i4>
      </vt:variant>
      <vt:variant>
        <vt:lpstr>Slaidipealkirjad</vt:lpstr>
      </vt:variant>
      <vt:variant>
        <vt:i4>22</vt:i4>
      </vt:variant>
    </vt:vector>
  </HeadingPairs>
  <TitlesOfParts>
    <vt:vector size="31" baseType="lpstr">
      <vt:lpstr>Aino</vt:lpstr>
      <vt:lpstr>Aino Headline</vt:lpstr>
      <vt:lpstr>Arial</vt:lpstr>
      <vt:lpstr>Arial</vt:lpstr>
      <vt:lpstr>Calibri</vt:lpstr>
      <vt:lpstr>Calibri Light</vt:lpstr>
      <vt:lpstr>lato</vt:lpstr>
      <vt:lpstr>Söhne</vt:lpstr>
      <vt:lpstr>Manual_Master</vt:lpstr>
      <vt:lpstr>Estonia.  Smart solutions  for education  innovation   </vt:lpstr>
      <vt:lpstr>Estonia</vt:lpstr>
      <vt:lpstr>Estonian students  rank #1 in Europe (PISA 2018) </vt:lpstr>
      <vt:lpstr>PowerPointi esitlus</vt:lpstr>
      <vt:lpstr>PowerPointi esitlus</vt:lpstr>
      <vt:lpstr>PowerPointi esitlus</vt:lpstr>
      <vt:lpstr>Everyone has the right  for a high quality  education</vt:lpstr>
      <vt:lpstr>Estonian  education today</vt:lpstr>
      <vt:lpstr>Preschool:  preparing for school  </vt:lpstr>
      <vt:lpstr>The strength  of the tree  depends on  its roots</vt:lpstr>
      <vt:lpstr>Characteristics of Estonian education</vt:lpstr>
      <vt:lpstr>Preparing for the information society </vt:lpstr>
      <vt:lpstr>Technology opens up new possibilities</vt:lpstr>
      <vt:lpstr>Digital solutions are  in everyday use</vt:lpstr>
      <vt:lpstr>2020: crisis as  an opportunity  </vt:lpstr>
      <vt:lpstr>Youth work and  hobby education offer more possibilities</vt:lpstr>
      <vt:lpstr>Vocational education: ensuring essential skills</vt:lpstr>
      <vt:lpstr>Internationally acknowledged higher education </vt:lpstr>
      <vt:lpstr>Lifelong learning  has become  a lifestyle in Estonia</vt:lpstr>
      <vt:lpstr>We truly think  that the best thing we can  give to our children is not  land, house or a bank account,  but good education.</vt:lpstr>
      <vt:lpstr>Aitäh!</vt:lpstr>
      <vt:lpstr>Read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Estonia. Smart Solutions</dc:title>
  <dc:creator>Eva Toome</dc:creator>
  <cp:lastModifiedBy>Eva Toome</cp:lastModifiedBy>
  <cp:revision>9</cp:revision>
  <dcterms:created xsi:type="dcterms:W3CDTF">2021-03-18T16:27:43Z</dcterms:created>
  <dcterms:modified xsi:type="dcterms:W3CDTF">2023-10-08T15:47:59Z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0x010100EF84D338B25BE840A60C576DAB63411D</vt:lpwstr>
  </property>
</Properties>
</file>