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2" r:id="rId2"/>
    <p:sldId id="385" r:id="rId3"/>
    <p:sldId id="386" r:id="rId4"/>
    <p:sldId id="387" r:id="rId5"/>
    <p:sldId id="388" r:id="rId6"/>
    <p:sldId id="390" r:id="rId7"/>
    <p:sldId id="389" r:id="rId8"/>
    <p:sldId id="391" r:id="rId9"/>
    <p:sldId id="392" r:id="rId10"/>
    <p:sldId id="393" r:id="rId11"/>
    <p:sldId id="394" r:id="rId12"/>
    <p:sldId id="395" r:id="rId13"/>
    <p:sldId id="396" r:id="rId14"/>
    <p:sldId id="397" r:id="rId15"/>
    <p:sldId id="398" r:id="rId16"/>
    <p:sldId id="399" r:id="rId17"/>
    <p:sldId id="400" r:id="rId18"/>
  </p:sldIdLst>
  <p:sldSz cx="12192000" cy="6858000"/>
  <p:notesSz cx="6858000" cy="9144000"/>
  <p:embeddedFontLst>
    <p:embeddedFont>
      <p:font typeface="Aino" panose="02000603040504020204" pitchFamily="50" charset="-70"/>
      <p:regular r:id="rId21"/>
      <p:bold r:id="rId22"/>
    </p:embeddedFont>
    <p:embeddedFont>
      <p:font typeface="Aino Headline" panose="020B0303040504020204" pitchFamily="3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1F2"/>
    <a:srgbClr val="A7A9AB"/>
    <a:srgbClr val="C4BEC5"/>
    <a:srgbClr val="FFCA9F"/>
    <a:srgbClr val="FCEDC5"/>
    <a:srgbClr val="2E7AA1"/>
    <a:srgbClr val="2B7AA1"/>
    <a:srgbClr val="3C0078"/>
    <a:srgbClr val="FF4800"/>
    <a:srgbClr val="2E6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85" autoAdjust="0"/>
    <p:restoredTop sz="96958" autoAdjust="0"/>
  </p:normalViewPr>
  <p:slideViewPr>
    <p:cSldViewPr snapToGrid="0" showGuides="1">
      <p:cViewPr varScale="1">
        <p:scale>
          <a:sx n="72" d="100"/>
          <a:sy n="72" d="100"/>
        </p:scale>
        <p:origin x="61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6217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29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0A495-8294-4213-80EA-2FB2B3EE0D3F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42D84-F9EC-4261-BCC9-A49D898D55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764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1682A-16F2-4728-8C64-C5419D996E67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8AE5D-E79D-4A76-A586-FF472B6DE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9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AE5D-E79D-4A76-A586-FF472B6DED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AE5D-E79D-4A76-A586-FF472B6DED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21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AE5D-E79D-4A76-A586-FF472B6DED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5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AE5D-E79D-4A76-A586-FF472B6DED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7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AE5D-E79D-4A76-A586-FF472B6DED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61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AE5D-E79D-4A76-A586-FF472B6DED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38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AE5D-E79D-4A76-A586-FF472B6DED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094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AE5D-E79D-4A76-A586-FF472B6DED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00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AE5D-E79D-4A76-A586-FF472B6DED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77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AE5D-E79D-4A76-A586-FF472B6DED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534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AE5D-E79D-4A76-A586-FF472B6DED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99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AE5D-E79D-4A76-A586-FF472B6DED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72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AE5D-E79D-4A76-A586-FF472B6DED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08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AE5D-E79D-4A76-A586-FF472B6DED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50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AE5D-E79D-4A76-A586-FF472B6DED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15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AE5D-E79D-4A76-A586-FF472B6DED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57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AE5D-E79D-4A76-A586-FF472B6DED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00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rgbClr val="2B7AA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1"/>
            <a:ext cx="5472113" cy="2808287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257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_2 Co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429000"/>
            <a:ext cx="4964112" cy="2808288"/>
          </a:xfrm>
        </p:spPr>
        <p:txBody>
          <a:bodyPr wrap="square" bIns="0"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394016EB-E113-4661-883A-31E1AAE31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3429000"/>
            <a:ext cx="4964112" cy="2808288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713650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Fu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46704" cy="974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9446704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994150"/>
            <a:ext cx="9446705" cy="2243138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40624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95473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2276475"/>
            <a:ext cx="9495473" cy="3960813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103515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2 Col_Fu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46704" cy="974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0"/>
            <a:ext cx="9446704" cy="643036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429000"/>
            <a:ext cx="4964112" cy="2808288"/>
          </a:xfrm>
        </p:spPr>
        <p:txBody>
          <a:bodyPr wrap="square" bIns="0"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394016EB-E113-4661-883A-31E1AAE31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3429000"/>
            <a:ext cx="4964111" cy="2808288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4939015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2 Co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429000"/>
            <a:ext cx="4964112" cy="2808288"/>
          </a:xfrm>
        </p:spPr>
        <p:txBody>
          <a:bodyPr wrap="square" bIns="0"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394016EB-E113-4661-883A-31E1AAE31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3429000"/>
            <a:ext cx="4964112" cy="2808288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9403100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Full_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46704" cy="974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9446704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994150"/>
            <a:ext cx="9446705" cy="2243138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DD21069-81C2-4532-ABDF-0DBD9B72F6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5671749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A1F15EB4-2BA8-4FAB-9FDD-CE1746C11B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95473" cy="161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2276475"/>
            <a:ext cx="9495473" cy="3960813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D96BED0-FA01-4014-A0BF-3582DED274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737686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ullet_List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562CE-4E7D-401E-B3D4-ECF75E7BD4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7" y="657225"/>
            <a:ext cx="10944225" cy="5580063"/>
          </a:xfrm>
        </p:spPr>
        <p:txBody>
          <a:bodyPr anchor="t" anchorCtr="0"/>
          <a:lstStyle>
            <a:lvl1pPr marL="720000" indent="-720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1pPr>
            <a:lvl2pPr marL="54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2pPr>
            <a:lvl3pPr marL="81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3pPr>
            <a:lvl4pPr marL="117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4pPr>
            <a:lvl5pPr marL="108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large bullet list</a:t>
            </a:r>
          </a:p>
        </p:txBody>
      </p:sp>
    </p:spTree>
    <p:extLst>
      <p:ext uri="{BB962C8B-B14F-4D97-AF65-F5344CB8AC3E}">
        <p14:creationId xmlns:p14="http://schemas.microsoft.com/office/powerpoint/2010/main" val="2225231449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_Bullet_List_Beige">
    <p:bg>
      <p:bgPr>
        <a:solidFill>
          <a:srgbClr val="FC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562CE-4E7D-401E-B3D4-ECF75E7BD4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7" y="657225"/>
            <a:ext cx="10944225" cy="5580063"/>
          </a:xfrm>
        </p:spPr>
        <p:txBody>
          <a:bodyPr anchor="t" anchorCtr="0"/>
          <a:lstStyle>
            <a:lvl1pPr marL="720000" indent="-720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ino Headline" panose="020B0303040504020204" pitchFamily="34" charset="0"/>
              <a:buChar char="+"/>
              <a:defRPr sz="5000">
                <a:solidFill>
                  <a:schemeClr val="accent1"/>
                </a:solidFill>
                <a:latin typeface="+mj-lt"/>
              </a:defRPr>
            </a:lvl1pPr>
            <a:lvl2pPr marL="54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2pPr>
            <a:lvl3pPr marL="81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3pPr>
            <a:lvl4pPr marL="117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4pPr>
            <a:lvl5pPr marL="108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large bullet list</a:t>
            </a:r>
          </a:p>
        </p:txBody>
      </p:sp>
    </p:spTree>
    <p:extLst>
      <p:ext uri="{BB962C8B-B14F-4D97-AF65-F5344CB8AC3E}">
        <p14:creationId xmlns:p14="http://schemas.microsoft.com/office/powerpoint/2010/main" val="920841554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_Bullet_List_Gray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562CE-4E7D-401E-B3D4-ECF75E7BD4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7" y="657225"/>
            <a:ext cx="10944225" cy="5580063"/>
          </a:xfrm>
        </p:spPr>
        <p:txBody>
          <a:bodyPr anchor="t" anchorCtr="0"/>
          <a:lstStyle>
            <a:lvl1pPr marL="720000" indent="-720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ino Headline" panose="020B0303040504020204" pitchFamily="34" charset="0"/>
              <a:buChar char="+"/>
              <a:defRPr sz="5000">
                <a:solidFill>
                  <a:schemeClr val="accent1"/>
                </a:solidFill>
                <a:latin typeface="+mj-lt"/>
              </a:defRPr>
            </a:lvl1pPr>
            <a:lvl2pPr marL="54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2pPr>
            <a:lvl3pPr marL="81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3pPr>
            <a:lvl4pPr marL="117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4pPr>
            <a:lvl5pPr marL="108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large bullet list</a:t>
            </a:r>
          </a:p>
        </p:txBody>
      </p:sp>
    </p:spTree>
    <p:extLst>
      <p:ext uri="{BB962C8B-B14F-4D97-AF65-F5344CB8AC3E}">
        <p14:creationId xmlns:p14="http://schemas.microsoft.com/office/powerpoint/2010/main" val="25123332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1"/>
            <a:ext cx="7559676" cy="2808288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10706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_Bullet_List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562CE-4E7D-401E-B3D4-ECF75E7BD4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7" y="657225"/>
            <a:ext cx="10944225" cy="5580063"/>
          </a:xfrm>
        </p:spPr>
        <p:txBody>
          <a:bodyPr anchor="t" anchorCtr="0"/>
          <a:lstStyle>
            <a:lvl1pPr marL="720000" indent="-720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ino Headline" panose="020B0303040504020204" pitchFamily="34" charset="0"/>
              <a:buChar char="+"/>
              <a:defRPr sz="5000">
                <a:solidFill>
                  <a:schemeClr val="accent1"/>
                </a:solidFill>
                <a:latin typeface="+mj-lt"/>
              </a:defRPr>
            </a:lvl1pPr>
            <a:lvl2pPr marL="54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2pPr>
            <a:lvl3pPr marL="81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3pPr>
            <a:lvl4pPr marL="117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4pPr>
            <a:lvl5pPr marL="108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large bullet list</a:t>
            </a:r>
          </a:p>
        </p:txBody>
      </p:sp>
    </p:spTree>
    <p:extLst>
      <p:ext uri="{BB962C8B-B14F-4D97-AF65-F5344CB8AC3E}">
        <p14:creationId xmlns:p14="http://schemas.microsoft.com/office/powerpoint/2010/main" val="614794640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rgbClr val="2B7AA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90813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_Header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rgbClr val="2B7AA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658800"/>
            <a:ext cx="10944226" cy="5578487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630660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00370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_Centre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658800"/>
            <a:ext cx="10944226" cy="5578487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9670460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_Beige">
    <p:bg>
      <p:bgPr>
        <a:solidFill>
          <a:srgbClr val="FC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396249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_Centre_Beige">
    <p:bg>
      <p:bgPr>
        <a:solidFill>
          <a:srgbClr val="FC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658800"/>
            <a:ext cx="10944226" cy="5578487"/>
          </a:xfrm>
        </p:spPr>
        <p:txBody>
          <a:bodyPr anchor="ctr" anchorCtr="0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4523039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6" cy="4789498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5448299"/>
            <a:ext cx="7559676" cy="788989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434143091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6" cy="4789498"/>
          </a:xfrm>
        </p:spPr>
        <p:txBody>
          <a:bodyPr/>
          <a:lstStyle>
            <a:lvl1pPr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5448299"/>
            <a:ext cx="7559676" cy="788989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812178930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Gray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6" cy="4789498"/>
          </a:xfrm>
        </p:spPr>
        <p:txBody>
          <a:bodyPr/>
          <a:lstStyle>
            <a:lvl1pPr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5448299"/>
            <a:ext cx="7559676" cy="788989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52966185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Ful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46704" cy="974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9446704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994150"/>
            <a:ext cx="9446705" cy="2243138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426110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Beige">
    <p:bg>
      <p:bgPr>
        <a:solidFill>
          <a:srgbClr val="FC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6" cy="4789498"/>
          </a:xfrm>
        </p:spPr>
        <p:txBody>
          <a:bodyPr/>
          <a:lstStyle>
            <a:lvl1pPr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5448299"/>
            <a:ext cx="7559676" cy="788989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578683175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Full_Half-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5111750" cy="974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5111750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3994150"/>
            <a:ext cx="5111750" cy="2243138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7154991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Half-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A1F15EB4-2BA8-4FAB-9FDD-CE1746C11B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1"/>
            <a:ext cx="5111750" cy="161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2276475"/>
            <a:ext cx="5111750" cy="3960813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6CE165-5786-4FD8-B859-19F1A06E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654488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_Full_Half-Image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5111750" cy="974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5111750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3994150"/>
            <a:ext cx="5111750" cy="2243138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9461969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_Half-Image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A1F15EB4-2BA8-4FAB-9FDD-CE1746C11B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1"/>
            <a:ext cx="5111750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2276475"/>
            <a:ext cx="5111750" cy="3960813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6CE165-5786-4FD8-B859-19F1A06E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7126940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Full_Half-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5111750" cy="974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5111750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3994150"/>
            <a:ext cx="5111750" cy="2243138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126455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Half-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A1F15EB4-2BA8-4FAB-9FDD-CE1746C11B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1"/>
            <a:ext cx="5111750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2276475"/>
            <a:ext cx="5111750" cy="3960813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6CE165-5786-4FD8-B859-19F1A06E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034521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Full_Half-Image-le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699" y="658801"/>
            <a:ext cx="5181599" cy="974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743699" y="1633439"/>
            <a:ext cx="5181599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743701" y="3994150"/>
            <a:ext cx="5178424" cy="2243138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1" y="3429000"/>
            <a:ext cx="360362" cy="2808288"/>
          </a:xfr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3409988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Half-Image-le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A1F15EB4-2BA8-4FAB-9FDD-CE1746C11B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700" y="658801"/>
            <a:ext cx="5184774" cy="161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743700" y="2276475"/>
            <a:ext cx="5184774" cy="3960813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6CE165-5786-4FD8-B859-19F1A06E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6" y="3429000"/>
            <a:ext cx="360362" cy="2808288"/>
          </a:xfr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430266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_Full_Half-Image-left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699" y="658801"/>
            <a:ext cx="5181599" cy="974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743699" y="1633439"/>
            <a:ext cx="5181599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743701" y="3994150"/>
            <a:ext cx="5178424" cy="2243138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1" y="3429000"/>
            <a:ext cx="360362" cy="2808288"/>
          </a:xfr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117132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95473" cy="161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2276475"/>
            <a:ext cx="9495473" cy="3960813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8613428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_Half-Image-left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A1F15EB4-2BA8-4FAB-9FDD-CE1746C11B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700" y="658801"/>
            <a:ext cx="5184774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743700" y="2276475"/>
            <a:ext cx="5184774" cy="3960813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6CE165-5786-4FD8-B859-19F1A06E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6" y="3429000"/>
            <a:ext cx="360362" cy="2808288"/>
          </a:xfr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8065431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Full_Half-Image-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699" y="658801"/>
            <a:ext cx="5181599" cy="974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743699" y="1633439"/>
            <a:ext cx="5181599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743701" y="3994150"/>
            <a:ext cx="5178424" cy="2243138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1" y="3429000"/>
            <a:ext cx="360362" cy="2808288"/>
          </a:xfr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9486932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Half-Image-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A1F15EB4-2BA8-4FAB-9FDD-CE1746C11B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700" y="658801"/>
            <a:ext cx="5184774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743700" y="2276475"/>
            <a:ext cx="5184774" cy="3960813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6CE165-5786-4FD8-B859-19F1A06E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6" y="3429000"/>
            <a:ext cx="360362" cy="2808288"/>
          </a:xfr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7945021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377036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408741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ph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183563" y="657225"/>
            <a:ext cx="3384550" cy="800100"/>
          </a:xfrm>
        </p:spPr>
        <p:txBody>
          <a:bodyPr wrap="square" bIns="0" anchor="t" anchorCtr="0"/>
          <a:lstStyle>
            <a:lvl1pPr marL="0" indent="0" algn="r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27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4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90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7557188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ph_Gray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183563" y="657225"/>
            <a:ext cx="3384550" cy="800100"/>
          </a:xfrm>
        </p:spPr>
        <p:txBody>
          <a:bodyPr wrap="square" bIns="0" anchor="t" anchorCtr="0"/>
          <a:lstStyle>
            <a:lvl1pPr marL="0" indent="0" algn="r">
              <a:buClr>
                <a:schemeClr val="bg1"/>
              </a:buClr>
              <a:buNone/>
              <a:defRPr sz="1200">
                <a:solidFill>
                  <a:schemeClr val="accent1"/>
                </a:solidFill>
              </a:defRPr>
            </a:lvl1pPr>
            <a:lvl2pPr marL="27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4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90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6528306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ph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183563" y="657225"/>
            <a:ext cx="3384550" cy="800100"/>
          </a:xfrm>
        </p:spPr>
        <p:txBody>
          <a:bodyPr wrap="square" bIns="0" anchor="t" anchorCtr="0"/>
          <a:lstStyle>
            <a:lvl1pPr marL="0" indent="0" algn="r">
              <a:buClr>
                <a:schemeClr val="bg1"/>
              </a:buClr>
              <a:buNone/>
              <a:defRPr sz="1200">
                <a:solidFill>
                  <a:schemeClr val="accent1"/>
                </a:solidFill>
              </a:defRPr>
            </a:lvl1pPr>
            <a:lvl2pPr marL="27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4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90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1273133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1010209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_Gray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12054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2 Col_Ful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46704" cy="974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0"/>
            <a:ext cx="9446704" cy="643036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429000"/>
            <a:ext cx="4964112" cy="2808288"/>
          </a:xfrm>
        </p:spPr>
        <p:txBody>
          <a:bodyPr wrap="square" bIns="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394016EB-E113-4661-883A-31E1AAE31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3429000"/>
            <a:ext cx="4964111" cy="2808288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4524228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9725190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phRight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0"/>
            <a:ext cx="5472113" cy="27701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5437188"/>
            <a:ext cx="5472112" cy="800100"/>
          </a:xfrm>
        </p:spPr>
        <p:txBody>
          <a:bodyPr wrap="square" bIns="0" anchor="b" anchorCtr="0"/>
          <a:lstStyle>
            <a:lvl1pPr marL="0" indent="0" algn="l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27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4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90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4301843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phRight_Gray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0"/>
            <a:ext cx="5472113" cy="277019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5437188"/>
            <a:ext cx="5472112" cy="800100"/>
          </a:xfrm>
        </p:spPr>
        <p:txBody>
          <a:bodyPr wrap="square" bIns="0" anchor="b" anchorCtr="0"/>
          <a:lstStyle>
            <a:lvl1pPr marL="0" indent="0" algn="l">
              <a:buClr>
                <a:schemeClr val="bg1"/>
              </a:buClr>
              <a:buNone/>
              <a:defRPr sz="1200">
                <a:solidFill>
                  <a:schemeClr val="accent1"/>
                </a:solidFill>
              </a:defRPr>
            </a:lvl1pPr>
            <a:lvl2pPr marL="27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4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90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280496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phRight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0"/>
            <a:ext cx="5472113" cy="277019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5437188"/>
            <a:ext cx="5472112" cy="800100"/>
          </a:xfrm>
        </p:spPr>
        <p:txBody>
          <a:bodyPr wrap="square" bIns="0" anchor="b" anchorCtr="0"/>
          <a:lstStyle>
            <a:lvl1pPr marL="0" indent="0" algn="l">
              <a:buClr>
                <a:schemeClr val="bg1"/>
              </a:buClr>
              <a:buNone/>
              <a:defRPr sz="1200">
                <a:solidFill>
                  <a:schemeClr val="accent1"/>
                </a:solidFill>
              </a:defRPr>
            </a:lvl1pPr>
            <a:lvl2pPr marL="27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4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90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2878521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1"/>
            <a:ext cx="7559676" cy="2808288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484022857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8F73E35-744B-44B8-8AF8-6185A19DB44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rgbClr val="2B7AA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BE762C6A-BA1D-4B63-B365-B1A46B1DB8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1"/>
            <a:ext cx="7559676" cy="2808288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336825048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1"/>
            <a:ext cx="7559676" cy="2808288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F7557E13-7323-43CB-8697-929E891FB7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101" y="5410200"/>
            <a:ext cx="1489011" cy="82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08053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_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26E22F4-7000-4904-A79C-A24ACA08C0E4}"/>
              </a:ext>
            </a:extLst>
          </p:cNvPr>
          <p:cNvSpPr txBox="1"/>
          <p:nvPr userDrawn="1"/>
        </p:nvSpPr>
        <p:spPr>
          <a:xfrm>
            <a:off x="623889" y="658801"/>
            <a:ext cx="4243386" cy="8842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chemeClr val="accent1"/>
                </a:solidFill>
                <a:latin typeface="+mj-lt"/>
              </a:rPr>
              <a:t>hello!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D321AF2-2354-45D7-A71C-6ABF961BCF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429000"/>
            <a:ext cx="4964112" cy="2808288"/>
          </a:xfrm>
        </p:spPr>
        <p:txBody>
          <a:bodyPr wrap="square" bIns="0"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12" name="Teksti kohatäide 3">
            <a:extLst>
              <a:ext uri="{FF2B5EF4-FFF2-40B4-BE49-F238E27FC236}">
                <a16:creationId xmlns:a16="http://schemas.microsoft.com/office/drawing/2014/main" id="{EDDBAD18-C3DD-4E53-BC6C-0BC0923EC9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3429000"/>
            <a:ext cx="4964112" cy="2808288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6B1F16-A6F5-4DCC-A452-D5018E125DDF}"/>
              </a:ext>
            </a:extLst>
          </p:cNvPr>
          <p:cNvSpPr txBox="1"/>
          <p:nvPr userDrawn="1"/>
        </p:nvSpPr>
        <p:spPr>
          <a:xfrm>
            <a:off x="6096000" y="0"/>
            <a:ext cx="5832475" cy="6572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accent1"/>
                </a:solidFill>
              </a:rPr>
              <a:t>THIS IS AN INSTRUCTION SLIDE – DELETE BEFORE FINALISING YOUR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55D3345-6186-49B0-B6E3-18C1158ABF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9446704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132456566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95473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2276475"/>
            <a:ext cx="9495473" cy="3960813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FBF891-B282-479A-A9F6-C8EB47E32762}"/>
              </a:ext>
            </a:extLst>
          </p:cNvPr>
          <p:cNvSpPr txBox="1"/>
          <p:nvPr userDrawn="1"/>
        </p:nvSpPr>
        <p:spPr>
          <a:xfrm>
            <a:off x="6096000" y="0"/>
            <a:ext cx="5832475" cy="6572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accent1"/>
                </a:solidFill>
              </a:rPr>
              <a:t>THIS IS AN INSTRUCTION SLIDE – DELETE BEFORE FINALISING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858296639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_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95473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2276475"/>
            <a:ext cx="9495473" cy="3960813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FBF891-B282-479A-A9F6-C8EB47E32762}"/>
              </a:ext>
            </a:extLst>
          </p:cNvPr>
          <p:cNvSpPr txBox="1"/>
          <p:nvPr userDrawn="1"/>
        </p:nvSpPr>
        <p:spPr>
          <a:xfrm>
            <a:off x="6096000" y="0"/>
            <a:ext cx="5832475" cy="6572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accent1"/>
                </a:solidFill>
              </a:rPr>
              <a:t>THIS IS AN INSTRUCTION SLIDE – DELETE BEFORE FINALISING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7041468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2 Co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429000"/>
            <a:ext cx="4964112" cy="2808288"/>
          </a:xfrm>
        </p:spPr>
        <p:txBody>
          <a:bodyPr wrap="square" bIns="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394016EB-E113-4661-883A-31E1AAE31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3429000"/>
            <a:ext cx="4964112" cy="2808288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5886801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Visual">
    <p:bg>
      <p:bgPr>
        <a:solidFill>
          <a:srgbClr val="0000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8195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_Fu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46704" cy="974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9446704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994150"/>
            <a:ext cx="9446705" cy="2243138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615699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95473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2276475"/>
            <a:ext cx="9495473" cy="3960813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95510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_2 Col_Fu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46704" cy="974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0"/>
            <a:ext cx="9446704" cy="643036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429000"/>
            <a:ext cx="4964112" cy="2808288"/>
          </a:xfrm>
        </p:spPr>
        <p:txBody>
          <a:bodyPr wrap="square" bIns="0"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394016EB-E113-4661-883A-31E1AAE31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3429000"/>
            <a:ext cx="4964111" cy="2808288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271742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887" y="657225"/>
            <a:ext cx="7559675" cy="16192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28999"/>
            <a:ext cx="7559674" cy="280828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8563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2" r:id="rId2"/>
    <p:sldLayoutId id="2147483668" r:id="rId3"/>
    <p:sldLayoutId id="2147483686" r:id="rId4"/>
    <p:sldLayoutId id="2147483693" r:id="rId5"/>
    <p:sldLayoutId id="2147483694" r:id="rId6"/>
    <p:sldLayoutId id="2147483689" r:id="rId7"/>
    <p:sldLayoutId id="2147483690" r:id="rId8"/>
    <p:sldLayoutId id="2147483695" r:id="rId9"/>
    <p:sldLayoutId id="2147483696" r:id="rId10"/>
    <p:sldLayoutId id="2147483691" r:id="rId11"/>
    <p:sldLayoutId id="2147483692" r:id="rId12"/>
    <p:sldLayoutId id="2147483697" r:id="rId13"/>
    <p:sldLayoutId id="2147483698" r:id="rId14"/>
    <p:sldLayoutId id="2147483688" r:id="rId15"/>
    <p:sldLayoutId id="2147483687" r:id="rId16"/>
    <p:sldLayoutId id="2147483742" r:id="rId17"/>
    <p:sldLayoutId id="2147483743" r:id="rId18"/>
    <p:sldLayoutId id="2147483744" r:id="rId19"/>
    <p:sldLayoutId id="2147483745" r:id="rId20"/>
    <p:sldLayoutId id="2147483683" r:id="rId21"/>
    <p:sldLayoutId id="2147483725" r:id="rId22"/>
    <p:sldLayoutId id="2147483699" r:id="rId23"/>
    <p:sldLayoutId id="2147483700" r:id="rId24"/>
    <p:sldLayoutId id="2147483703" r:id="rId25"/>
    <p:sldLayoutId id="2147483704" r:id="rId26"/>
    <p:sldLayoutId id="2147483705" r:id="rId27"/>
    <p:sldLayoutId id="2147483709" r:id="rId28"/>
    <p:sldLayoutId id="2147483710" r:id="rId29"/>
    <p:sldLayoutId id="2147483706" r:id="rId30"/>
    <p:sldLayoutId id="2147483711" r:id="rId31"/>
    <p:sldLayoutId id="2147483712" r:id="rId32"/>
    <p:sldLayoutId id="2147483713" r:id="rId33"/>
    <p:sldLayoutId id="2147483714" r:id="rId34"/>
    <p:sldLayoutId id="2147483715" r:id="rId35"/>
    <p:sldLayoutId id="2147483716" r:id="rId36"/>
    <p:sldLayoutId id="2147483719" r:id="rId37"/>
    <p:sldLayoutId id="2147483720" r:id="rId38"/>
    <p:sldLayoutId id="2147483721" r:id="rId39"/>
    <p:sldLayoutId id="2147483722" r:id="rId40"/>
    <p:sldLayoutId id="2147483717" r:id="rId41"/>
    <p:sldLayoutId id="2147483718" r:id="rId42"/>
    <p:sldLayoutId id="2147483726" r:id="rId43"/>
    <p:sldLayoutId id="2147483727" r:id="rId44"/>
    <p:sldLayoutId id="2147483729" r:id="rId45"/>
    <p:sldLayoutId id="2147483730" r:id="rId46"/>
    <p:sldLayoutId id="2147483731" r:id="rId47"/>
    <p:sldLayoutId id="2147483735" r:id="rId48"/>
    <p:sldLayoutId id="2147483736" r:id="rId49"/>
    <p:sldLayoutId id="2147483737" r:id="rId50"/>
    <p:sldLayoutId id="2147483732" r:id="rId51"/>
    <p:sldLayoutId id="2147483733" r:id="rId52"/>
    <p:sldLayoutId id="2147483734" r:id="rId53"/>
    <p:sldLayoutId id="2147483723" r:id="rId54"/>
    <p:sldLayoutId id="2147483724" r:id="rId55"/>
    <p:sldLayoutId id="2147483680" r:id="rId56"/>
    <p:sldLayoutId id="2147483738" r:id="rId57"/>
    <p:sldLayoutId id="2147483739" r:id="rId58"/>
    <p:sldLayoutId id="2147483740" r:id="rId59"/>
    <p:sldLayoutId id="2147483741" r:id="rId60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2700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Font typeface="Aino" panose="02000603040504020204" pitchFamily="50" charset="0"/>
        <a:buChar char="+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1"/>
        </a:buClr>
        <a:buFont typeface="Aino" panose="02000603040504020204" pitchFamily="50" charset="0"/>
        <a:buChar char="+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810000" indent="-270000" algn="l" defTabSz="2700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1"/>
        </a:buClr>
        <a:buFont typeface="Aino" panose="02000603040504020204" pitchFamily="50" charset="0"/>
        <a:buChar char="+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0000" indent="-270000" algn="l" defTabSz="2700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Font typeface="Aino" panose="02000603040504020204" pitchFamily="50" charset="0"/>
        <a:buChar char="+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2700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Font typeface="Aino" panose="02000603040504020204" pitchFamily="50" charset="0"/>
        <a:buChar char="+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0" indent="-270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2"/>
        </a:buClr>
        <a:buFont typeface="Aino" panose="02000603040504020204" pitchFamily="50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-270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2"/>
        </a:buClr>
        <a:buFont typeface="Aino" panose="02000603040504020204" pitchFamily="50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540000" indent="-270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2"/>
        </a:buClr>
        <a:buFont typeface="Aino" panose="02000603040504020204" pitchFamily="50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810000" indent="-270000" algn="l" defTabSz="9144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Font typeface="Aino" panose="02000603040504020204" pitchFamily="50" charset="0"/>
        <a:buChar char="+"/>
        <a:defRPr sz="18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66" userDrawn="1">
          <p15:clr>
            <a:srgbClr val="F26B43"/>
          </p15:clr>
        </p15:guide>
        <p15:guide id="4" pos="7514" userDrawn="1">
          <p15:clr>
            <a:srgbClr val="F26B43"/>
          </p15:clr>
        </p15:guide>
        <p15:guide id="5" orient="horz" pos="3929" userDrawn="1">
          <p15:clr>
            <a:srgbClr val="F26B43"/>
          </p15:clr>
        </p15:guide>
        <p15:guide id="6" pos="393" userDrawn="1">
          <p15:clr>
            <a:srgbClr val="F26B43"/>
          </p15:clr>
        </p15:guide>
        <p15:guide id="7" pos="4248" userDrawn="1">
          <p15:clr>
            <a:srgbClr val="F26B43"/>
          </p15:clr>
        </p15:guide>
        <p15:guide id="8" pos="3432" userDrawn="1">
          <p15:clr>
            <a:srgbClr val="F26B43"/>
          </p15:clr>
        </p15:guide>
        <p15:guide id="9" pos="5155" userDrawn="1">
          <p15:clr>
            <a:srgbClr val="F26B43"/>
          </p15:clr>
        </p15:guide>
        <p15:guide id="10" pos="2525" userDrawn="1">
          <p15:clr>
            <a:srgbClr val="F26B43"/>
          </p15:clr>
        </p15:guide>
        <p15:guide id="11" orient="horz" pos="1026" userDrawn="1">
          <p15:clr>
            <a:srgbClr val="F26B43"/>
          </p15:clr>
        </p15:guide>
        <p15:guide id="12" orient="horz" pos="1434" userDrawn="1">
          <p15:clr>
            <a:srgbClr val="F26B43"/>
          </p15:clr>
        </p15:guide>
        <p15:guide id="13" orient="horz" pos="414" userDrawn="1">
          <p15:clr>
            <a:srgbClr val="F26B43"/>
          </p15:clr>
        </p15:guide>
        <p15:guide id="14" pos="72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A group of people in a classroom&#10;&#10;Description automatically generated with medium confidence">
            <a:extLst>
              <a:ext uri="{FF2B5EF4-FFF2-40B4-BE49-F238E27FC236}">
                <a16:creationId xmlns:a16="http://schemas.microsoft.com/office/drawing/2014/main" id="{15A7036E-4226-4CE3-8A1C-5CF925A9CA2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Rectangle 13">
            <a:extLst>
              <a:ext uri="{FF2B5EF4-FFF2-40B4-BE49-F238E27FC236}">
                <a16:creationId xmlns:a16="http://schemas.microsoft.com/office/drawing/2014/main" id="{8F071AEA-024D-49D2-8E27-F54BFFBA73A0}"/>
              </a:ext>
            </a:extLst>
          </p:cNvPr>
          <p:cNvSpPr/>
          <p:nvPr/>
        </p:nvSpPr>
        <p:spPr>
          <a:xfrm>
            <a:off x="-2843" y="0"/>
            <a:ext cx="12192000" cy="6858000"/>
          </a:xfrm>
          <a:prstGeom prst="rect">
            <a:avLst/>
          </a:prstGeom>
          <a:gradFill>
            <a:gsLst>
              <a:gs pos="100000">
                <a:srgbClr val="000000">
                  <a:alpha val="70000"/>
                </a:srgbClr>
              </a:gs>
              <a:gs pos="33000">
                <a:srgbClr val="000000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ealkiri 3">
            <a:extLst>
              <a:ext uri="{FF2B5EF4-FFF2-40B4-BE49-F238E27FC236}">
                <a16:creationId xmlns:a16="http://schemas.microsoft.com/office/drawing/2014/main" id="{21A05226-9FF7-459C-AF24-32448AFFD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0"/>
            <a:ext cx="7559676" cy="3577023"/>
          </a:xfrm>
        </p:spPr>
        <p:txBody>
          <a:bodyPr/>
          <a:lstStyle/>
          <a:p>
            <a:r>
              <a:rPr lang="en-US" dirty="0"/>
              <a:t>Estonia. </a:t>
            </a:r>
            <a:br>
              <a:rPr lang="en-US" dirty="0"/>
            </a:br>
            <a:r>
              <a:rPr lang="en-US" dirty="0"/>
              <a:t>Smart solutions </a:t>
            </a:r>
            <a:br>
              <a:rPr lang="en-US" dirty="0"/>
            </a:br>
            <a:r>
              <a:rPr lang="en-US" dirty="0"/>
              <a:t>for education </a:t>
            </a:r>
            <a:br>
              <a:rPr lang="en-US" dirty="0"/>
            </a:br>
            <a:r>
              <a:rPr lang="en-US" dirty="0"/>
              <a:t>innovation </a:t>
            </a:r>
          </a:p>
        </p:txBody>
      </p:sp>
      <p:sp>
        <p:nvSpPr>
          <p:cNvPr id="5" name="Teksti kohatäide 4">
            <a:extLst>
              <a:ext uri="{FF2B5EF4-FFF2-40B4-BE49-F238E27FC236}">
                <a16:creationId xmlns:a16="http://schemas.microsoft.com/office/drawing/2014/main" id="{2AF31C62-AF22-485B-9948-AA583D9FBF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Author</a:t>
            </a:r>
          </a:p>
          <a:p>
            <a:r>
              <a:rPr lang="en-US" dirty="0"/>
              <a:t>date</a:t>
            </a:r>
          </a:p>
        </p:txBody>
      </p:sp>
      <p:sp>
        <p:nvSpPr>
          <p:cNvPr id="7" name="Teksti kohatäide 6">
            <a:extLst>
              <a:ext uri="{FF2B5EF4-FFF2-40B4-BE49-F238E27FC236}">
                <a16:creationId xmlns:a16="http://schemas.microsoft.com/office/drawing/2014/main" id="{6A376E80-2BAF-4AAC-9810-E0E68EDFBA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568113" y="3429000"/>
            <a:ext cx="360362" cy="2808288"/>
          </a:xfrm>
        </p:spPr>
        <p:txBody>
          <a:bodyPr/>
          <a:lstStyle/>
          <a:p>
            <a:r>
              <a:rPr lang="en-US" dirty="0">
                <a:solidFill>
                  <a:srgbClr val="F0F1F2"/>
                </a:solidFill>
              </a:rPr>
              <a:t>© Renee </a:t>
            </a:r>
            <a:r>
              <a:rPr lang="en-US" dirty="0" err="1">
                <a:solidFill>
                  <a:srgbClr val="F0F1F2"/>
                </a:solidFill>
              </a:rPr>
              <a:t>Altrov</a:t>
            </a:r>
            <a:endParaRPr lang="en-US" dirty="0">
              <a:solidFill>
                <a:srgbClr val="F0F1F2"/>
              </a:solidFill>
            </a:endParaRPr>
          </a:p>
        </p:txBody>
      </p:sp>
      <p:pic>
        <p:nvPicPr>
          <p:cNvPr id="20" name="education_estonia_white">
            <a:extLst>
              <a:ext uri="{FF2B5EF4-FFF2-40B4-BE49-F238E27FC236}">
                <a16:creationId xmlns:a16="http://schemas.microsoft.com/office/drawing/2014/main" id="{811288B9-1DF5-48CF-9BE9-5BEA7EBE02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47146" y="0"/>
            <a:ext cx="1620967" cy="12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0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2D3C916-F297-4087-ABCA-A4DBE1E26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Facts and figures</a:t>
            </a:r>
          </a:p>
        </p:txBody>
      </p:sp>
      <p:grpSp>
        <p:nvGrpSpPr>
          <p:cNvPr id="32" name="Rühm 2">
            <a:extLst>
              <a:ext uri="{FF2B5EF4-FFF2-40B4-BE49-F238E27FC236}">
                <a16:creationId xmlns:a16="http://schemas.microsoft.com/office/drawing/2014/main" id="{3DF19819-9417-468A-835D-15963BFAF382}"/>
              </a:ext>
            </a:extLst>
          </p:cNvPr>
          <p:cNvGrpSpPr/>
          <p:nvPr/>
        </p:nvGrpSpPr>
        <p:grpSpPr>
          <a:xfrm>
            <a:off x="8052764" y="2526551"/>
            <a:ext cx="2542590" cy="2077061"/>
            <a:chOff x="7988250" y="3666105"/>
            <a:chExt cx="2542590" cy="2077061"/>
          </a:xfrm>
        </p:grpSpPr>
        <p:pic>
          <p:nvPicPr>
            <p:cNvPr id="33" name="Graphic 41">
              <a:extLst>
                <a:ext uri="{FF2B5EF4-FFF2-40B4-BE49-F238E27FC236}">
                  <a16:creationId xmlns:a16="http://schemas.microsoft.com/office/drawing/2014/main" id="{85118BCD-B01B-4577-AEEF-0CDF10195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702897" y="3666105"/>
              <a:ext cx="918618" cy="918618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1167C3A-C2BC-4DF2-80EB-2A0AF9F6F9BD}"/>
                </a:ext>
              </a:extLst>
            </p:cNvPr>
            <p:cNvSpPr txBox="1"/>
            <p:nvPr/>
          </p:nvSpPr>
          <p:spPr>
            <a:xfrm>
              <a:off x="8702897" y="3940748"/>
              <a:ext cx="918618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t-EE" sz="2400" dirty="0">
                  <a:solidFill>
                    <a:srgbClr val="FFFFFF"/>
                  </a:solidFill>
                  <a:latin typeface="Aino"/>
                </a:rPr>
                <a:t>40% 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ino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D69B283-CC55-47EB-8562-6798F3319A12}"/>
                </a:ext>
              </a:extLst>
            </p:cNvPr>
            <p:cNvSpPr txBox="1"/>
            <p:nvPr/>
          </p:nvSpPr>
          <p:spPr>
            <a:xfrm>
              <a:off x="7988250" y="4758281"/>
              <a:ext cx="2542590" cy="98488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  <a:t>of ICT University </a:t>
              </a:r>
              <a:r>
                <a:rPr kumimoji="0" lang="et-E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  <a:t>students</a:t>
              </a:r>
              <a:r>
                <a:rPr kumimoji="0" lang="et-E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  <a:t> are </a:t>
              </a:r>
              <a:r>
                <a:rPr kumimoji="0" lang="et-E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  <a:t>female</a:t>
              </a:r>
              <a:r>
                <a:rPr kumimoji="0" lang="et-E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  <a:t> – </a:t>
              </a:r>
              <a:r>
                <a:rPr kumimoji="0" lang="et-E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  <a:t>this</a:t>
              </a:r>
              <a:r>
                <a:rPr kumimoji="0" lang="et-E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  <a:t> </a:t>
              </a:r>
              <a:r>
                <a:rPr kumimoji="0" lang="et-E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  <a:t>is</a:t>
              </a:r>
              <a:r>
                <a:rPr kumimoji="0" lang="et-E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  <a:t> </a:t>
              </a:r>
              <a:r>
                <a:rPr kumimoji="0" lang="et-E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  <a:t>highest</a:t>
              </a:r>
              <a:r>
                <a:rPr kumimoji="0" lang="et-E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  <a:t> </a:t>
              </a:r>
              <a:r>
                <a:rPr kumimoji="0" lang="et-E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  <a:t>share</a:t>
              </a:r>
              <a:r>
                <a:rPr kumimoji="0" lang="et-E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  <a:t> in Europe (</a:t>
              </a:r>
              <a:r>
                <a:rPr kumimoji="0" lang="et-E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  <a:t>Eurostat</a:t>
              </a:r>
              <a:r>
                <a:rPr kumimoji="0" lang="et-E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  <a:t>)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78FF"/>
                </a:solidFill>
                <a:effectLst/>
                <a:uLnTx/>
                <a:uFillTx/>
                <a:latin typeface="Aino"/>
                <a:ea typeface="+mn-ea"/>
                <a:cs typeface="+mn-cs"/>
              </a:endParaRPr>
            </a:p>
          </p:txBody>
        </p:sp>
      </p:grpSp>
      <p:grpSp>
        <p:nvGrpSpPr>
          <p:cNvPr id="36" name="Group 30">
            <a:extLst>
              <a:ext uri="{FF2B5EF4-FFF2-40B4-BE49-F238E27FC236}">
                <a16:creationId xmlns:a16="http://schemas.microsoft.com/office/drawing/2014/main" id="{62C175D8-4811-4D3B-80F3-D8454CB9D82D}"/>
              </a:ext>
            </a:extLst>
          </p:cNvPr>
          <p:cNvGrpSpPr/>
          <p:nvPr/>
        </p:nvGrpSpPr>
        <p:grpSpPr>
          <a:xfrm>
            <a:off x="1360499" y="2526551"/>
            <a:ext cx="3130970" cy="2077061"/>
            <a:chOff x="1941818" y="1964475"/>
            <a:chExt cx="3130970" cy="2077061"/>
          </a:xfrm>
        </p:grpSpPr>
        <p:pic>
          <p:nvPicPr>
            <p:cNvPr id="37" name="Graphic 31">
              <a:extLst>
                <a:ext uri="{FF2B5EF4-FFF2-40B4-BE49-F238E27FC236}">
                  <a16:creationId xmlns:a16="http://schemas.microsoft.com/office/drawing/2014/main" id="{C76BADC8-F920-43D0-8925-9EB9DC090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47994" y="1964475"/>
              <a:ext cx="918618" cy="918618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AB2D1EF-5845-4D6C-8294-9CA670ED2267}"/>
                </a:ext>
              </a:extLst>
            </p:cNvPr>
            <p:cNvSpPr txBox="1"/>
            <p:nvPr/>
          </p:nvSpPr>
          <p:spPr>
            <a:xfrm>
              <a:off x="3047994" y="2239118"/>
              <a:ext cx="918618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  <a:t>99%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ino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56F08B5-2B0C-4957-8DB0-9A47BCD3C87C}"/>
                </a:ext>
              </a:extLst>
            </p:cNvPr>
            <p:cNvSpPr txBox="1"/>
            <p:nvPr/>
          </p:nvSpPr>
          <p:spPr>
            <a:xfrm>
              <a:off x="1941818" y="3056651"/>
              <a:ext cx="3130970" cy="98488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t-EE" sz="1600" dirty="0">
                  <a:solidFill>
                    <a:schemeClr val="bg1"/>
                  </a:solidFill>
                </a:rPr>
                <a:t>of Estonian </a:t>
              </a:r>
              <a:r>
                <a:rPr lang="et-EE" sz="1600" dirty="0" err="1">
                  <a:solidFill>
                    <a:schemeClr val="bg1"/>
                  </a:solidFill>
                </a:rPr>
                <a:t>kindergartens</a:t>
              </a:r>
              <a:r>
                <a:rPr lang="et-EE" sz="1600" dirty="0">
                  <a:solidFill>
                    <a:schemeClr val="bg1"/>
                  </a:solidFill>
                </a:rPr>
                <a:t> </a:t>
              </a:r>
            </a:p>
            <a:p>
              <a:pPr algn="ctr">
                <a:lnSpc>
                  <a:spcPct val="100000"/>
                </a:lnSpc>
              </a:pPr>
              <a:r>
                <a:rPr lang="et-EE" sz="1600" dirty="0">
                  <a:solidFill>
                    <a:schemeClr val="bg1"/>
                  </a:solidFill>
                </a:rPr>
                <a:t>take part in  </a:t>
              </a:r>
              <a:r>
                <a:rPr lang="et-EE" sz="1600" dirty="0" err="1">
                  <a:solidFill>
                    <a:schemeClr val="bg1"/>
                  </a:solidFill>
                </a:rPr>
                <a:t>technology</a:t>
              </a:r>
              <a:r>
                <a:rPr lang="et-EE" sz="1600" dirty="0">
                  <a:solidFill>
                    <a:schemeClr val="bg1"/>
                  </a:solidFill>
                </a:rPr>
                <a:t> </a:t>
              </a:r>
              <a:r>
                <a:rPr lang="et-EE" sz="1600" dirty="0" err="1">
                  <a:solidFill>
                    <a:schemeClr val="bg1"/>
                  </a:solidFill>
                </a:rPr>
                <a:t>education</a:t>
              </a:r>
              <a:r>
                <a:rPr lang="et-EE" sz="1600" dirty="0">
                  <a:solidFill>
                    <a:schemeClr val="bg1"/>
                  </a:solidFill>
                </a:rPr>
                <a:t> programme </a:t>
              </a:r>
              <a:r>
                <a:rPr lang="et-EE" sz="1600" dirty="0" err="1">
                  <a:solidFill>
                    <a:schemeClr val="bg1"/>
                  </a:solidFill>
                </a:rPr>
                <a:t>ProgeTiger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oup 40">
            <a:extLst>
              <a:ext uri="{FF2B5EF4-FFF2-40B4-BE49-F238E27FC236}">
                <a16:creationId xmlns:a16="http://schemas.microsoft.com/office/drawing/2014/main" id="{DF4353CE-B706-489A-AB2C-BD862D376EED}"/>
              </a:ext>
            </a:extLst>
          </p:cNvPr>
          <p:cNvGrpSpPr/>
          <p:nvPr/>
        </p:nvGrpSpPr>
        <p:grpSpPr>
          <a:xfrm>
            <a:off x="4903920" y="2526551"/>
            <a:ext cx="2347913" cy="2077061"/>
            <a:chOff x="2333347" y="1964475"/>
            <a:chExt cx="2347913" cy="2077061"/>
          </a:xfrm>
        </p:grpSpPr>
        <p:pic>
          <p:nvPicPr>
            <p:cNvPr id="41" name="Graphic 41">
              <a:extLst>
                <a:ext uri="{FF2B5EF4-FFF2-40B4-BE49-F238E27FC236}">
                  <a16:creationId xmlns:a16="http://schemas.microsoft.com/office/drawing/2014/main" id="{7EECF971-04B5-495F-BC74-92E989784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47994" y="1964475"/>
              <a:ext cx="918618" cy="918618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D135EA5-1D66-4B3B-A0A7-063E7C2A3B10}"/>
                </a:ext>
              </a:extLst>
            </p:cNvPr>
            <p:cNvSpPr txBox="1"/>
            <p:nvPr/>
          </p:nvSpPr>
          <p:spPr>
            <a:xfrm>
              <a:off x="3047994" y="2239118"/>
              <a:ext cx="918618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t-EE" sz="2400" dirty="0">
                  <a:solidFill>
                    <a:srgbClr val="FFFFFF"/>
                  </a:solidFill>
                  <a:latin typeface="Aino"/>
                </a:rPr>
                <a:t>8.8</a:t>
              </a:r>
              <a:r>
                <a:rPr kumimoji="0" lang="et-EE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ino"/>
                </a:rPr>
                <a:t>%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ino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BD388FA-3AC2-4AE8-BB93-E0923283E534}"/>
                </a:ext>
              </a:extLst>
            </p:cNvPr>
            <p:cNvSpPr txBox="1"/>
            <p:nvPr/>
          </p:nvSpPr>
          <p:spPr>
            <a:xfrm>
              <a:off x="2333347" y="3056651"/>
              <a:ext cx="2347913" cy="98488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  <a:t>of </a:t>
              </a:r>
              <a:r>
                <a:rPr kumimoji="0" lang="et-E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  <a:t>students</a:t>
              </a:r>
              <a:r>
                <a:rPr kumimoji="0" lang="et-EE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  <a:t> </a:t>
              </a:r>
              <a:r>
                <a:rPr kumimoji="0" lang="et-E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  <a:t>study</a:t>
              </a:r>
              <a:r>
                <a:rPr kumimoji="0" lang="et-EE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  <a:t> ICT</a:t>
              </a:r>
              <a:r>
                <a:rPr kumimoji="0" lang="et-E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  <a:t> </a:t>
              </a:r>
              <a:br>
                <a:rPr kumimoji="0" lang="et-E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</a:br>
              <a:r>
                <a:rPr kumimoji="0" lang="et-E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  <a:t>in Estonia – </a:t>
              </a:r>
              <a:r>
                <a:rPr kumimoji="0" lang="et-EE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  <a:t>t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  <a:t>wice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  <a:t> </a:t>
              </a:r>
              <a:r>
                <a:rPr kumimoji="0" lang="et-EE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  <a:t> as </a:t>
              </a:r>
              <a:r>
                <a:rPr kumimoji="0" lang="et-E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  <a:t>many</a:t>
              </a:r>
              <a:r>
                <a:rPr kumimoji="0" lang="et-EE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  <a:t> as EU </a:t>
              </a:r>
              <a:r>
                <a:rPr kumimoji="0" lang="et-E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  <a:t>average</a:t>
              </a:r>
              <a:r>
                <a:rPr kumimoji="0" lang="et-EE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  <a:t>(</a:t>
              </a:r>
              <a:r>
                <a:rPr kumimoji="0" lang="et-E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  <a:t>Eurostat</a:t>
              </a:r>
              <a:r>
                <a:rPr kumimoji="0" lang="et-E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  <a:t>)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ino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6215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B0EE648-F9FC-4B2D-BD57-F5CCD4A72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Rectangle 13">
            <a:extLst>
              <a:ext uri="{FF2B5EF4-FFF2-40B4-BE49-F238E27FC236}">
                <a16:creationId xmlns:a16="http://schemas.microsoft.com/office/drawing/2014/main" id="{2DA14FD8-D719-4F81-AC33-AEF379D8559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2000">
                <a:srgbClr val="000000">
                  <a:alpha val="60000"/>
                </a:srgbClr>
              </a:gs>
              <a:gs pos="29000">
                <a:srgbClr val="000000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B0B9B59-8962-4BA3-980E-D59179771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5534317" cy="1617674"/>
          </a:xfrm>
        </p:spPr>
        <p:txBody>
          <a:bodyPr/>
          <a:lstStyle/>
          <a:p>
            <a:r>
              <a:rPr lang="en-US" dirty="0"/>
              <a:t>Digital solutions </a:t>
            </a:r>
            <a:br>
              <a:rPr lang="en-US" dirty="0"/>
            </a:br>
            <a:r>
              <a:rPr lang="en-US" dirty="0"/>
              <a:t>in everyday use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447D4E-0589-447B-89B4-DEFBC5F13E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888" y="4175449"/>
            <a:ext cx="4633912" cy="2061839"/>
          </a:xfrm>
        </p:spPr>
        <p:txBody>
          <a:bodyPr/>
          <a:lstStyle/>
          <a:p>
            <a:pPr marL="270000" indent="-26928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Aino"/>
              <a:buChar char="+"/>
            </a:pPr>
            <a:r>
              <a:rPr lang="en-US" sz="1800" b="0" strike="noStrike" spc="-1" dirty="0">
                <a:solidFill>
                  <a:srgbClr val="FFFFFF"/>
                </a:solidFill>
              </a:rPr>
              <a:t>E-diaries for schools and kindergartens: </a:t>
            </a:r>
            <a:r>
              <a:rPr lang="et-EE" sz="1800" b="0" strike="noStrike" spc="-1" dirty="0">
                <a:solidFill>
                  <a:srgbClr val="FFFFFF"/>
                </a:solidFill>
              </a:rPr>
              <a:t>Eliis, </a:t>
            </a:r>
            <a:r>
              <a:rPr lang="en-US" sz="1800" b="0" strike="noStrike" spc="-1" dirty="0" err="1">
                <a:solidFill>
                  <a:srgbClr val="FFFFFF"/>
                </a:solidFill>
              </a:rPr>
              <a:t>eKool</a:t>
            </a:r>
            <a:r>
              <a:rPr lang="en-US" sz="1800" b="0" strike="noStrike" spc="-1" dirty="0">
                <a:solidFill>
                  <a:srgbClr val="FFFFFF"/>
                </a:solidFill>
              </a:rPr>
              <a:t>, </a:t>
            </a:r>
            <a:r>
              <a:rPr lang="en-US" sz="1800" b="0" strike="noStrike" spc="-1" dirty="0" err="1">
                <a:solidFill>
                  <a:srgbClr val="FFFFFF"/>
                </a:solidFill>
              </a:rPr>
              <a:t>Stuudium</a:t>
            </a:r>
            <a:endParaRPr lang="en-US" sz="1800" b="0" strike="noStrike" spc="-1" dirty="0">
              <a:solidFill>
                <a:srgbClr val="FFFFFF"/>
              </a:solidFill>
            </a:endParaRPr>
          </a:p>
          <a:p>
            <a:pPr marL="270000" indent="-26928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Aino"/>
              <a:buChar char="+"/>
            </a:pPr>
            <a:r>
              <a:rPr lang="en-US" sz="1800" b="0" strike="noStrike" spc="-1" dirty="0">
                <a:solidFill>
                  <a:srgbClr val="FFFFFF"/>
                </a:solidFill>
              </a:rPr>
              <a:t>Digital learning materials</a:t>
            </a:r>
            <a:r>
              <a:rPr lang="et-EE" sz="1800" b="0" strike="noStrike" spc="-1" dirty="0">
                <a:solidFill>
                  <a:srgbClr val="FFFFFF"/>
                </a:solidFill>
              </a:rPr>
              <a:t> and platforms</a:t>
            </a:r>
            <a:r>
              <a:rPr lang="en-US" sz="1800" b="0" strike="noStrike" spc="-1" dirty="0">
                <a:solidFill>
                  <a:srgbClr val="FFFFFF"/>
                </a:solidFill>
              </a:rPr>
              <a:t>: e-Schoolbag, OPIQ, </a:t>
            </a:r>
            <a:r>
              <a:rPr lang="en-US" sz="1800" b="0" strike="noStrike" spc="-1" dirty="0" err="1">
                <a:solidFill>
                  <a:srgbClr val="FFFFFF"/>
                </a:solidFill>
              </a:rPr>
              <a:t>Foxcademy</a:t>
            </a:r>
            <a:endParaRPr lang="et-EE" spc="-1" dirty="0">
              <a:solidFill>
                <a:srgbClr val="FFFFFF"/>
              </a:solidFill>
            </a:endParaRPr>
          </a:p>
          <a:p>
            <a:pPr marL="270000" indent="-26928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Aino"/>
              <a:buChar char="+"/>
            </a:pPr>
            <a:r>
              <a:rPr lang="en-US" sz="1800" b="0" strike="noStrike" spc="-1" dirty="0">
                <a:solidFill>
                  <a:srgbClr val="FFFFFF"/>
                </a:solidFill>
              </a:rPr>
              <a:t>Student admission systems</a:t>
            </a:r>
            <a:r>
              <a:rPr lang="et-EE" sz="1800" b="0" strike="noStrike" spc="-1" dirty="0">
                <a:solidFill>
                  <a:srgbClr val="FFFFFF"/>
                </a:solidFill>
              </a:rPr>
              <a:t>:</a:t>
            </a:r>
            <a:r>
              <a:rPr lang="en-US" sz="1800" b="0" strike="noStrike" spc="-1" dirty="0">
                <a:solidFill>
                  <a:srgbClr val="FFFFFF"/>
                </a:solidFill>
              </a:rPr>
              <a:t> </a:t>
            </a:r>
            <a:r>
              <a:rPr lang="en-US" sz="1800" b="0" strike="noStrike" spc="-1" dirty="0" err="1">
                <a:solidFill>
                  <a:srgbClr val="FFFFFF"/>
                </a:solidFill>
              </a:rPr>
              <a:t>DreamApply</a:t>
            </a:r>
            <a:r>
              <a:rPr lang="et-EE" sz="1800" b="0" strike="noStrike" spc="-1" dirty="0">
                <a:solidFill>
                  <a:srgbClr val="FFFFFF"/>
                </a:solidFill>
              </a:rPr>
              <a:t>, SAIS</a:t>
            </a:r>
            <a:endParaRPr lang="en-US" sz="1800" b="0" strike="noStrike" spc="-1" dirty="0">
              <a:solidFill>
                <a:srgbClr val="FFFFFF"/>
              </a:solidFill>
            </a:endParaRPr>
          </a:p>
          <a:p>
            <a:pPr marL="270000" indent="-26928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Aino"/>
              <a:buChar char="+"/>
            </a:pPr>
            <a:r>
              <a:rPr lang="en-US" sz="1800" b="0" strike="noStrike" spc="-1" dirty="0">
                <a:solidFill>
                  <a:srgbClr val="FFFFFF"/>
                </a:solidFill>
              </a:rPr>
              <a:t>Examination Infosystem</a:t>
            </a:r>
            <a:r>
              <a:rPr lang="et-EE" sz="1800" b="0" strike="noStrike" spc="-1" dirty="0">
                <a:solidFill>
                  <a:srgbClr val="FFFFFF"/>
                </a:solidFill>
              </a:rPr>
              <a:t> etc</a:t>
            </a:r>
            <a:endParaRPr lang="en-US" sz="1800" b="0" strike="noStrike" spc="-1" dirty="0">
              <a:solidFill>
                <a:srgbClr val="FFFFFF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C92C0B-657C-4BC2-A064-5353457991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Aivo</a:t>
            </a:r>
            <a:r>
              <a:rPr lang="en-US" dirty="0"/>
              <a:t> </a:t>
            </a:r>
            <a:r>
              <a:rPr lang="en-US" dirty="0" err="1"/>
              <a:t>Kallas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29180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C717E51B-CC5E-44FE-9B15-D09C5DA260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" b="133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1" name="Rectangle 13">
            <a:extLst>
              <a:ext uri="{FF2B5EF4-FFF2-40B4-BE49-F238E27FC236}">
                <a16:creationId xmlns:a16="http://schemas.microsoft.com/office/drawing/2014/main" id="{2DA14FD8-D719-4F81-AC33-AEF379D8559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2000">
                <a:srgbClr val="000000">
                  <a:alpha val="60000"/>
                </a:srgbClr>
              </a:gs>
              <a:gs pos="29000">
                <a:srgbClr val="000000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B0B9B59-8962-4BA3-980E-D59179771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5534317" cy="1617674"/>
          </a:xfrm>
        </p:spPr>
        <p:txBody>
          <a:bodyPr/>
          <a:lstStyle/>
          <a:p>
            <a:r>
              <a:rPr lang="en-US" dirty="0"/>
              <a:t>2020: crisis as an opportunity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447D4E-0589-447B-89B4-DEFBC5F13E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888" y="4175449"/>
            <a:ext cx="4633912" cy="2061839"/>
          </a:xfrm>
        </p:spPr>
        <p:txBody>
          <a:bodyPr/>
          <a:lstStyle/>
          <a:p>
            <a:r>
              <a:rPr lang="en-US" dirty="0"/>
              <a:t>Technological advantages were a key during the global pandemic</a:t>
            </a:r>
            <a:endParaRPr lang="et-EE" dirty="0"/>
          </a:p>
          <a:p>
            <a:r>
              <a:rPr lang="et-EE" dirty="0"/>
              <a:t>Different sectors cooperated effectively</a:t>
            </a:r>
          </a:p>
          <a:p>
            <a:r>
              <a:rPr lang="et-EE" dirty="0"/>
              <a:t>Use of </a:t>
            </a:r>
            <a:r>
              <a:rPr lang="en-US" dirty="0"/>
              <a:t>e</a:t>
            </a:r>
            <a:r>
              <a:rPr lang="et-EE" dirty="0"/>
              <a:t>-services increased severalfold</a:t>
            </a:r>
          </a:p>
          <a:p>
            <a:r>
              <a:rPr lang="et-EE" dirty="0"/>
              <a:t>D</a:t>
            </a:r>
            <a:r>
              <a:rPr lang="en-US" dirty="0" err="1"/>
              <a:t>igital</a:t>
            </a:r>
            <a:r>
              <a:rPr lang="en-US" dirty="0"/>
              <a:t> skills </a:t>
            </a:r>
            <a:r>
              <a:rPr lang="et-EE" dirty="0"/>
              <a:t>improved a lot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C92C0B-657C-4BC2-A064-5353457991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A7A9AB"/>
                </a:solidFill>
              </a:rPr>
              <a:t>© Lauri </a:t>
            </a:r>
            <a:r>
              <a:rPr lang="en-US" dirty="0" err="1">
                <a:solidFill>
                  <a:srgbClr val="A7A9AB"/>
                </a:solidFill>
              </a:rPr>
              <a:t>Kadajane</a:t>
            </a:r>
            <a:endParaRPr lang="en-US" dirty="0">
              <a:solidFill>
                <a:srgbClr val="A7A9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0905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5C50E2C-C2B0-460C-8345-7AC803BE7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Rectangle 13">
            <a:extLst>
              <a:ext uri="{FF2B5EF4-FFF2-40B4-BE49-F238E27FC236}">
                <a16:creationId xmlns:a16="http://schemas.microsoft.com/office/drawing/2014/main" id="{2DA14FD8-D719-4F81-AC33-AEF379D8559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2000">
                <a:srgbClr val="000000">
                  <a:alpha val="60000"/>
                </a:srgbClr>
              </a:gs>
              <a:gs pos="29000">
                <a:srgbClr val="000000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B0B9B59-8962-4BA3-980E-D59179771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5534317" cy="1617674"/>
          </a:xfrm>
        </p:spPr>
        <p:txBody>
          <a:bodyPr/>
          <a:lstStyle/>
          <a:p>
            <a:r>
              <a:rPr lang="et-EE" sz="5000" b="0" strike="noStrike" spc="-1" dirty="0">
                <a:solidFill>
                  <a:schemeClr val="bg1"/>
                </a:solidFill>
                <a:latin typeface="Aino Headline"/>
              </a:rPr>
              <a:t>Internationally acknowledged higher education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447D4E-0589-447B-89B4-DEFBC5F13E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888" y="4175449"/>
            <a:ext cx="7067830" cy="2061839"/>
          </a:xfrm>
        </p:spPr>
        <p:txBody>
          <a:bodyPr/>
          <a:lstStyle/>
          <a:p>
            <a:r>
              <a:rPr lang="et-EE" dirty="0"/>
              <a:t>Estonian universities rank high </a:t>
            </a:r>
            <a:br>
              <a:rPr lang="et-EE" dirty="0"/>
            </a:br>
            <a:r>
              <a:rPr lang="et-EE" dirty="0"/>
              <a:t>in prestigious ranking systems such as THE and QS</a:t>
            </a:r>
          </a:p>
          <a:p>
            <a:r>
              <a:rPr lang="et-EE" dirty="0"/>
              <a:t>I</a:t>
            </a:r>
            <a:r>
              <a:rPr lang="en-US" dirty="0" err="1"/>
              <a:t>nnovative</a:t>
            </a:r>
            <a:r>
              <a:rPr lang="en-US" dirty="0"/>
              <a:t> </a:t>
            </a:r>
            <a:r>
              <a:rPr lang="et-EE" dirty="0"/>
              <a:t>study programmes: e-governance, cybersecurity</a:t>
            </a:r>
          </a:p>
          <a:p>
            <a:r>
              <a:rPr lang="et-EE" dirty="0"/>
              <a:t>S</a:t>
            </a:r>
            <a:r>
              <a:rPr lang="en-US" dirty="0" err="1"/>
              <a:t>tudent</a:t>
            </a:r>
            <a:r>
              <a:rPr lang="en-US" dirty="0"/>
              <a:t> projects</a:t>
            </a:r>
            <a:r>
              <a:rPr lang="et-EE" dirty="0"/>
              <a:t> from self-driving car to space satelliite</a:t>
            </a:r>
          </a:p>
          <a:p>
            <a:r>
              <a:rPr lang="en-US" dirty="0"/>
              <a:t>Over 150 degree </a:t>
            </a:r>
            <a:r>
              <a:rPr lang="en-US" dirty="0" err="1"/>
              <a:t>programmes</a:t>
            </a:r>
            <a:r>
              <a:rPr lang="en-US" dirty="0"/>
              <a:t> fully taught in English, </a:t>
            </a:r>
            <a:br>
              <a:rPr lang="et-EE" dirty="0"/>
            </a:br>
            <a:r>
              <a:rPr lang="en-US" dirty="0"/>
              <a:t>in 11 internationally accredited universities</a:t>
            </a:r>
            <a:endParaRPr lang="et-E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C92C0B-657C-4BC2-A064-5353457991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F0F1F2"/>
                </a:solidFill>
              </a:rPr>
              <a:t>© </a:t>
            </a:r>
            <a:r>
              <a:rPr lang="en-US" dirty="0" err="1">
                <a:solidFill>
                  <a:srgbClr val="F0F1F2"/>
                </a:solidFill>
              </a:rPr>
              <a:t>Tallinna</a:t>
            </a:r>
            <a:r>
              <a:rPr lang="en-US" dirty="0">
                <a:solidFill>
                  <a:srgbClr val="F0F1F2"/>
                </a:solidFill>
              </a:rPr>
              <a:t> </a:t>
            </a:r>
            <a:r>
              <a:rPr lang="en-US" dirty="0" err="1">
                <a:solidFill>
                  <a:srgbClr val="F0F1F2"/>
                </a:solidFill>
              </a:rPr>
              <a:t>Ülikool</a:t>
            </a:r>
            <a:r>
              <a:rPr lang="en-US" dirty="0">
                <a:solidFill>
                  <a:srgbClr val="F0F1F2"/>
                </a:solidFill>
              </a:rPr>
              <a:t> / Tallinn University</a:t>
            </a:r>
          </a:p>
        </p:txBody>
      </p:sp>
    </p:spTree>
    <p:extLst>
      <p:ext uri="{BB962C8B-B14F-4D97-AF65-F5344CB8AC3E}">
        <p14:creationId xmlns:p14="http://schemas.microsoft.com/office/powerpoint/2010/main" val="320969810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E440053-37F1-4FDD-9E75-35E231B69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/>
          <a:p>
            <a:r>
              <a:rPr lang="et-EE" sz="4800" dirty="0">
                <a:solidFill>
                  <a:schemeClr val="bg1"/>
                </a:solidFill>
              </a:rPr>
              <a:t>Ensuring essential skills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C135E2-4BE7-49B9-9C7F-5342BBFA24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887" y="2276475"/>
            <a:ext cx="4824413" cy="3960813"/>
          </a:xfrm>
        </p:spPr>
        <p:txBody>
          <a:bodyPr/>
          <a:lstStyle/>
          <a:p>
            <a:pPr indent="-269280">
              <a:buClr>
                <a:srgbClr val="FFFFFF"/>
              </a:buClr>
              <a:buFont typeface="Aino"/>
              <a:buChar char="+"/>
            </a:pPr>
            <a:r>
              <a:rPr lang="et-EE" sz="1800" dirty="0">
                <a:solidFill>
                  <a:schemeClr val="bg1"/>
                </a:solidFill>
              </a:rPr>
              <a:t>VOCATIONAL EDUCATION is f</a:t>
            </a:r>
            <a:r>
              <a:rPr lang="en-US" sz="1800" spc="-1" dirty="0" err="1">
                <a:solidFill>
                  <a:srgbClr val="FFFFFF"/>
                </a:solidFill>
              </a:rPr>
              <a:t>ree</a:t>
            </a:r>
            <a:r>
              <a:rPr lang="en-US" sz="1800" spc="-1" dirty="0">
                <a:solidFill>
                  <a:srgbClr val="FFFFFF"/>
                </a:solidFill>
              </a:rPr>
              <a:t>-of-charge for everybody</a:t>
            </a:r>
            <a:r>
              <a:rPr lang="et-EE" sz="1800" spc="-1" dirty="0">
                <a:solidFill>
                  <a:srgbClr val="FFFFFF"/>
                </a:solidFill>
              </a:rPr>
              <a:t> and has f</a:t>
            </a:r>
            <a:r>
              <a:rPr lang="en-US" sz="1800" spc="-1" dirty="0" err="1">
                <a:solidFill>
                  <a:srgbClr val="FFFFFF"/>
                </a:solidFill>
              </a:rPr>
              <a:t>lexible</a:t>
            </a:r>
            <a:r>
              <a:rPr lang="en-US" sz="1800" spc="-1" dirty="0">
                <a:solidFill>
                  <a:srgbClr val="FFFFFF"/>
                </a:solidFill>
              </a:rPr>
              <a:t> forms of </a:t>
            </a:r>
            <a:r>
              <a:rPr lang="en-US" sz="1800" spc="-1" dirty="0" err="1">
                <a:solidFill>
                  <a:srgbClr val="FFFFFF"/>
                </a:solidFill>
              </a:rPr>
              <a:t>studie</a:t>
            </a:r>
            <a:r>
              <a:rPr lang="et-EE" sz="1800" spc="-1" dirty="0">
                <a:solidFill>
                  <a:srgbClr val="FFFFFF"/>
                </a:solidFill>
              </a:rPr>
              <a:t>s</a:t>
            </a:r>
            <a:r>
              <a:rPr lang="et-EE" sz="1800" spc="-1" dirty="0">
                <a:latin typeface="Calibri"/>
              </a:rPr>
              <a:t>. </a:t>
            </a:r>
            <a:r>
              <a:rPr lang="et-EE" sz="1800" spc="-1" dirty="0">
                <a:solidFill>
                  <a:srgbClr val="FFFFFF"/>
                </a:solidFill>
              </a:rPr>
              <a:t>C</a:t>
            </a:r>
            <a:r>
              <a:rPr lang="en-US" sz="1800" spc="-1" dirty="0">
                <a:solidFill>
                  <a:srgbClr val="FFFFFF"/>
                </a:solidFill>
              </a:rPr>
              <a:t>lose cooperation with the private sector</a:t>
            </a:r>
            <a:r>
              <a:rPr lang="et-EE" sz="1800" spc="-1" dirty="0">
                <a:solidFill>
                  <a:srgbClr val="FFFFFF"/>
                </a:solidFill>
              </a:rPr>
              <a:t> provides students r</a:t>
            </a:r>
            <a:r>
              <a:rPr lang="en-US" sz="1800" spc="-1" dirty="0" err="1">
                <a:solidFill>
                  <a:srgbClr val="FFFFFF"/>
                </a:solidFill>
              </a:rPr>
              <a:t>eal</a:t>
            </a:r>
            <a:r>
              <a:rPr lang="en-US" sz="1800" spc="-1" dirty="0">
                <a:solidFill>
                  <a:srgbClr val="FFFFFF"/>
                </a:solidFill>
              </a:rPr>
              <a:t> workplace experience during studies</a:t>
            </a:r>
            <a:r>
              <a:rPr lang="et-EE" sz="1800" spc="-1" dirty="0">
                <a:solidFill>
                  <a:srgbClr val="FFFFFF"/>
                </a:solidFill>
              </a:rPr>
              <a:t>. </a:t>
            </a:r>
            <a:r>
              <a:rPr lang="en-US" sz="1800" dirty="0"/>
              <a:t>Moving from vocational education to higher education and vice versa is becoming increasingly popular.</a:t>
            </a:r>
            <a:endParaRPr lang="et-EE" sz="1800" dirty="0"/>
          </a:p>
          <a:p>
            <a:pPr indent="-269280">
              <a:buClr>
                <a:srgbClr val="FFFFFF"/>
              </a:buClr>
              <a:buFont typeface="Aino"/>
              <a:buChar char="+"/>
            </a:pPr>
            <a:endParaRPr lang="et-EE" spc="-1" dirty="0">
              <a:solidFill>
                <a:srgbClr val="FFFFFF"/>
              </a:solidFill>
            </a:endParaRPr>
          </a:p>
          <a:p>
            <a:pPr indent="-269280">
              <a:buClr>
                <a:srgbClr val="FFFFFF"/>
              </a:buClr>
              <a:buFont typeface="Aino"/>
              <a:buChar char="+"/>
            </a:pPr>
            <a:r>
              <a:rPr lang="et-EE" dirty="0"/>
              <a:t>The state has special project (OSKA) to </a:t>
            </a:r>
            <a:r>
              <a:rPr lang="en-US" dirty="0"/>
              <a:t>ANALYSE THE LABOUR MARKET to </a:t>
            </a:r>
            <a:r>
              <a:rPr lang="et-EE" dirty="0"/>
              <a:t>find out</a:t>
            </a:r>
            <a:r>
              <a:rPr lang="en-US" dirty="0"/>
              <a:t> </a:t>
            </a:r>
            <a:r>
              <a:rPr lang="et-EE" dirty="0"/>
              <a:t>what </a:t>
            </a:r>
            <a:r>
              <a:rPr lang="en-US" dirty="0"/>
              <a:t>skills </a:t>
            </a:r>
            <a:r>
              <a:rPr lang="et-EE" dirty="0"/>
              <a:t>are </a:t>
            </a:r>
            <a:r>
              <a:rPr lang="en-US" dirty="0"/>
              <a:t>needed in the future.</a:t>
            </a:r>
            <a:endParaRPr lang="et-EE" sz="1800" spc="-1" dirty="0">
              <a:solidFill>
                <a:srgbClr val="FFFFFF"/>
              </a:solidFill>
            </a:endParaRPr>
          </a:p>
          <a:p>
            <a:pPr marL="720" indent="0">
              <a:spcBef>
                <a:spcPts val="400"/>
              </a:spcBef>
              <a:buClr>
                <a:srgbClr val="FFFFFF"/>
              </a:buClr>
              <a:buNone/>
            </a:pPr>
            <a:endParaRPr lang="et-EE" sz="1800" b="0" strike="noStrike" spc="-1" dirty="0">
              <a:solidFill>
                <a:schemeClr val="bg1"/>
              </a:solidFill>
              <a:latin typeface="Aino" panose="02000603040504020204" pitchFamily="50" charset="-7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2719C3E-B405-499C-B452-3B69C3AAF9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1" y="2276475"/>
            <a:ext cx="4961964" cy="3960813"/>
          </a:xfrm>
        </p:spPr>
        <p:txBody>
          <a:bodyPr/>
          <a:lstStyle/>
          <a:p>
            <a:pPr indent="-269280">
              <a:buClr>
                <a:srgbClr val="FFFFFF"/>
              </a:buClr>
              <a:buFont typeface="Aino"/>
              <a:buChar char="+"/>
            </a:pPr>
            <a:r>
              <a:rPr lang="et-EE" sz="1800" spc="-1" dirty="0">
                <a:latin typeface="Aino" panose="02000603040504020204" pitchFamily="50" charset="-70"/>
              </a:rPr>
              <a:t>YOUTH WORK AND INFORMAL EDUCATION provide additional opportunities to develop skills needed. </a:t>
            </a:r>
            <a:r>
              <a:rPr lang="et-EE" sz="1800" spc="-1" dirty="0">
                <a:solidFill>
                  <a:srgbClr val="FFFFFF"/>
                </a:solidFill>
                <a:latin typeface="Aino" panose="02000603040504020204" pitchFamily="50" charset="-70"/>
              </a:rPr>
              <a:t>Estonian y</a:t>
            </a:r>
            <a:r>
              <a:rPr lang="en-US" sz="1800" spc="-1" dirty="0" err="1">
                <a:solidFill>
                  <a:srgbClr val="FFFFFF"/>
                </a:solidFill>
                <a:latin typeface="Aino" panose="02000603040504020204" pitchFamily="50" charset="-70"/>
              </a:rPr>
              <a:t>outh</a:t>
            </a:r>
            <a:r>
              <a:rPr lang="en-US" sz="1800" spc="-1" dirty="0">
                <a:solidFill>
                  <a:srgbClr val="FFFFFF"/>
                </a:solidFill>
                <a:latin typeface="Aino" panose="02000603040504020204" pitchFamily="50" charset="-70"/>
              </a:rPr>
              <a:t> work </a:t>
            </a:r>
            <a:r>
              <a:rPr lang="et-EE" sz="1800" spc="-1" dirty="0">
                <a:solidFill>
                  <a:srgbClr val="FFFFFF"/>
                </a:solidFill>
                <a:latin typeface="Aino" panose="02000603040504020204" pitchFamily="50" charset="-70"/>
              </a:rPr>
              <a:t>is</a:t>
            </a:r>
            <a:r>
              <a:rPr lang="en-US" sz="1800" spc="-1" dirty="0">
                <a:solidFill>
                  <a:srgbClr val="FFFFFF"/>
                </a:solidFill>
                <a:latin typeface="Aino" panose="02000603040504020204" pitchFamily="50" charset="-70"/>
              </a:rPr>
              <a:t> among the best </a:t>
            </a:r>
            <a:r>
              <a:rPr lang="et-EE" sz="1800" spc="-1" dirty="0">
                <a:solidFill>
                  <a:srgbClr val="FFFFFF"/>
                </a:solidFill>
                <a:latin typeface="Aino" panose="02000603040504020204" pitchFamily="50" charset="-70"/>
              </a:rPr>
              <a:t>according to OECD. </a:t>
            </a:r>
          </a:p>
          <a:p>
            <a:pPr indent="-269280">
              <a:buClr>
                <a:srgbClr val="FFFFFF"/>
              </a:buClr>
              <a:buFont typeface="Aino"/>
              <a:buChar char="+"/>
            </a:pPr>
            <a:endParaRPr lang="et-EE" sz="1800" spc="-1" dirty="0">
              <a:solidFill>
                <a:srgbClr val="FFFFFF"/>
              </a:solidFill>
              <a:latin typeface="Aino" panose="02000603040504020204" pitchFamily="50" charset="-70"/>
            </a:endParaRPr>
          </a:p>
          <a:p>
            <a:pPr indent="-269280">
              <a:buClr>
                <a:srgbClr val="FFFFFF"/>
              </a:buClr>
              <a:buFont typeface="Aino"/>
              <a:buChar char="+"/>
            </a:pPr>
            <a:r>
              <a:rPr lang="et-EE" sz="1800" spc="-1" dirty="0">
                <a:solidFill>
                  <a:srgbClr val="FFFFFF"/>
                </a:solidFill>
                <a:latin typeface="Aino" panose="02000603040504020204" pitchFamily="50" charset="-70"/>
              </a:rPr>
              <a:t>LIFELONG LEARNING. </a:t>
            </a:r>
            <a:r>
              <a:rPr lang="en-US" sz="1800" dirty="0"/>
              <a:t>Acquiring new skills, retraining, and completing </a:t>
            </a:r>
            <a:r>
              <a:rPr lang="en-US" sz="1800" dirty="0" err="1"/>
              <a:t>unnished</a:t>
            </a:r>
            <a:r>
              <a:rPr lang="en-US" sz="1800" dirty="0"/>
              <a:t> schooling are popular in Estonia: </a:t>
            </a:r>
            <a:r>
              <a:rPr lang="et-EE" sz="1800" dirty="0"/>
              <a:t>e</a:t>
            </a:r>
            <a:r>
              <a:rPr lang="et-EE" sz="1800" spc="-1" dirty="0">
                <a:solidFill>
                  <a:srgbClr val="FFFFFF"/>
                </a:solidFill>
                <a:latin typeface="Aino" panose="02000603040504020204" pitchFamily="50" charset="-70"/>
              </a:rPr>
              <a:t>very fifth of all </a:t>
            </a:r>
            <a:r>
              <a:rPr lang="en-US" sz="1800" dirty="0">
                <a:latin typeface="Aino" panose="02000603040504020204" pitchFamily="50" charset="-70"/>
              </a:rPr>
              <a:t>25-64-year-olds attended at least one training</a:t>
            </a:r>
            <a:r>
              <a:rPr lang="et-EE" sz="1800" dirty="0">
                <a:latin typeface="Aino" panose="02000603040504020204" pitchFamily="50" charset="-70"/>
              </a:rPr>
              <a:t> last year.</a:t>
            </a:r>
          </a:p>
        </p:txBody>
      </p:sp>
    </p:spTree>
    <p:extLst>
      <p:ext uri="{BB962C8B-B14F-4D97-AF65-F5344CB8AC3E}">
        <p14:creationId xmlns:p14="http://schemas.microsoft.com/office/powerpoint/2010/main" val="132205231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1F54151-3C1C-4F4B-9C23-804B26FF2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Rectangle 13">
            <a:extLst>
              <a:ext uri="{FF2B5EF4-FFF2-40B4-BE49-F238E27FC236}">
                <a16:creationId xmlns:a16="http://schemas.microsoft.com/office/drawing/2014/main" id="{54AF952C-6198-4F2F-8126-39771367595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2000">
                <a:srgbClr val="000000">
                  <a:alpha val="60000"/>
                </a:srgbClr>
              </a:gs>
              <a:gs pos="29000">
                <a:srgbClr val="000000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F66E04-B5D6-4F6D-85D3-D17BCA51B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0"/>
            <a:ext cx="5915866" cy="3155681"/>
          </a:xfrm>
        </p:spPr>
        <p:txBody>
          <a:bodyPr/>
          <a:lstStyle/>
          <a:p>
            <a:r>
              <a:rPr lang="et-EE" sz="5400" spc="-1" dirty="0">
                <a:solidFill>
                  <a:srgbClr val="FFFFFF"/>
                </a:solidFill>
                <a:latin typeface="Aino Headline" panose="020B0303040504020204" pitchFamily="34" charset="0"/>
              </a:rPr>
              <a:t>Lifelong learning has become</a:t>
            </a:r>
            <a:br>
              <a:rPr lang="en-US" sz="5400" spc="-1" dirty="0">
                <a:solidFill>
                  <a:srgbClr val="FFFFFF"/>
                </a:solidFill>
                <a:latin typeface="Aino Headline" panose="020B0303040504020204" pitchFamily="34" charset="0"/>
              </a:rPr>
            </a:br>
            <a:r>
              <a:rPr lang="et-EE" sz="5400" spc="-1" dirty="0">
                <a:solidFill>
                  <a:srgbClr val="FFFFFF"/>
                </a:solidFill>
                <a:latin typeface="Aino Headline" panose="020B0303040504020204" pitchFamily="34" charset="0"/>
              </a:rPr>
              <a:t>a lifestyle</a:t>
            </a:r>
            <a:br>
              <a:rPr lang="en-US" sz="5400" spc="-1" dirty="0">
                <a:solidFill>
                  <a:srgbClr val="FFFFFF"/>
                </a:solidFill>
                <a:latin typeface="Aino Headline" panose="020B0303040504020204" pitchFamily="34" charset="0"/>
              </a:rPr>
            </a:br>
            <a:r>
              <a:rPr lang="et-EE" sz="5400" spc="-1" dirty="0">
                <a:solidFill>
                  <a:srgbClr val="FFFFFF"/>
                </a:solidFill>
                <a:latin typeface="Aino Headline" panose="020B0303040504020204" pitchFamily="34" charset="0"/>
              </a:rPr>
              <a:t>In Estonia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40127C0-4932-4250-BE62-A01615BFC3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F0F1F2"/>
                </a:solidFill>
              </a:rPr>
              <a:t>© Ken </a:t>
            </a:r>
            <a:r>
              <a:rPr lang="en-US" dirty="0" err="1">
                <a:solidFill>
                  <a:srgbClr val="F0F1F2"/>
                </a:solidFill>
              </a:rPr>
              <a:t>Oja</a:t>
            </a:r>
            <a:endParaRPr lang="en-US" dirty="0">
              <a:solidFill>
                <a:srgbClr val="F0F1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98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2D3C916-F297-4087-ABCA-A4DBE1E26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guide to smart solutions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84E996B-05C7-4D04-B356-DED8B45CB038}"/>
              </a:ext>
            </a:extLst>
          </p:cNvPr>
          <p:cNvGrpSpPr/>
          <p:nvPr/>
        </p:nvGrpSpPr>
        <p:grpSpPr>
          <a:xfrm>
            <a:off x="4667422" y="2506599"/>
            <a:ext cx="2857156" cy="2324675"/>
            <a:chOff x="4667422" y="2506599"/>
            <a:chExt cx="2857156" cy="2324675"/>
          </a:xfrm>
        </p:grpSpPr>
        <p:sp>
          <p:nvSpPr>
            <p:cNvPr id="34" name="Freeform: Shape 540">
              <a:extLst>
                <a:ext uri="{FF2B5EF4-FFF2-40B4-BE49-F238E27FC236}">
                  <a16:creationId xmlns:a16="http://schemas.microsoft.com/office/drawing/2014/main" id="{12C2D536-BCD3-4405-8EB0-58F0F261AF5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621304" y="2506599"/>
              <a:ext cx="926678" cy="926678"/>
            </a:xfrm>
            <a:custGeom>
              <a:avLst/>
              <a:gdLst>
                <a:gd name="connsiteX0" fmla="*/ 242887 w 582613"/>
                <a:gd name="connsiteY0" fmla="*/ 368300 h 582613"/>
                <a:gd name="connsiteX1" fmla="*/ 261937 w 582613"/>
                <a:gd name="connsiteY1" fmla="*/ 368300 h 582613"/>
                <a:gd name="connsiteX2" fmla="*/ 271462 w 582613"/>
                <a:gd name="connsiteY2" fmla="*/ 377825 h 582613"/>
                <a:gd name="connsiteX3" fmla="*/ 261937 w 582613"/>
                <a:gd name="connsiteY3" fmla="*/ 387350 h 582613"/>
                <a:gd name="connsiteX4" fmla="*/ 242887 w 582613"/>
                <a:gd name="connsiteY4" fmla="*/ 387350 h 582613"/>
                <a:gd name="connsiteX5" fmla="*/ 233362 w 582613"/>
                <a:gd name="connsiteY5" fmla="*/ 377825 h 582613"/>
                <a:gd name="connsiteX6" fmla="*/ 242887 w 582613"/>
                <a:gd name="connsiteY6" fmla="*/ 368300 h 582613"/>
                <a:gd name="connsiteX7" fmla="*/ 320675 w 582613"/>
                <a:gd name="connsiteY7" fmla="*/ 252412 h 582613"/>
                <a:gd name="connsiteX8" fmla="*/ 452438 w 582613"/>
                <a:gd name="connsiteY8" fmla="*/ 331787 h 582613"/>
                <a:gd name="connsiteX9" fmla="*/ 434578 w 582613"/>
                <a:gd name="connsiteY9" fmla="*/ 443186 h 582613"/>
                <a:gd name="connsiteX10" fmla="*/ 422863 w 582613"/>
                <a:gd name="connsiteY10" fmla="*/ 455612 h 582613"/>
                <a:gd name="connsiteX11" fmla="*/ 428569 w 582613"/>
                <a:gd name="connsiteY11" fmla="*/ 455612 h 582613"/>
                <a:gd name="connsiteX12" fmla="*/ 436563 w 582613"/>
                <a:gd name="connsiteY12" fmla="*/ 455612 h 582613"/>
                <a:gd name="connsiteX13" fmla="*/ 446088 w 582613"/>
                <a:gd name="connsiteY13" fmla="*/ 465137 h 582613"/>
                <a:gd name="connsiteX14" fmla="*/ 436563 w 582613"/>
                <a:gd name="connsiteY14" fmla="*/ 476250 h 582613"/>
                <a:gd name="connsiteX15" fmla="*/ 400050 w 582613"/>
                <a:gd name="connsiteY15" fmla="*/ 476250 h 582613"/>
                <a:gd name="connsiteX16" fmla="*/ 350103 w 582613"/>
                <a:gd name="connsiteY16" fmla="*/ 476250 h 582613"/>
                <a:gd name="connsiteX17" fmla="*/ 333375 w 582613"/>
                <a:gd name="connsiteY17" fmla="*/ 476250 h 582613"/>
                <a:gd name="connsiteX18" fmla="*/ 285130 w 582613"/>
                <a:gd name="connsiteY18" fmla="*/ 476250 h 582613"/>
                <a:gd name="connsiteX19" fmla="*/ 174625 w 582613"/>
                <a:gd name="connsiteY19" fmla="*/ 476250 h 582613"/>
                <a:gd name="connsiteX20" fmla="*/ 165100 w 582613"/>
                <a:gd name="connsiteY20" fmla="*/ 465137 h 582613"/>
                <a:gd name="connsiteX21" fmla="*/ 174625 w 582613"/>
                <a:gd name="connsiteY21" fmla="*/ 455612 h 582613"/>
                <a:gd name="connsiteX22" fmla="*/ 326058 w 582613"/>
                <a:gd name="connsiteY22" fmla="*/ 455612 h 582613"/>
                <a:gd name="connsiteX23" fmla="*/ 328817 w 582613"/>
                <a:gd name="connsiteY23" fmla="*/ 455612 h 582613"/>
                <a:gd name="connsiteX24" fmla="*/ 351383 w 582613"/>
                <a:gd name="connsiteY24" fmla="*/ 435620 h 582613"/>
                <a:gd name="connsiteX25" fmla="*/ 371475 w 582613"/>
                <a:gd name="connsiteY25" fmla="*/ 347662 h 582613"/>
                <a:gd name="connsiteX26" fmla="*/ 320675 w 582613"/>
                <a:gd name="connsiteY26" fmla="*/ 311150 h 582613"/>
                <a:gd name="connsiteX27" fmla="*/ 292099 w 582613"/>
                <a:gd name="connsiteY27" fmla="*/ 311150 h 582613"/>
                <a:gd name="connsiteX28" fmla="*/ 261937 w 582613"/>
                <a:gd name="connsiteY28" fmla="*/ 280987 h 582613"/>
                <a:gd name="connsiteX29" fmla="*/ 271462 w 582613"/>
                <a:gd name="connsiteY29" fmla="*/ 271462 h 582613"/>
                <a:gd name="connsiteX30" fmla="*/ 280987 w 582613"/>
                <a:gd name="connsiteY30" fmla="*/ 280987 h 582613"/>
                <a:gd name="connsiteX31" fmla="*/ 292099 w 582613"/>
                <a:gd name="connsiteY31" fmla="*/ 290512 h 582613"/>
                <a:gd name="connsiteX32" fmla="*/ 320675 w 582613"/>
                <a:gd name="connsiteY32" fmla="*/ 290512 h 582613"/>
                <a:gd name="connsiteX33" fmla="*/ 390525 w 582613"/>
                <a:gd name="connsiteY33" fmla="*/ 342900 h 582613"/>
                <a:gd name="connsiteX34" fmla="*/ 366638 w 582613"/>
                <a:gd name="connsiteY34" fmla="*/ 448494 h 582613"/>
                <a:gd name="connsiteX35" fmla="*/ 358885 w 582613"/>
                <a:gd name="connsiteY35" fmla="*/ 455612 h 582613"/>
                <a:gd name="connsiteX36" fmla="*/ 372613 w 582613"/>
                <a:gd name="connsiteY36" fmla="*/ 455612 h 582613"/>
                <a:gd name="connsiteX37" fmla="*/ 398202 w 582613"/>
                <a:gd name="connsiteY37" fmla="*/ 455612 h 582613"/>
                <a:gd name="connsiteX38" fmla="*/ 419324 w 582613"/>
                <a:gd name="connsiteY38" fmla="*/ 432594 h 582613"/>
                <a:gd name="connsiteX39" fmla="*/ 433388 w 582613"/>
                <a:gd name="connsiteY39" fmla="*/ 339725 h 582613"/>
                <a:gd name="connsiteX40" fmla="*/ 320675 w 582613"/>
                <a:gd name="connsiteY40" fmla="*/ 271462 h 582613"/>
                <a:gd name="connsiteX41" fmla="*/ 311150 w 582613"/>
                <a:gd name="connsiteY41" fmla="*/ 261937 h 582613"/>
                <a:gd name="connsiteX42" fmla="*/ 320675 w 582613"/>
                <a:gd name="connsiteY42" fmla="*/ 252412 h 582613"/>
                <a:gd name="connsiteX43" fmla="*/ 233362 w 582613"/>
                <a:gd name="connsiteY43" fmla="*/ 115887 h 582613"/>
                <a:gd name="connsiteX44" fmla="*/ 292100 w 582613"/>
                <a:gd name="connsiteY44" fmla="*/ 115887 h 582613"/>
                <a:gd name="connsiteX45" fmla="*/ 301625 w 582613"/>
                <a:gd name="connsiteY45" fmla="*/ 125412 h 582613"/>
                <a:gd name="connsiteX46" fmla="*/ 301625 w 582613"/>
                <a:gd name="connsiteY46" fmla="*/ 223837 h 582613"/>
                <a:gd name="connsiteX47" fmla="*/ 292100 w 582613"/>
                <a:gd name="connsiteY47" fmla="*/ 233362 h 582613"/>
                <a:gd name="connsiteX48" fmla="*/ 280987 w 582613"/>
                <a:gd name="connsiteY48" fmla="*/ 223837 h 582613"/>
                <a:gd name="connsiteX49" fmla="*/ 280987 w 582613"/>
                <a:gd name="connsiteY49" fmla="*/ 134937 h 582613"/>
                <a:gd name="connsiteX50" fmla="*/ 242887 w 582613"/>
                <a:gd name="connsiteY50" fmla="*/ 134937 h 582613"/>
                <a:gd name="connsiteX51" fmla="*/ 242887 w 582613"/>
                <a:gd name="connsiteY51" fmla="*/ 330200 h 582613"/>
                <a:gd name="connsiteX52" fmla="*/ 292100 w 582613"/>
                <a:gd name="connsiteY52" fmla="*/ 330200 h 582613"/>
                <a:gd name="connsiteX53" fmla="*/ 301625 w 582613"/>
                <a:gd name="connsiteY53" fmla="*/ 339725 h 582613"/>
                <a:gd name="connsiteX54" fmla="*/ 292100 w 582613"/>
                <a:gd name="connsiteY54" fmla="*/ 349250 h 582613"/>
                <a:gd name="connsiteX55" fmla="*/ 233362 w 582613"/>
                <a:gd name="connsiteY55" fmla="*/ 349250 h 582613"/>
                <a:gd name="connsiteX56" fmla="*/ 223837 w 582613"/>
                <a:gd name="connsiteY56" fmla="*/ 339725 h 582613"/>
                <a:gd name="connsiteX57" fmla="*/ 223837 w 582613"/>
                <a:gd name="connsiteY57" fmla="*/ 125412 h 582613"/>
                <a:gd name="connsiteX58" fmla="*/ 233362 w 582613"/>
                <a:gd name="connsiteY58" fmla="*/ 115887 h 582613"/>
                <a:gd name="connsiteX59" fmla="*/ 242887 w 582613"/>
                <a:gd name="connsiteY59" fmla="*/ 77787 h 582613"/>
                <a:gd name="connsiteX60" fmla="*/ 280987 w 582613"/>
                <a:gd name="connsiteY60" fmla="*/ 77787 h 582613"/>
                <a:gd name="connsiteX61" fmla="*/ 292100 w 582613"/>
                <a:gd name="connsiteY61" fmla="*/ 87312 h 582613"/>
                <a:gd name="connsiteX62" fmla="*/ 280987 w 582613"/>
                <a:gd name="connsiteY62" fmla="*/ 96837 h 582613"/>
                <a:gd name="connsiteX63" fmla="*/ 242887 w 582613"/>
                <a:gd name="connsiteY63" fmla="*/ 96837 h 582613"/>
                <a:gd name="connsiteX64" fmla="*/ 233362 w 582613"/>
                <a:gd name="connsiteY64" fmla="*/ 87312 h 582613"/>
                <a:gd name="connsiteX65" fmla="*/ 242887 w 582613"/>
                <a:gd name="connsiteY65" fmla="*/ 77787 h 582613"/>
                <a:gd name="connsiteX66" fmla="*/ 292100 w 582613"/>
                <a:gd name="connsiteY66" fmla="*/ 0 h 582613"/>
                <a:gd name="connsiteX67" fmla="*/ 582613 w 582613"/>
                <a:gd name="connsiteY67" fmla="*/ 290513 h 582613"/>
                <a:gd name="connsiteX68" fmla="*/ 341313 w 582613"/>
                <a:gd name="connsiteY68" fmla="*/ 577851 h 582613"/>
                <a:gd name="connsiteX69" fmla="*/ 330200 w 582613"/>
                <a:gd name="connsiteY69" fmla="*/ 569913 h 582613"/>
                <a:gd name="connsiteX70" fmla="*/ 338138 w 582613"/>
                <a:gd name="connsiteY70" fmla="*/ 558801 h 582613"/>
                <a:gd name="connsiteX71" fmla="*/ 563563 w 582613"/>
                <a:gd name="connsiteY71" fmla="*/ 290513 h 582613"/>
                <a:gd name="connsiteX72" fmla="*/ 292100 w 582613"/>
                <a:gd name="connsiteY72" fmla="*/ 19050 h 582613"/>
                <a:gd name="connsiteX73" fmla="*/ 19050 w 582613"/>
                <a:gd name="connsiteY73" fmla="*/ 290513 h 582613"/>
                <a:gd name="connsiteX74" fmla="*/ 292100 w 582613"/>
                <a:gd name="connsiteY74" fmla="*/ 563563 h 582613"/>
                <a:gd name="connsiteX75" fmla="*/ 301625 w 582613"/>
                <a:gd name="connsiteY75" fmla="*/ 573088 h 582613"/>
                <a:gd name="connsiteX76" fmla="*/ 292100 w 582613"/>
                <a:gd name="connsiteY76" fmla="*/ 582613 h 582613"/>
                <a:gd name="connsiteX77" fmla="*/ 0 w 582613"/>
                <a:gd name="connsiteY77" fmla="*/ 290513 h 582613"/>
                <a:gd name="connsiteX78" fmla="*/ 292100 w 582613"/>
                <a:gd name="connsiteY78" fmla="*/ 0 h 582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82613" h="582613">
                  <a:moveTo>
                    <a:pt x="242887" y="368300"/>
                  </a:moveTo>
                  <a:cubicBezTo>
                    <a:pt x="261937" y="368300"/>
                    <a:pt x="261937" y="368300"/>
                    <a:pt x="261937" y="368300"/>
                  </a:cubicBezTo>
                  <a:cubicBezTo>
                    <a:pt x="268287" y="368300"/>
                    <a:pt x="271462" y="373063"/>
                    <a:pt x="271462" y="377825"/>
                  </a:cubicBezTo>
                  <a:cubicBezTo>
                    <a:pt x="271462" y="384175"/>
                    <a:pt x="268287" y="387350"/>
                    <a:pt x="261937" y="387350"/>
                  </a:cubicBezTo>
                  <a:cubicBezTo>
                    <a:pt x="242887" y="387350"/>
                    <a:pt x="242887" y="387350"/>
                    <a:pt x="242887" y="387350"/>
                  </a:cubicBezTo>
                  <a:cubicBezTo>
                    <a:pt x="238125" y="387350"/>
                    <a:pt x="233362" y="384175"/>
                    <a:pt x="233362" y="377825"/>
                  </a:cubicBezTo>
                  <a:cubicBezTo>
                    <a:pt x="233362" y="373063"/>
                    <a:pt x="238125" y="368300"/>
                    <a:pt x="242887" y="368300"/>
                  </a:cubicBezTo>
                  <a:close/>
                  <a:moveTo>
                    <a:pt x="320675" y="252412"/>
                  </a:moveTo>
                  <a:cubicBezTo>
                    <a:pt x="385763" y="252412"/>
                    <a:pt x="433388" y="282575"/>
                    <a:pt x="452438" y="331787"/>
                  </a:cubicBezTo>
                  <a:cubicBezTo>
                    <a:pt x="464344" y="368697"/>
                    <a:pt x="457498" y="410071"/>
                    <a:pt x="434578" y="443186"/>
                  </a:cubicBezTo>
                  <a:lnTo>
                    <a:pt x="422863" y="455612"/>
                  </a:lnTo>
                  <a:lnTo>
                    <a:pt x="428569" y="455612"/>
                  </a:lnTo>
                  <a:cubicBezTo>
                    <a:pt x="436563" y="455612"/>
                    <a:pt x="436563" y="455612"/>
                    <a:pt x="436563" y="455612"/>
                  </a:cubicBezTo>
                  <a:cubicBezTo>
                    <a:pt x="442913" y="455612"/>
                    <a:pt x="446088" y="460375"/>
                    <a:pt x="446088" y="465137"/>
                  </a:cubicBezTo>
                  <a:cubicBezTo>
                    <a:pt x="446088" y="471488"/>
                    <a:pt x="442913" y="476250"/>
                    <a:pt x="436563" y="476250"/>
                  </a:cubicBezTo>
                  <a:lnTo>
                    <a:pt x="400050" y="476250"/>
                  </a:lnTo>
                  <a:lnTo>
                    <a:pt x="350103" y="476250"/>
                  </a:lnTo>
                  <a:lnTo>
                    <a:pt x="333375" y="476250"/>
                  </a:lnTo>
                  <a:lnTo>
                    <a:pt x="285130" y="476250"/>
                  </a:lnTo>
                  <a:cubicBezTo>
                    <a:pt x="174625" y="476250"/>
                    <a:pt x="174625" y="476250"/>
                    <a:pt x="174625" y="476250"/>
                  </a:cubicBezTo>
                  <a:cubicBezTo>
                    <a:pt x="169863" y="476250"/>
                    <a:pt x="165100" y="471488"/>
                    <a:pt x="165100" y="465137"/>
                  </a:cubicBezTo>
                  <a:cubicBezTo>
                    <a:pt x="165100" y="460375"/>
                    <a:pt x="169863" y="455612"/>
                    <a:pt x="174625" y="455612"/>
                  </a:cubicBezTo>
                  <a:cubicBezTo>
                    <a:pt x="240110" y="455612"/>
                    <a:pt x="289223" y="455612"/>
                    <a:pt x="326058" y="455612"/>
                  </a:cubicBezTo>
                  <a:lnTo>
                    <a:pt x="328817" y="455612"/>
                  </a:lnTo>
                  <a:lnTo>
                    <a:pt x="351383" y="435620"/>
                  </a:lnTo>
                  <a:cubicBezTo>
                    <a:pt x="371475" y="409873"/>
                    <a:pt x="378618" y="373856"/>
                    <a:pt x="371475" y="347662"/>
                  </a:cubicBezTo>
                  <a:cubicBezTo>
                    <a:pt x="366712" y="330200"/>
                    <a:pt x="354012" y="311150"/>
                    <a:pt x="320675" y="311150"/>
                  </a:cubicBezTo>
                  <a:cubicBezTo>
                    <a:pt x="292099" y="311150"/>
                    <a:pt x="292099" y="311150"/>
                    <a:pt x="292099" y="311150"/>
                  </a:cubicBezTo>
                  <a:cubicBezTo>
                    <a:pt x="274637" y="311150"/>
                    <a:pt x="261937" y="296862"/>
                    <a:pt x="261937" y="280987"/>
                  </a:cubicBezTo>
                  <a:cubicBezTo>
                    <a:pt x="261937" y="276225"/>
                    <a:pt x="266699" y="271462"/>
                    <a:pt x="271462" y="271462"/>
                  </a:cubicBezTo>
                  <a:cubicBezTo>
                    <a:pt x="277812" y="271462"/>
                    <a:pt x="280987" y="276225"/>
                    <a:pt x="280987" y="280987"/>
                  </a:cubicBezTo>
                  <a:cubicBezTo>
                    <a:pt x="280987" y="287337"/>
                    <a:pt x="285749" y="290512"/>
                    <a:pt x="292099" y="290512"/>
                  </a:cubicBezTo>
                  <a:cubicBezTo>
                    <a:pt x="320675" y="290512"/>
                    <a:pt x="320675" y="290512"/>
                    <a:pt x="320675" y="290512"/>
                  </a:cubicBezTo>
                  <a:cubicBezTo>
                    <a:pt x="355599" y="290512"/>
                    <a:pt x="380999" y="309562"/>
                    <a:pt x="390525" y="342900"/>
                  </a:cubicBezTo>
                  <a:cubicBezTo>
                    <a:pt x="398859" y="373856"/>
                    <a:pt x="390227" y="417314"/>
                    <a:pt x="366638" y="448494"/>
                  </a:cubicBezTo>
                  <a:lnTo>
                    <a:pt x="358885" y="455612"/>
                  </a:lnTo>
                  <a:lnTo>
                    <a:pt x="372613" y="455612"/>
                  </a:lnTo>
                  <a:lnTo>
                    <a:pt x="398202" y="455612"/>
                  </a:lnTo>
                  <a:lnTo>
                    <a:pt x="419324" y="432594"/>
                  </a:lnTo>
                  <a:cubicBezTo>
                    <a:pt x="438746" y="404317"/>
                    <a:pt x="444103" y="370681"/>
                    <a:pt x="433388" y="339725"/>
                  </a:cubicBezTo>
                  <a:cubicBezTo>
                    <a:pt x="419100" y="296862"/>
                    <a:pt x="376238" y="271462"/>
                    <a:pt x="320675" y="271462"/>
                  </a:cubicBezTo>
                  <a:cubicBezTo>
                    <a:pt x="315913" y="271462"/>
                    <a:pt x="311150" y="266699"/>
                    <a:pt x="311150" y="261937"/>
                  </a:cubicBezTo>
                  <a:cubicBezTo>
                    <a:pt x="311150" y="257174"/>
                    <a:pt x="315913" y="252412"/>
                    <a:pt x="320675" y="252412"/>
                  </a:cubicBezTo>
                  <a:close/>
                  <a:moveTo>
                    <a:pt x="233362" y="115887"/>
                  </a:moveTo>
                  <a:cubicBezTo>
                    <a:pt x="292100" y="115887"/>
                    <a:pt x="292100" y="115887"/>
                    <a:pt x="292100" y="115887"/>
                  </a:cubicBezTo>
                  <a:cubicBezTo>
                    <a:pt x="296862" y="115887"/>
                    <a:pt x="301625" y="120649"/>
                    <a:pt x="301625" y="125412"/>
                  </a:cubicBezTo>
                  <a:cubicBezTo>
                    <a:pt x="301625" y="223837"/>
                    <a:pt x="301625" y="223837"/>
                    <a:pt x="301625" y="223837"/>
                  </a:cubicBezTo>
                  <a:cubicBezTo>
                    <a:pt x="301625" y="228599"/>
                    <a:pt x="296862" y="233362"/>
                    <a:pt x="292100" y="233362"/>
                  </a:cubicBezTo>
                  <a:cubicBezTo>
                    <a:pt x="285750" y="233362"/>
                    <a:pt x="280987" y="228599"/>
                    <a:pt x="280987" y="223837"/>
                  </a:cubicBezTo>
                  <a:cubicBezTo>
                    <a:pt x="280987" y="134937"/>
                    <a:pt x="280987" y="134937"/>
                    <a:pt x="280987" y="134937"/>
                  </a:cubicBezTo>
                  <a:cubicBezTo>
                    <a:pt x="242887" y="134937"/>
                    <a:pt x="242887" y="134937"/>
                    <a:pt x="242887" y="134937"/>
                  </a:cubicBezTo>
                  <a:cubicBezTo>
                    <a:pt x="242887" y="330200"/>
                    <a:pt x="242887" y="330200"/>
                    <a:pt x="242887" y="330200"/>
                  </a:cubicBezTo>
                  <a:cubicBezTo>
                    <a:pt x="292100" y="330200"/>
                    <a:pt x="292100" y="330200"/>
                    <a:pt x="292100" y="330200"/>
                  </a:cubicBezTo>
                  <a:cubicBezTo>
                    <a:pt x="296862" y="330200"/>
                    <a:pt x="301625" y="334963"/>
                    <a:pt x="301625" y="339725"/>
                  </a:cubicBezTo>
                  <a:cubicBezTo>
                    <a:pt x="301625" y="344488"/>
                    <a:pt x="296862" y="349250"/>
                    <a:pt x="292100" y="349250"/>
                  </a:cubicBezTo>
                  <a:cubicBezTo>
                    <a:pt x="233362" y="349250"/>
                    <a:pt x="233362" y="349250"/>
                    <a:pt x="233362" y="349250"/>
                  </a:cubicBezTo>
                  <a:cubicBezTo>
                    <a:pt x="227012" y="349250"/>
                    <a:pt x="223837" y="344488"/>
                    <a:pt x="223837" y="339725"/>
                  </a:cubicBezTo>
                  <a:cubicBezTo>
                    <a:pt x="223837" y="125412"/>
                    <a:pt x="223837" y="125412"/>
                    <a:pt x="223837" y="125412"/>
                  </a:cubicBezTo>
                  <a:cubicBezTo>
                    <a:pt x="223837" y="120649"/>
                    <a:pt x="227012" y="115887"/>
                    <a:pt x="233362" y="115887"/>
                  </a:cubicBezTo>
                  <a:close/>
                  <a:moveTo>
                    <a:pt x="242887" y="77787"/>
                  </a:moveTo>
                  <a:cubicBezTo>
                    <a:pt x="280987" y="77787"/>
                    <a:pt x="280987" y="77787"/>
                    <a:pt x="280987" y="77787"/>
                  </a:cubicBezTo>
                  <a:cubicBezTo>
                    <a:pt x="287337" y="77787"/>
                    <a:pt x="292100" y="82549"/>
                    <a:pt x="292100" y="87312"/>
                  </a:cubicBezTo>
                  <a:cubicBezTo>
                    <a:pt x="292100" y="92074"/>
                    <a:pt x="287337" y="96837"/>
                    <a:pt x="280987" y="96837"/>
                  </a:cubicBezTo>
                  <a:cubicBezTo>
                    <a:pt x="242887" y="96837"/>
                    <a:pt x="242887" y="96837"/>
                    <a:pt x="242887" y="96837"/>
                  </a:cubicBezTo>
                  <a:cubicBezTo>
                    <a:pt x="238125" y="96837"/>
                    <a:pt x="233362" y="92074"/>
                    <a:pt x="233362" y="87312"/>
                  </a:cubicBezTo>
                  <a:cubicBezTo>
                    <a:pt x="233362" y="82549"/>
                    <a:pt x="238125" y="77787"/>
                    <a:pt x="242887" y="77787"/>
                  </a:cubicBezTo>
                  <a:close/>
                  <a:moveTo>
                    <a:pt x="292100" y="0"/>
                  </a:moveTo>
                  <a:cubicBezTo>
                    <a:pt x="452438" y="0"/>
                    <a:pt x="582613" y="130175"/>
                    <a:pt x="582613" y="290513"/>
                  </a:cubicBezTo>
                  <a:cubicBezTo>
                    <a:pt x="582613" y="433388"/>
                    <a:pt x="481013" y="554038"/>
                    <a:pt x="341313" y="577851"/>
                  </a:cubicBezTo>
                  <a:cubicBezTo>
                    <a:pt x="336550" y="579438"/>
                    <a:pt x="331788" y="574676"/>
                    <a:pt x="330200" y="569913"/>
                  </a:cubicBezTo>
                  <a:cubicBezTo>
                    <a:pt x="330200" y="565151"/>
                    <a:pt x="333375" y="560388"/>
                    <a:pt x="338138" y="558801"/>
                  </a:cubicBezTo>
                  <a:cubicBezTo>
                    <a:pt x="468313" y="536576"/>
                    <a:pt x="563563" y="423863"/>
                    <a:pt x="563563" y="290513"/>
                  </a:cubicBezTo>
                  <a:cubicBezTo>
                    <a:pt x="563563" y="141287"/>
                    <a:pt x="441325" y="19050"/>
                    <a:pt x="292100" y="19050"/>
                  </a:cubicBezTo>
                  <a:cubicBezTo>
                    <a:pt x="141288" y="19050"/>
                    <a:pt x="19050" y="141287"/>
                    <a:pt x="19050" y="290513"/>
                  </a:cubicBezTo>
                  <a:cubicBezTo>
                    <a:pt x="19050" y="441326"/>
                    <a:pt x="141288" y="563563"/>
                    <a:pt x="292100" y="563563"/>
                  </a:cubicBezTo>
                  <a:cubicBezTo>
                    <a:pt x="296863" y="563563"/>
                    <a:pt x="301625" y="566738"/>
                    <a:pt x="301625" y="573088"/>
                  </a:cubicBezTo>
                  <a:cubicBezTo>
                    <a:pt x="301625" y="577851"/>
                    <a:pt x="296863" y="582613"/>
                    <a:pt x="292100" y="582613"/>
                  </a:cubicBezTo>
                  <a:cubicBezTo>
                    <a:pt x="130175" y="582613"/>
                    <a:pt x="0" y="450851"/>
                    <a:pt x="0" y="290513"/>
                  </a:cubicBezTo>
                  <a:cubicBezTo>
                    <a:pt x="0" y="130175"/>
                    <a:pt x="130175" y="0"/>
                    <a:pt x="2921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E0EA7E4-5DB6-4716-A58A-AB51AE414D37}"/>
                </a:ext>
              </a:extLst>
            </p:cNvPr>
            <p:cNvSpPr txBox="1"/>
            <p:nvPr/>
          </p:nvSpPr>
          <p:spPr>
            <a:xfrm>
              <a:off x="4667422" y="3600168"/>
              <a:ext cx="2857156" cy="12311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  <a:t>Interested in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  <a:t>research opportunities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  <a:t>in Estonia?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</a:b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ino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A9F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  <a:t>RESEARCHINESTONIA.EU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CA9F"/>
                </a:solidFill>
                <a:effectLst/>
                <a:uLnTx/>
                <a:uFillTx/>
                <a:latin typeface="Aino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C0328A3-6916-446E-8145-80701BCB55BB}"/>
              </a:ext>
            </a:extLst>
          </p:cNvPr>
          <p:cNvGrpSpPr/>
          <p:nvPr/>
        </p:nvGrpSpPr>
        <p:grpSpPr>
          <a:xfrm>
            <a:off x="1465718" y="2507992"/>
            <a:ext cx="2965919" cy="2323282"/>
            <a:chOff x="1465718" y="2507992"/>
            <a:chExt cx="2965919" cy="232328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8447AB5-0D97-49EF-A1B4-5468490EF0DA}"/>
                </a:ext>
              </a:extLst>
            </p:cNvPr>
            <p:cNvSpPr txBox="1"/>
            <p:nvPr/>
          </p:nvSpPr>
          <p:spPr>
            <a:xfrm>
              <a:off x="1465718" y="3600168"/>
              <a:ext cx="2965919" cy="12311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  <a:t>Are you interested in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  <a:t>particular digital solution,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  <a:t>study visit, etc.? 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</a:b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ino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A9F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  <a:t>EDUCATIONESTONIA.ORG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CA9F"/>
                </a:solidFill>
                <a:effectLst/>
                <a:uLnTx/>
                <a:uFillTx/>
                <a:latin typeface="Aino"/>
                <a:ea typeface="+mn-ea"/>
                <a:cs typeface="+mn-cs"/>
              </a:endParaRPr>
            </a:p>
          </p:txBody>
        </p:sp>
        <p:sp>
          <p:nvSpPr>
            <p:cNvPr id="33" name="Freeform: Shape 675">
              <a:extLst>
                <a:ext uri="{FF2B5EF4-FFF2-40B4-BE49-F238E27FC236}">
                  <a16:creationId xmlns:a16="http://schemas.microsoft.com/office/drawing/2014/main" id="{DD7B9A4F-A854-4567-94DC-BB8E3F9E47B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92703" y="2507992"/>
              <a:ext cx="911950" cy="911950"/>
            </a:xfrm>
            <a:custGeom>
              <a:avLst/>
              <a:gdLst>
                <a:gd name="connsiteX0" fmla="*/ 290513 w 582613"/>
                <a:gd name="connsiteY0" fmla="*/ 306387 h 582613"/>
                <a:gd name="connsiteX1" fmla="*/ 427038 w 582613"/>
                <a:gd name="connsiteY1" fmla="*/ 346075 h 582613"/>
                <a:gd name="connsiteX2" fmla="*/ 431800 w 582613"/>
                <a:gd name="connsiteY2" fmla="*/ 354012 h 582613"/>
                <a:gd name="connsiteX3" fmla="*/ 431800 w 582613"/>
                <a:gd name="connsiteY3" fmla="*/ 457200 h 582613"/>
                <a:gd name="connsiteX4" fmla="*/ 422275 w 582613"/>
                <a:gd name="connsiteY4" fmla="*/ 466725 h 582613"/>
                <a:gd name="connsiteX5" fmla="*/ 290513 w 582613"/>
                <a:gd name="connsiteY5" fmla="*/ 466725 h 582613"/>
                <a:gd name="connsiteX6" fmla="*/ 280988 w 582613"/>
                <a:gd name="connsiteY6" fmla="*/ 457200 h 582613"/>
                <a:gd name="connsiteX7" fmla="*/ 290513 w 582613"/>
                <a:gd name="connsiteY7" fmla="*/ 446088 h 582613"/>
                <a:gd name="connsiteX8" fmla="*/ 412750 w 582613"/>
                <a:gd name="connsiteY8" fmla="*/ 446088 h 582613"/>
                <a:gd name="connsiteX9" fmla="*/ 412750 w 582613"/>
                <a:gd name="connsiteY9" fmla="*/ 358775 h 582613"/>
                <a:gd name="connsiteX10" fmla="*/ 290513 w 582613"/>
                <a:gd name="connsiteY10" fmla="*/ 325437 h 582613"/>
                <a:gd name="connsiteX11" fmla="*/ 169863 w 582613"/>
                <a:gd name="connsiteY11" fmla="*/ 358775 h 582613"/>
                <a:gd name="connsiteX12" fmla="*/ 169863 w 582613"/>
                <a:gd name="connsiteY12" fmla="*/ 457200 h 582613"/>
                <a:gd name="connsiteX13" fmla="*/ 160338 w 582613"/>
                <a:gd name="connsiteY13" fmla="*/ 466725 h 582613"/>
                <a:gd name="connsiteX14" fmla="*/ 149225 w 582613"/>
                <a:gd name="connsiteY14" fmla="*/ 457200 h 582613"/>
                <a:gd name="connsiteX15" fmla="*/ 149225 w 582613"/>
                <a:gd name="connsiteY15" fmla="*/ 354012 h 582613"/>
                <a:gd name="connsiteX16" fmla="*/ 153988 w 582613"/>
                <a:gd name="connsiteY16" fmla="*/ 346075 h 582613"/>
                <a:gd name="connsiteX17" fmla="*/ 290513 w 582613"/>
                <a:gd name="connsiteY17" fmla="*/ 306387 h 582613"/>
                <a:gd name="connsiteX18" fmla="*/ 449263 w 582613"/>
                <a:gd name="connsiteY18" fmla="*/ 290512 h 582613"/>
                <a:gd name="connsiteX19" fmla="*/ 520700 w 582613"/>
                <a:gd name="connsiteY19" fmla="*/ 309562 h 582613"/>
                <a:gd name="connsiteX20" fmla="*/ 523875 w 582613"/>
                <a:gd name="connsiteY20" fmla="*/ 317500 h 582613"/>
                <a:gd name="connsiteX21" fmla="*/ 523875 w 582613"/>
                <a:gd name="connsiteY21" fmla="*/ 339725 h 582613"/>
                <a:gd name="connsiteX22" fmla="*/ 514350 w 582613"/>
                <a:gd name="connsiteY22" fmla="*/ 349250 h 582613"/>
                <a:gd name="connsiteX23" fmla="*/ 504825 w 582613"/>
                <a:gd name="connsiteY23" fmla="*/ 339725 h 582613"/>
                <a:gd name="connsiteX24" fmla="*/ 504825 w 582613"/>
                <a:gd name="connsiteY24" fmla="*/ 323850 h 582613"/>
                <a:gd name="connsiteX25" fmla="*/ 449263 w 582613"/>
                <a:gd name="connsiteY25" fmla="*/ 309562 h 582613"/>
                <a:gd name="connsiteX26" fmla="*/ 415925 w 582613"/>
                <a:gd name="connsiteY26" fmla="*/ 314325 h 582613"/>
                <a:gd name="connsiteX27" fmla="*/ 404813 w 582613"/>
                <a:gd name="connsiteY27" fmla="*/ 307975 h 582613"/>
                <a:gd name="connsiteX28" fmla="*/ 411163 w 582613"/>
                <a:gd name="connsiteY28" fmla="*/ 295274 h 582613"/>
                <a:gd name="connsiteX29" fmla="*/ 449263 w 582613"/>
                <a:gd name="connsiteY29" fmla="*/ 290512 h 582613"/>
                <a:gd name="connsiteX30" fmla="*/ 133350 w 582613"/>
                <a:gd name="connsiteY30" fmla="*/ 290512 h 582613"/>
                <a:gd name="connsiteX31" fmla="*/ 173038 w 582613"/>
                <a:gd name="connsiteY31" fmla="*/ 295274 h 582613"/>
                <a:gd name="connsiteX32" fmla="*/ 179388 w 582613"/>
                <a:gd name="connsiteY32" fmla="*/ 307975 h 582613"/>
                <a:gd name="connsiteX33" fmla="*/ 168275 w 582613"/>
                <a:gd name="connsiteY33" fmla="*/ 314325 h 582613"/>
                <a:gd name="connsiteX34" fmla="*/ 133350 w 582613"/>
                <a:gd name="connsiteY34" fmla="*/ 309562 h 582613"/>
                <a:gd name="connsiteX35" fmla="*/ 79375 w 582613"/>
                <a:gd name="connsiteY35" fmla="*/ 323850 h 582613"/>
                <a:gd name="connsiteX36" fmla="*/ 79375 w 582613"/>
                <a:gd name="connsiteY36" fmla="*/ 339725 h 582613"/>
                <a:gd name="connsiteX37" fmla="*/ 69850 w 582613"/>
                <a:gd name="connsiteY37" fmla="*/ 349250 h 582613"/>
                <a:gd name="connsiteX38" fmla="*/ 60325 w 582613"/>
                <a:gd name="connsiteY38" fmla="*/ 339725 h 582613"/>
                <a:gd name="connsiteX39" fmla="*/ 60325 w 582613"/>
                <a:gd name="connsiteY39" fmla="*/ 317500 h 582613"/>
                <a:gd name="connsiteX40" fmla="*/ 63500 w 582613"/>
                <a:gd name="connsiteY40" fmla="*/ 309562 h 582613"/>
                <a:gd name="connsiteX41" fmla="*/ 133350 w 582613"/>
                <a:gd name="connsiteY41" fmla="*/ 290512 h 582613"/>
                <a:gd name="connsiteX42" fmla="*/ 460375 w 582613"/>
                <a:gd name="connsiteY42" fmla="*/ 179387 h 582613"/>
                <a:gd name="connsiteX43" fmla="*/ 506412 w 582613"/>
                <a:gd name="connsiteY43" fmla="*/ 225425 h 582613"/>
                <a:gd name="connsiteX44" fmla="*/ 460375 w 582613"/>
                <a:gd name="connsiteY44" fmla="*/ 273050 h 582613"/>
                <a:gd name="connsiteX45" fmla="*/ 436562 w 582613"/>
                <a:gd name="connsiteY45" fmla="*/ 266700 h 582613"/>
                <a:gd name="connsiteX46" fmla="*/ 433387 w 582613"/>
                <a:gd name="connsiteY46" fmla="*/ 252412 h 582613"/>
                <a:gd name="connsiteX47" fmla="*/ 446087 w 582613"/>
                <a:gd name="connsiteY47" fmla="*/ 249237 h 582613"/>
                <a:gd name="connsiteX48" fmla="*/ 460375 w 582613"/>
                <a:gd name="connsiteY48" fmla="*/ 254000 h 582613"/>
                <a:gd name="connsiteX49" fmla="*/ 487362 w 582613"/>
                <a:gd name="connsiteY49" fmla="*/ 225425 h 582613"/>
                <a:gd name="connsiteX50" fmla="*/ 460375 w 582613"/>
                <a:gd name="connsiteY50" fmla="*/ 198437 h 582613"/>
                <a:gd name="connsiteX51" fmla="*/ 433387 w 582613"/>
                <a:gd name="connsiteY51" fmla="*/ 223837 h 582613"/>
                <a:gd name="connsiteX52" fmla="*/ 422275 w 582613"/>
                <a:gd name="connsiteY52" fmla="*/ 233362 h 582613"/>
                <a:gd name="connsiteX53" fmla="*/ 414337 w 582613"/>
                <a:gd name="connsiteY53" fmla="*/ 222250 h 582613"/>
                <a:gd name="connsiteX54" fmla="*/ 460375 w 582613"/>
                <a:gd name="connsiteY54" fmla="*/ 179387 h 582613"/>
                <a:gd name="connsiteX55" fmla="*/ 123825 w 582613"/>
                <a:gd name="connsiteY55" fmla="*/ 179387 h 582613"/>
                <a:gd name="connsiteX56" fmla="*/ 169863 w 582613"/>
                <a:gd name="connsiteY56" fmla="*/ 225425 h 582613"/>
                <a:gd name="connsiteX57" fmla="*/ 123825 w 582613"/>
                <a:gd name="connsiteY57" fmla="*/ 273050 h 582613"/>
                <a:gd name="connsiteX58" fmla="*/ 100013 w 582613"/>
                <a:gd name="connsiteY58" fmla="*/ 266700 h 582613"/>
                <a:gd name="connsiteX59" fmla="*/ 96837 w 582613"/>
                <a:gd name="connsiteY59" fmla="*/ 252412 h 582613"/>
                <a:gd name="connsiteX60" fmla="*/ 109538 w 582613"/>
                <a:gd name="connsiteY60" fmla="*/ 249237 h 582613"/>
                <a:gd name="connsiteX61" fmla="*/ 123825 w 582613"/>
                <a:gd name="connsiteY61" fmla="*/ 254000 h 582613"/>
                <a:gd name="connsiteX62" fmla="*/ 150813 w 582613"/>
                <a:gd name="connsiteY62" fmla="*/ 225425 h 582613"/>
                <a:gd name="connsiteX63" fmla="*/ 123825 w 582613"/>
                <a:gd name="connsiteY63" fmla="*/ 198437 h 582613"/>
                <a:gd name="connsiteX64" fmla="*/ 96837 w 582613"/>
                <a:gd name="connsiteY64" fmla="*/ 223837 h 582613"/>
                <a:gd name="connsiteX65" fmla="*/ 85725 w 582613"/>
                <a:gd name="connsiteY65" fmla="*/ 233362 h 582613"/>
                <a:gd name="connsiteX66" fmla="*/ 77787 w 582613"/>
                <a:gd name="connsiteY66" fmla="*/ 222250 h 582613"/>
                <a:gd name="connsiteX67" fmla="*/ 123825 w 582613"/>
                <a:gd name="connsiteY67" fmla="*/ 179387 h 582613"/>
                <a:gd name="connsiteX68" fmla="*/ 307901 w 582613"/>
                <a:gd name="connsiteY68" fmla="*/ 107900 h 582613"/>
                <a:gd name="connsiteX69" fmla="*/ 374650 w 582613"/>
                <a:gd name="connsiteY69" fmla="*/ 176212 h 582613"/>
                <a:gd name="connsiteX70" fmla="*/ 307975 w 582613"/>
                <a:gd name="connsiteY70" fmla="*/ 277812 h 582613"/>
                <a:gd name="connsiteX71" fmla="*/ 290513 w 582613"/>
                <a:gd name="connsiteY71" fmla="*/ 279400 h 582613"/>
                <a:gd name="connsiteX72" fmla="*/ 231775 w 582613"/>
                <a:gd name="connsiteY72" fmla="*/ 255587 h 582613"/>
                <a:gd name="connsiteX73" fmla="*/ 231775 w 582613"/>
                <a:gd name="connsiteY73" fmla="*/ 242887 h 582613"/>
                <a:gd name="connsiteX74" fmla="*/ 244475 w 582613"/>
                <a:gd name="connsiteY74" fmla="*/ 241300 h 582613"/>
                <a:gd name="connsiteX75" fmla="*/ 303213 w 582613"/>
                <a:gd name="connsiteY75" fmla="*/ 258762 h 582613"/>
                <a:gd name="connsiteX76" fmla="*/ 355600 w 582613"/>
                <a:gd name="connsiteY76" fmla="*/ 179387 h 582613"/>
                <a:gd name="connsiteX77" fmla="*/ 277813 w 582613"/>
                <a:gd name="connsiteY77" fmla="*/ 127000 h 582613"/>
                <a:gd name="connsiteX78" fmla="*/ 225425 w 582613"/>
                <a:gd name="connsiteY78" fmla="*/ 206375 h 582613"/>
                <a:gd name="connsiteX79" fmla="*/ 217488 w 582613"/>
                <a:gd name="connsiteY79" fmla="*/ 217487 h 582613"/>
                <a:gd name="connsiteX80" fmla="*/ 206375 w 582613"/>
                <a:gd name="connsiteY80" fmla="*/ 209550 h 582613"/>
                <a:gd name="connsiteX81" fmla="*/ 273050 w 582613"/>
                <a:gd name="connsiteY81" fmla="*/ 107950 h 582613"/>
                <a:gd name="connsiteX82" fmla="*/ 307901 w 582613"/>
                <a:gd name="connsiteY82" fmla="*/ 107900 h 582613"/>
                <a:gd name="connsiteX83" fmla="*/ 290513 w 582613"/>
                <a:gd name="connsiteY83" fmla="*/ 0 h 582613"/>
                <a:gd name="connsiteX84" fmla="*/ 582613 w 582613"/>
                <a:gd name="connsiteY84" fmla="*/ 292100 h 582613"/>
                <a:gd name="connsiteX85" fmla="*/ 341313 w 582613"/>
                <a:gd name="connsiteY85" fmla="*/ 577851 h 582613"/>
                <a:gd name="connsiteX86" fmla="*/ 330200 w 582613"/>
                <a:gd name="connsiteY86" fmla="*/ 569913 h 582613"/>
                <a:gd name="connsiteX87" fmla="*/ 338138 w 582613"/>
                <a:gd name="connsiteY87" fmla="*/ 558801 h 582613"/>
                <a:gd name="connsiteX88" fmla="*/ 561976 w 582613"/>
                <a:gd name="connsiteY88" fmla="*/ 292100 h 582613"/>
                <a:gd name="connsiteX89" fmla="*/ 290513 w 582613"/>
                <a:gd name="connsiteY89" fmla="*/ 19050 h 582613"/>
                <a:gd name="connsiteX90" fmla="*/ 19050 w 582613"/>
                <a:gd name="connsiteY90" fmla="*/ 292100 h 582613"/>
                <a:gd name="connsiteX91" fmla="*/ 290513 w 582613"/>
                <a:gd name="connsiteY91" fmla="*/ 563563 h 582613"/>
                <a:gd name="connsiteX92" fmla="*/ 300038 w 582613"/>
                <a:gd name="connsiteY92" fmla="*/ 573088 h 582613"/>
                <a:gd name="connsiteX93" fmla="*/ 290513 w 582613"/>
                <a:gd name="connsiteY93" fmla="*/ 582613 h 582613"/>
                <a:gd name="connsiteX94" fmla="*/ 0 w 582613"/>
                <a:gd name="connsiteY94" fmla="*/ 292100 h 582613"/>
                <a:gd name="connsiteX95" fmla="*/ 290513 w 582613"/>
                <a:gd name="connsiteY95" fmla="*/ 0 h 582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582613" h="582613">
                  <a:moveTo>
                    <a:pt x="290513" y="306387"/>
                  </a:moveTo>
                  <a:cubicBezTo>
                    <a:pt x="374650" y="306387"/>
                    <a:pt x="425450" y="344487"/>
                    <a:pt x="427038" y="346075"/>
                  </a:cubicBezTo>
                  <a:cubicBezTo>
                    <a:pt x="430213" y="347662"/>
                    <a:pt x="431800" y="350837"/>
                    <a:pt x="431800" y="354012"/>
                  </a:cubicBezTo>
                  <a:cubicBezTo>
                    <a:pt x="431800" y="457200"/>
                    <a:pt x="431800" y="457200"/>
                    <a:pt x="431800" y="457200"/>
                  </a:cubicBezTo>
                  <a:cubicBezTo>
                    <a:pt x="431800" y="461963"/>
                    <a:pt x="427038" y="466725"/>
                    <a:pt x="422275" y="466725"/>
                  </a:cubicBezTo>
                  <a:cubicBezTo>
                    <a:pt x="290513" y="466725"/>
                    <a:pt x="290513" y="466725"/>
                    <a:pt x="290513" y="466725"/>
                  </a:cubicBezTo>
                  <a:cubicBezTo>
                    <a:pt x="285750" y="466725"/>
                    <a:pt x="280988" y="461963"/>
                    <a:pt x="280988" y="457200"/>
                  </a:cubicBezTo>
                  <a:cubicBezTo>
                    <a:pt x="280988" y="450850"/>
                    <a:pt x="285750" y="446088"/>
                    <a:pt x="290513" y="446088"/>
                  </a:cubicBezTo>
                  <a:cubicBezTo>
                    <a:pt x="412750" y="446088"/>
                    <a:pt x="412750" y="446088"/>
                    <a:pt x="412750" y="446088"/>
                  </a:cubicBezTo>
                  <a:cubicBezTo>
                    <a:pt x="412750" y="358775"/>
                    <a:pt x="412750" y="358775"/>
                    <a:pt x="412750" y="358775"/>
                  </a:cubicBezTo>
                  <a:cubicBezTo>
                    <a:pt x="400050" y="350837"/>
                    <a:pt x="355600" y="325437"/>
                    <a:pt x="290513" y="325437"/>
                  </a:cubicBezTo>
                  <a:cubicBezTo>
                    <a:pt x="225425" y="325437"/>
                    <a:pt x="182563" y="350837"/>
                    <a:pt x="169863" y="358775"/>
                  </a:cubicBezTo>
                  <a:cubicBezTo>
                    <a:pt x="169863" y="457200"/>
                    <a:pt x="169863" y="457200"/>
                    <a:pt x="169863" y="457200"/>
                  </a:cubicBezTo>
                  <a:cubicBezTo>
                    <a:pt x="169863" y="461963"/>
                    <a:pt x="165100" y="466725"/>
                    <a:pt x="160338" y="466725"/>
                  </a:cubicBezTo>
                  <a:cubicBezTo>
                    <a:pt x="153988" y="466725"/>
                    <a:pt x="149225" y="461963"/>
                    <a:pt x="149225" y="457200"/>
                  </a:cubicBezTo>
                  <a:cubicBezTo>
                    <a:pt x="149225" y="354012"/>
                    <a:pt x="149225" y="354012"/>
                    <a:pt x="149225" y="354012"/>
                  </a:cubicBezTo>
                  <a:cubicBezTo>
                    <a:pt x="149225" y="350837"/>
                    <a:pt x="150813" y="347662"/>
                    <a:pt x="153988" y="346075"/>
                  </a:cubicBezTo>
                  <a:cubicBezTo>
                    <a:pt x="155575" y="344487"/>
                    <a:pt x="206375" y="306387"/>
                    <a:pt x="290513" y="306387"/>
                  </a:cubicBezTo>
                  <a:close/>
                  <a:moveTo>
                    <a:pt x="449263" y="290512"/>
                  </a:moveTo>
                  <a:cubicBezTo>
                    <a:pt x="492125" y="290512"/>
                    <a:pt x="519113" y="309562"/>
                    <a:pt x="520700" y="309562"/>
                  </a:cubicBezTo>
                  <a:cubicBezTo>
                    <a:pt x="522288" y="312737"/>
                    <a:pt x="523875" y="314325"/>
                    <a:pt x="523875" y="317500"/>
                  </a:cubicBezTo>
                  <a:cubicBezTo>
                    <a:pt x="523875" y="339725"/>
                    <a:pt x="523875" y="339725"/>
                    <a:pt x="523875" y="339725"/>
                  </a:cubicBezTo>
                  <a:cubicBezTo>
                    <a:pt x="523875" y="344488"/>
                    <a:pt x="519113" y="349250"/>
                    <a:pt x="514350" y="349250"/>
                  </a:cubicBezTo>
                  <a:cubicBezTo>
                    <a:pt x="509588" y="349250"/>
                    <a:pt x="504825" y="344488"/>
                    <a:pt x="504825" y="339725"/>
                  </a:cubicBezTo>
                  <a:cubicBezTo>
                    <a:pt x="504825" y="323850"/>
                    <a:pt x="504825" y="323850"/>
                    <a:pt x="504825" y="323850"/>
                  </a:cubicBezTo>
                  <a:cubicBezTo>
                    <a:pt x="496888" y="319087"/>
                    <a:pt x="477838" y="309562"/>
                    <a:pt x="449263" y="309562"/>
                  </a:cubicBezTo>
                  <a:cubicBezTo>
                    <a:pt x="438150" y="309562"/>
                    <a:pt x="427038" y="311150"/>
                    <a:pt x="415925" y="314325"/>
                  </a:cubicBezTo>
                  <a:cubicBezTo>
                    <a:pt x="411163" y="315912"/>
                    <a:pt x="406400" y="312737"/>
                    <a:pt x="404813" y="307975"/>
                  </a:cubicBezTo>
                  <a:cubicBezTo>
                    <a:pt x="403225" y="303212"/>
                    <a:pt x="404813" y="296862"/>
                    <a:pt x="411163" y="295274"/>
                  </a:cubicBezTo>
                  <a:cubicBezTo>
                    <a:pt x="423863" y="292099"/>
                    <a:pt x="436563" y="290512"/>
                    <a:pt x="449263" y="290512"/>
                  </a:cubicBezTo>
                  <a:close/>
                  <a:moveTo>
                    <a:pt x="133350" y="290512"/>
                  </a:moveTo>
                  <a:cubicBezTo>
                    <a:pt x="147637" y="290512"/>
                    <a:pt x="160338" y="292099"/>
                    <a:pt x="173038" y="295274"/>
                  </a:cubicBezTo>
                  <a:cubicBezTo>
                    <a:pt x="177800" y="296862"/>
                    <a:pt x="180975" y="303212"/>
                    <a:pt x="179388" y="307975"/>
                  </a:cubicBezTo>
                  <a:cubicBezTo>
                    <a:pt x="177800" y="312737"/>
                    <a:pt x="173038" y="315912"/>
                    <a:pt x="168275" y="314325"/>
                  </a:cubicBezTo>
                  <a:cubicBezTo>
                    <a:pt x="157163" y="311150"/>
                    <a:pt x="146050" y="309562"/>
                    <a:pt x="133350" y="309562"/>
                  </a:cubicBezTo>
                  <a:cubicBezTo>
                    <a:pt x="106362" y="309562"/>
                    <a:pt x="87312" y="319087"/>
                    <a:pt x="79375" y="323850"/>
                  </a:cubicBezTo>
                  <a:cubicBezTo>
                    <a:pt x="79375" y="339725"/>
                    <a:pt x="79375" y="339725"/>
                    <a:pt x="79375" y="339725"/>
                  </a:cubicBezTo>
                  <a:cubicBezTo>
                    <a:pt x="79375" y="344488"/>
                    <a:pt x="74612" y="349250"/>
                    <a:pt x="69850" y="349250"/>
                  </a:cubicBezTo>
                  <a:cubicBezTo>
                    <a:pt x="65087" y="349250"/>
                    <a:pt x="60325" y="344488"/>
                    <a:pt x="60325" y="339725"/>
                  </a:cubicBezTo>
                  <a:cubicBezTo>
                    <a:pt x="60325" y="317500"/>
                    <a:pt x="60325" y="317500"/>
                    <a:pt x="60325" y="317500"/>
                  </a:cubicBezTo>
                  <a:cubicBezTo>
                    <a:pt x="60325" y="314325"/>
                    <a:pt x="61912" y="312737"/>
                    <a:pt x="63500" y="309562"/>
                  </a:cubicBezTo>
                  <a:cubicBezTo>
                    <a:pt x="65087" y="309562"/>
                    <a:pt x="90487" y="290512"/>
                    <a:pt x="133350" y="290512"/>
                  </a:cubicBezTo>
                  <a:close/>
                  <a:moveTo>
                    <a:pt x="460375" y="179387"/>
                  </a:moveTo>
                  <a:cubicBezTo>
                    <a:pt x="485775" y="179387"/>
                    <a:pt x="506412" y="200024"/>
                    <a:pt x="506412" y="225425"/>
                  </a:cubicBezTo>
                  <a:cubicBezTo>
                    <a:pt x="506412" y="252412"/>
                    <a:pt x="485775" y="273050"/>
                    <a:pt x="460375" y="273050"/>
                  </a:cubicBezTo>
                  <a:cubicBezTo>
                    <a:pt x="452437" y="273050"/>
                    <a:pt x="444500" y="269875"/>
                    <a:pt x="436562" y="266700"/>
                  </a:cubicBezTo>
                  <a:cubicBezTo>
                    <a:pt x="431800" y="263525"/>
                    <a:pt x="430212" y="257175"/>
                    <a:pt x="433387" y="252412"/>
                  </a:cubicBezTo>
                  <a:cubicBezTo>
                    <a:pt x="436562" y="249237"/>
                    <a:pt x="442912" y="247650"/>
                    <a:pt x="446087" y="249237"/>
                  </a:cubicBezTo>
                  <a:cubicBezTo>
                    <a:pt x="450850" y="252412"/>
                    <a:pt x="455612" y="254000"/>
                    <a:pt x="460375" y="254000"/>
                  </a:cubicBezTo>
                  <a:cubicBezTo>
                    <a:pt x="474662" y="254000"/>
                    <a:pt x="487362" y="241300"/>
                    <a:pt x="487362" y="225425"/>
                  </a:cubicBezTo>
                  <a:cubicBezTo>
                    <a:pt x="487362" y="211137"/>
                    <a:pt x="474662" y="198437"/>
                    <a:pt x="460375" y="198437"/>
                  </a:cubicBezTo>
                  <a:cubicBezTo>
                    <a:pt x="446087" y="198437"/>
                    <a:pt x="434975" y="209550"/>
                    <a:pt x="433387" y="223837"/>
                  </a:cubicBezTo>
                  <a:cubicBezTo>
                    <a:pt x="433387" y="230187"/>
                    <a:pt x="428625" y="233362"/>
                    <a:pt x="422275" y="233362"/>
                  </a:cubicBezTo>
                  <a:cubicBezTo>
                    <a:pt x="417512" y="233362"/>
                    <a:pt x="414337" y="228600"/>
                    <a:pt x="414337" y="222250"/>
                  </a:cubicBezTo>
                  <a:cubicBezTo>
                    <a:pt x="415925" y="198437"/>
                    <a:pt x="436562" y="179387"/>
                    <a:pt x="460375" y="179387"/>
                  </a:cubicBezTo>
                  <a:close/>
                  <a:moveTo>
                    <a:pt x="123825" y="179387"/>
                  </a:moveTo>
                  <a:cubicBezTo>
                    <a:pt x="149226" y="179387"/>
                    <a:pt x="169863" y="200024"/>
                    <a:pt x="169863" y="225425"/>
                  </a:cubicBezTo>
                  <a:cubicBezTo>
                    <a:pt x="169863" y="252412"/>
                    <a:pt x="149226" y="273050"/>
                    <a:pt x="123825" y="273050"/>
                  </a:cubicBezTo>
                  <a:cubicBezTo>
                    <a:pt x="115888" y="273050"/>
                    <a:pt x="106363" y="269875"/>
                    <a:pt x="100013" y="266700"/>
                  </a:cubicBezTo>
                  <a:cubicBezTo>
                    <a:pt x="95250" y="263525"/>
                    <a:pt x="93662" y="257175"/>
                    <a:pt x="96837" y="252412"/>
                  </a:cubicBezTo>
                  <a:cubicBezTo>
                    <a:pt x="98425" y="249237"/>
                    <a:pt x="104775" y="247650"/>
                    <a:pt x="109538" y="249237"/>
                  </a:cubicBezTo>
                  <a:cubicBezTo>
                    <a:pt x="114300" y="252412"/>
                    <a:pt x="119063" y="254000"/>
                    <a:pt x="123825" y="254000"/>
                  </a:cubicBezTo>
                  <a:cubicBezTo>
                    <a:pt x="138113" y="254000"/>
                    <a:pt x="150813" y="241300"/>
                    <a:pt x="150813" y="225425"/>
                  </a:cubicBezTo>
                  <a:cubicBezTo>
                    <a:pt x="150813" y="211137"/>
                    <a:pt x="138113" y="198437"/>
                    <a:pt x="123825" y="198437"/>
                  </a:cubicBezTo>
                  <a:cubicBezTo>
                    <a:pt x="109538" y="198437"/>
                    <a:pt x="96837" y="209550"/>
                    <a:pt x="96837" y="223837"/>
                  </a:cubicBezTo>
                  <a:cubicBezTo>
                    <a:pt x="95250" y="230187"/>
                    <a:pt x="92075" y="233362"/>
                    <a:pt x="85725" y="233362"/>
                  </a:cubicBezTo>
                  <a:cubicBezTo>
                    <a:pt x="80962" y="233362"/>
                    <a:pt x="76200" y="228600"/>
                    <a:pt x="77787" y="222250"/>
                  </a:cubicBezTo>
                  <a:cubicBezTo>
                    <a:pt x="79375" y="198437"/>
                    <a:pt x="98425" y="179387"/>
                    <a:pt x="123825" y="179387"/>
                  </a:cubicBezTo>
                  <a:close/>
                  <a:moveTo>
                    <a:pt x="307901" y="107900"/>
                  </a:moveTo>
                  <a:cubicBezTo>
                    <a:pt x="341313" y="114598"/>
                    <a:pt x="368697" y="140494"/>
                    <a:pt x="374650" y="176212"/>
                  </a:cubicBezTo>
                  <a:cubicBezTo>
                    <a:pt x="384175" y="222250"/>
                    <a:pt x="354013" y="268287"/>
                    <a:pt x="307975" y="277812"/>
                  </a:cubicBezTo>
                  <a:cubicBezTo>
                    <a:pt x="301625" y="277812"/>
                    <a:pt x="296863" y="279400"/>
                    <a:pt x="290513" y="279400"/>
                  </a:cubicBezTo>
                  <a:cubicBezTo>
                    <a:pt x="269875" y="279400"/>
                    <a:pt x="247650" y="271462"/>
                    <a:pt x="231775" y="255587"/>
                  </a:cubicBezTo>
                  <a:cubicBezTo>
                    <a:pt x="228600" y="252412"/>
                    <a:pt x="227013" y="246062"/>
                    <a:pt x="231775" y="242887"/>
                  </a:cubicBezTo>
                  <a:cubicBezTo>
                    <a:pt x="234950" y="238125"/>
                    <a:pt x="241300" y="238125"/>
                    <a:pt x="244475" y="241300"/>
                  </a:cubicBezTo>
                  <a:cubicBezTo>
                    <a:pt x="260350" y="257175"/>
                    <a:pt x="282575" y="261937"/>
                    <a:pt x="303213" y="258762"/>
                  </a:cubicBezTo>
                  <a:cubicBezTo>
                    <a:pt x="339725" y="250825"/>
                    <a:pt x="363538" y="215900"/>
                    <a:pt x="355600" y="179387"/>
                  </a:cubicBezTo>
                  <a:cubicBezTo>
                    <a:pt x="349250" y="142875"/>
                    <a:pt x="314325" y="119062"/>
                    <a:pt x="277813" y="127000"/>
                  </a:cubicBezTo>
                  <a:cubicBezTo>
                    <a:pt x="241300" y="134937"/>
                    <a:pt x="217488" y="169862"/>
                    <a:pt x="225425" y="206375"/>
                  </a:cubicBezTo>
                  <a:cubicBezTo>
                    <a:pt x="225425" y="211137"/>
                    <a:pt x="222250" y="215900"/>
                    <a:pt x="217488" y="217487"/>
                  </a:cubicBezTo>
                  <a:cubicBezTo>
                    <a:pt x="212725" y="219075"/>
                    <a:pt x="206375" y="214312"/>
                    <a:pt x="206375" y="209550"/>
                  </a:cubicBezTo>
                  <a:cubicBezTo>
                    <a:pt x="196850" y="163512"/>
                    <a:pt x="227013" y="117475"/>
                    <a:pt x="273050" y="107950"/>
                  </a:cubicBezTo>
                  <a:cubicBezTo>
                    <a:pt x="284956" y="105569"/>
                    <a:pt x="296763" y="105668"/>
                    <a:pt x="307901" y="107900"/>
                  </a:cubicBezTo>
                  <a:close/>
                  <a:moveTo>
                    <a:pt x="290513" y="0"/>
                  </a:moveTo>
                  <a:cubicBezTo>
                    <a:pt x="450851" y="0"/>
                    <a:pt x="582613" y="130175"/>
                    <a:pt x="582613" y="292100"/>
                  </a:cubicBezTo>
                  <a:cubicBezTo>
                    <a:pt x="582613" y="433388"/>
                    <a:pt x="481013" y="554038"/>
                    <a:pt x="341313" y="577851"/>
                  </a:cubicBezTo>
                  <a:cubicBezTo>
                    <a:pt x="334963" y="579438"/>
                    <a:pt x="330200" y="576263"/>
                    <a:pt x="330200" y="569913"/>
                  </a:cubicBezTo>
                  <a:cubicBezTo>
                    <a:pt x="328613" y="565151"/>
                    <a:pt x="331788" y="560388"/>
                    <a:pt x="338138" y="558801"/>
                  </a:cubicBezTo>
                  <a:cubicBezTo>
                    <a:pt x="468313" y="536576"/>
                    <a:pt x="561976" y="423863"/>
                    <a:pt x="561976" y="292100"/>
                  </a:cubicBezTo>
                  <a:cubicBezTo>
                    <a:pt x="561976" y="141287"/>
                    <a:pt x="441326" y="19050"/>
                    <a:pt x="290513" y="19050"/>
                  </a:cubicBezTo>
                  <a:cubicBezTo>
                    <a:pt x="141287" y="19050"/>
                    <a:pt x="19050" y="141287"/>
                    <a:pt x="19050" y="292100"/>
                  </a:cubicBezTo>
                  <a:cubicBezTo>
                    <a:pt x="19050" y="441326"/>
                    <a:pt x="141287" y="563563"/>
                    <a:pt x="290513" y="563563"/>
                  </a:cubicBezTo>
                  <a:cubicBezTo>
                    <a:pt x="295275" y="563563"/>
                    <a:pt x="300038" y="566738"/>
                    <a:pt x="300038" y="573088"/>
                  </a:cubicBezTo>
                  <a:cubicBezTo>
                    <a:pt x="300038" y="577851"/>
                    <a:pt x="295275" y="582613"/>
                    <a:pt x="290513" y="582613"/>
                  </a:cubicBezTo>
                  <a:cubicBezTo>
                    <a:pt x="130175" y="582613"/>
                    <a:pt x="0" y="452438"/>
                    <a:pt x="0" y="292100"/>
                  </a:cubicBezTo>
                  <a:cubicBezTo>
                    <a:pt x="0" y="130175"/>
                    <a:pt x="130175" y="0"/>
                    <a:pt x="2905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66DF186-3328-4E60-8931-5F361C33163D}"/>
              </a:ext>
            </a:extLst>
          </p:cNvPr>
          <p:cNvGrpSpPr/>
          <p:nvPr/>
        </p:nvGrpSpPr>
        <p:grpSpPr>
          <a:xfrm>
            <a:off x="7926414" y="2499932"/>
            <a:ext cx="2586995" cy="2331342"/>
            <a:chOff x="7926414" y="2499932"/>
            <a:chExt cx="2586995" cy="233134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774275B-BDA8-4A2F-9999-3F0CDD391267}"/>
                </a:ext>
              </a:extLst>
            </p:cNvPr>
            <p:cNvSpPr txBox="1"/>
            <p:nvPr/>
          </p:nvSpPr>
          <p:spPr>
            <a:xfrm>
              <a:off x="7926414" y="3600168"/>
              <a:ext cx="2586995" cy="12311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  <a:t>Would you like to know more about study opportunities?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ino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A9F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  <a:t>STUDYINESTONIA.EE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CA9F"/>
                </a:solidFill>
                <a:effectLst/>
                <a:uLnTx/>
                <a:uFillTx/>
                <a:latin typeface="Aino"/>
                <a:ea typeface="+mn-ea"/>
                <a:cs typeface="+mn-cs"/>
              </a:endParaRPr>
            </a:p>
          </p:txBody>
        </p:sp>
        <p:sp>
          <p:nvSpPr>
            <p:cNvPr id="35" name="Freeform: Shape 697">
              <a:extLst>
                <a:ext uri="{FF2B5EF4-FFF2-40B4-BE49-F238E27FC236}">
                  <a16:creationId xmlns:a16="http://schemas.microsoft.com/office/drawing/2014/main" id="{D767B683-272A-4998-B196-C2FFB88E10D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756573" y="2499932"/>
              <a:ext cx="926678" cy="926678"/>
            </a:xfrm>
            <a:custGeom>
              <a:avLst/>
              <a:gdLst>
                <a:gd name="connsiteX0" fmla="*/ 334962 w 582613"/>
                <a:gd name="connsiteY0" fmla="*/ 428625 h 582613"/>
                <a:gd name="connsiteX1" fmla="*/ 347662 w 582613"/>
                <a:gd name="connsiteY1" fmla="*/ 430213 h 582613"/>
                <a:gd name="connsiteX2" fmla="*/ 376237 w 582613"/>
                <a:gd name="connsiteY2" fmla="*/ 469901 h 582613"/>
                <a:gd name="connsiteX3" fmla="*/ 374650 w 582613"/>
                <a:gd name="connsiteY3" fmla="*/ 482601 h 582613"/>
                <a:gd name="connsiteX4" fmla="*/ 369887 w 582613"/>
                <a:gd name="connsiteY4" fmla="*/ 484188 h 582613"/>
                <a:gd name="connsiteX5" fmla="*/ 361950 w 582613"/>
                <a:gd name="connsiteY5" fmla="*/ 481013 h 582613"/>
                <a:gd name="connsiteX6" fmla="*/ 331787 w 582613"/>
                <a:gd name="connsiteY6" fmla="*/ 441325 h 582613"/>
                <a:gd name="connsiteX7" fmla="*/ 334962 w 582613"/>
                <a:gd name="connsiteY7" fmla="*/ 428625 h 582613"/>
                <a:gd name="connsiteX8" fmla="*/ 306388 w 582613"/>
                <a:gd name="connsiteY8" fmla="*/ 428625 h 582613"/>
                <a:gd name="connsiteX9" fmla="*/ 309563 w 582613"/>
                <a:gd name="connsiteY9" fmla="*/ 441325 h 582613"/>
                <a:gd name="connsiteX10" fmla="*/ 279400 w 582613"/>
                <a:gd name="connsiteY10" fmla="*/ 481013 h 582613"/>
                <a:gd name="connsiteX11" fmla="*/ 271463 w 582613"/>
                <a:gd name="connsiteY11" fmla="*/ 484188 h 582613"/>
                <a:gd name="connsiteX12" fmla="*/ 266700 w 582613"/>
                <a:gd name="connsiteY12" fmla="*/ 482601 h 582613"/>
                <a:gd name="connsiteX13" fmla="*/ 263525 w 582613"/>
                <a:gd name="connsiteY13" fmla="*/ 469901 h 582613"/>
                <a:gd name="connsiteX14" fmla="*/ 293688 w 582613"/>
                <a:gd name="connsiteY14" fmla="*/ 430213 h 582613"/>
                <a:gd name="connsiteX15" fmla="*/ 306388 w 582613"/>
                <a:gd name="connsiteY15" fmla="*/ 428625 h 582613"/>
                <a:gd name="connsiteX16" fmla="*/ 320675 w 582613"/>
                <a:gd name="connsiteY16" fmla="*/ 339725 h 582613"/>
                <a:gd name="connsiteX17" fmla="*/ 330200 w 582613"/>
                <a:gd name="connsiteY17" fmla="*/ 349250 h 582613"/>
                <a:gd name="connsiteX18" fmla="*/ 320675 w 582613"/>
                <a:gd name="connsiteY18" fmla="*/ 358775 h 582613"/>
                <a:gd name="connsiteX19" fmla="*/ 301625 w 582613"/>
                <a:gd name="connsiteY19" fmla="*/ 377825 h 582613"/>
                <a:gd name="connsiteX20" fmla="*/ 320675 w 582613"/>
                <a:gd name="connsiteY20" fmla="*/ 396876 h 582613"/>
                <a:gd name="connsiteX21" fmla="*/ 339725 w 582613"/>
                <a:gd name="connsiteY21" fmla="*/ 377825 h 582613"/>
                <a:gd name="connsiteX22" fmla="*/ 349250 w 582613"/>
                <a:gd name="connsiteY22" fmla="*/ 368300 h 582613"/>
                <a:gd name="connsiteX23" fmla="*/ 358775 w 582613"/>
                <a:gd name="connsiteY23" fmla="*/ 377825 h 582613"/>
                <a:gd name="connsiteX24" fmla="*/ 320675 w 582613"/>
                <a:gd name="connsiteY24" fmla="*/ 417513 h 582613"/>
                <a:gd name="connsiteX25" fmla="*/ 280987 w 582613"/>
                <a:gd name="connsiteY25" fmla="*/ 377825 h 582613"/>
                <a:gd name="connsiteX26" fmla="*/ 320675 w 582613"/>
                <a:gd name="connsiteY26" fmla="*/ 339725 h 582613"/>
                <a:gd name="connsiteX27" fmla="*/ 204787 w 582613"/>
                <a:gd name="connsiteY27" fmla="*/ 300038 h 582613"/>
                <a:gd name="connsiteX28" fmla="*/ 341312 w 582613"/>
                <a:gd name="connsiteY28" fmla="*/ 300038 h 582613"/>
                <a:gd name="connsiteX29" fmla="*/ 350837 w 582613"/>
                <a:gd name="connsiteY29" fmla="*/ 309563 h 582613"/>
                <a:gd name="connsiteX30" fmla="*/ 341312 w 582613"/>
                <a:gd name="connsiteY30" fmla="*/ 319088 h 582613"/>
                <a:gd name="connsiteX31" fmla="*/ 204787 w 582613"/>
                <a:gd name="connsiteY31" fmla="*/ 319088 h 582613"/>
                <a:gd name="connsiteX32" fmla="*/ 195262 w 582613"/>
                <a:gd name="connsiteY32" fmla="*/ 309563 h 582613"/>
                <a:gd name="connsiteX33" fmla="*/ 204787 w 582613"/>
                <a:gd name="connsiteY33" fmla="*/ 300038 h 582613"/>
                <a:gd name="connsiteX34" fmla="*/ 204787 w 582613"/>
                <a:gd name="connsiteY34" fmla="*/ 261938 h 582613"/>
                <a:gd name="connsiteX35" fmla="*/ 341312 w 582613"/>
                <a:gd name="connsiteY35" fmla="*/ 261938 h 582613"/>
                <a:gd name="connsiteX36" fmla="*/ 350837 w 582613"/>
                <a:gd name="connsiteY36" fmla="*/ 271463 h 582613"/>
                <a:gd name="connsiteX37" fmla="*/ 341312 w 582613"/>
                <a:gd name="connsiteY37" fmla="*/ 280988 h 582613"/>
                <a:gd name="connsiteX38" fmla="*/ 204787 w 582613"/>
                <a:gd name="connsiteY38" fmla="*/ 280988 h 582613"/>
                <a:gd name="connsiteX39" fmla="*/ 195262 w 582613"/>
                <a:gd name="connsiteY39" fmla="*/ 271463 h 582613"/>
                <a:gd name="connsiteX40" fmla="*/ 204787 w 582613"/>
                <a:gd name="connsiteY40" fmla="*/ 261938 h 582613"/>
                <a:gd name="connsiteX41" fmla="*/ 204787 w 582613"/>
                <a:gd name="connsiteY41" fmla="*/ 222250 h 582613"/>
                <a:gd name="connsiteX42" fmla="*/ 341312 w 582613"/>
                <a:gd name="connsiteY42" fmla="*/ 222250 h 582613"/>
                <a:gd name="connsiteX43" fmla="*/ 350837 w 582613"/>
                <a:gd name="connsiteY43" fmla="*/ 231775 h 582613"/>
                <a:gd name="connsiteX44" fmla="*/ 341312 w 582613"/>
                <a:gd name="connsiteY44" fmla="*/ 242888 h 582613"/>
                <a:gd name="connsiteX45" fmla="*/ 204787 w 582613"/>
                <a:gd name="connsiteY45" fmla="*/ 242888 h 582613"/>
                <a:gd name="connsiteX46" fmla="*/ 195262 w 582613"/>
                <a:gd name="connsiteY46" fmla="*/ 231775 h 582613"/>
                <a:gd name="connsiteX47" fmla="*/ 204787 w 582613"/>
                <a:gd name="connsiteY47" fmla="*/ 222250 h 582613"/>
                <a:gd name="connsiteX48" fmla="*/ 388937 w 582613"/>
                <a:gd name="connsiteY48" fmla="*/ 207963 h 582613"/>
                <a:gd name="connsiteX49" fmla="*/ 398462 w 582613"/>
                <a:gd name="connsiteY49" fmla="*/ 217488 h 582613"/>
                <a:gd name="connsiteX50" fmla="*/ 398462 w 582613"/>
                <a:gd name="connsiteY50" fmla="*/ 396876 h 582613"/>
                <a:gd name="connsiteX51" fmla="*/ 388937 w 582613"/>
                <a:gd name="connsiteY51" fmla="*/ 406401 h 582613"/>
                <a:gd name="connsiteX52" fmla="*/ 379412 w 582613"/>
                <a:gd name="connsiteY52" fmla="*/ 396876 h 582613"/>
                <a:gd name="connsiteX53" fmla="*/ 379412 w 582613"/>
                <a:gd name="connsiteY53" fmla="*/ 217488 h 582613"/>
                <a:gd name="connsiteX54" fmla="*/ 388937 w 582613"/>
                <a:gd name="connsiteY54" fmla="*/ 207963 h 582613"/>
                <a:gd name="connsiteX55" fmla="*/ 174625 w 582613"/>
                <a:gd name="connsiteY55" fmla="*/ 96838 h 582613"/>
                <a:gd name="connsiteX56" fmla="*/ 214313 w 582613"/>
                <a:gd name="connsiteY56" fmla="*/ 144463 h 582613"/>
                <a:gd name="connsiteX57" fmla="*/ 211138 w 582613"/>
                <a:gd name="connsiteY57" fmla="*/ 174626 h 582613"/>
                <a:gd name="connsiteX58" fmla="*/ 417513 w 582613"/>
                <a:gd name="connsiteY58" fmla="*/ 174626 h 582613"/>
                <a:gd name="connsiteX59" fmla="*/ 427038 w 582613"/>
                <a:gd name="connsiteY59" fmla="*/ 144463 h 582613"/>
                <a:gd name="connsiteX60" fmla="*/ 407988 w 582613"/>
                <a:gd name="connsiteY60" fmla="*/ 115888 h 582613"/>
                <a:gd name="connsiteX61" fmla="*/ 233363 w 582613"/>
                <a:gd name="connsiteY61" fmla="*/ 115888 h 582613"/>
                <a:gd name="connsiteX62" fmla="*/ 223838 w 582613"/>
                <a:gd name="connsiteY62" fmla="*/ 106363 h 582613"/>
                <a:gd name="connsiteX63" fmla="*/ 233363 w 582613"/>
                <a:gd name="connsiteY63" fmla="*/ 96838 h 582613"/>
                <a:gd name="connsiteX64" fmla="*/ 407988 w 582613"/>
                <a:gd name="connsiteY64" fmla="*/ 96838 h 582613"/>
                <a:gd name="connsiteX65" fmla="*/ 446088 w 582613"/>
                <a:gd name="connsiteY65" fmla="*/ 144463 h 582613"/>
                <a:gd name="connsiteX66" fmla="*/ 419101 w 582613"/>
                <a:gd name="connsiteY66" fmla="*/ 193676 h 582613"/>
                <a:gd name="connsiteX67" fmla="*/ 193675 w 582613"/>
                <a:gd name="connsiteY67" fmla="*/ 193676 h 582613"/>
                <a:gd name="connsiteX68" fmla="*/ 184150 w 582613"/>
                <a:gd name="connsiteY68" fmla="*/ 184151 h 582613"/>
                <a:gd name="connsiteX69" fmla="*/ 192088 w 582613"/>
                <a:gd name="connsiteY69" fmla="*/ 174626 h 582613"/>
                <a:gd name="connsiteX70" fmla="*/ 193675 w 582613"/>
                <a:gd name="connsiteY70" fmla="*/ 144463 h 582613"/>
                <a:gd name="connsiteX71" fmla="*/ 174625 w 582613"/>
                <a:gd name="connsiteY71" fmla="*/ 115888 h 582613"/>
                <a:gd name="connsiteX72" fmla="*/ 165100 w 582613"/>
                <a:gd name="connsiteY72" fmla="*/ 144463 h 582613"/>
                <a:gd name="connsiteX73" fmla="*/ 165100 w 582613"/>
                <a:gd name="connsiteY73" fmla="*/ 446088 h 582613"/>
                <a:gd name="connsiteX74" fmla="*/ 233363 w 582613"/>
                <a:gd name="connsiteY74" fmla="*/ 446088 h 582613"/>
                <a:gd name="connsiteX75" fmla="*/ 242888 w 582613"/>
                <a:gd name="connsiteY75" fmla="*/ 455613 h 582613"/>
                <a:gd name="connsiteX76" fmla="*/ 233363 w 582613"/>
                <a:gd name="connsiteY76" fmla="*/ 465138 h 582613"/>
                <a:gd name="connsiteX77" fmla="*/ 155575 w 582613"/>
                <a:gd name="connsiteY77" fmla="*/ 465138 h 582613"/>
                <a:gd name="connsiteX78" fmla="*/ 146050 w 582613"/>
                <a:gd name="connsiteY78" fmla="*/ 455613 h 582613"/>
                <a:gd name="connsiteX79" fmla="*/ 146050 w 582613"/>
                <a:gd name="connsiteY79" fmla="*/ 144463 h 582613"/>
                <a:gd name="connsiteX80" fmla="*/ 174625 w 582613"/>
                <a:gd name="connsiteY80" fmla="*/ 96838 h 582613"/>
                <a:gd name="connsiteX81" fmla="*/ 292100 w 582613"/>
                <a:gd name="connsiteY81" fmla="*/ 0 h 582613"/>
                <a:gd name="connsiteX82" fmla="*/ 582613 w 582613"/>
                <a:gd name="connsiteY82" fmla="*/ 290513 h 582613"/>
                <a:gd name="connsiteX83" fmla="*/ 341313 w 582613"/>
                <a:gd name="connsiteY83" fmla="*/ 577851 h 582613"/>
                <a:gd name="connsiteX84" fmla="*/ 330201 w 582613"/>
                <a:gd name="connsiteY84" fmla="*/ 569913 h 582613"/>
                <a:gd name="connsiteX85" fmla="*/ 338138 w 582613"/>
                <a:gd name="connsiteY85" fmla="*/ 558801 h 582613"/>
                <a:gd name="connsiteX86" fmla="*/ 563563 w 582613"/>
                <a:gd name="connsiteY86" fmla="*/ 290513 h 582613"/>
                <a:gd name="connsiteX87" fmla="*/ 292100 w 582613"/>
                <a:gd name="connsiteY87" fmla="*/ 19050 h 582613"/>
                <a:gd name="connsiteX88" fmla="*/ 19050 w 582613"/>
                <a:gd name="connsiteY88" fmla="*/ 290513 h 582613"/>
                <a:gd name="connsiteX89" fmla="*/ 292100 w 582613"/>
                <a:gd name="connsiteY89" fmla="*/ 561976 h 582613"/>
                <a:gd name="connsiteX90" fmla="*/ 301625 w 582613"/>
                <a:gd name="connsiteY90" fmla="*/ 571501 h 582613"/>
                <a:gd name="connsiteX91" fmla="*/ 292100 w 582613"/>
                <a:gd name="connsiteY91" fmla="*/ 582613 h 582613"/>
                <a:gd name="connsiteX92" fmla="*/ 0 w 582613"/>
                <a:gd name="connsiteY92" fmla="*/ 290513 h 582613"/>
                <a:gd name="connsiteX93" fmla="*/ 292100 w 582613"/>
                <a:gd name="connsiteY93" fmla="*/ 0 h 582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82613" h="582613">
                  <a:moveTo>
                    <a:pt x="334962" y="428625"/>
                  </a:moveTo>
                  <a:cubicBezTo>
                    <a:pt x="338137" y="425450"/>
                    <a:pt x="344487" y="425450"/>
                    <a:pt x="347662" y="430213"/>
                  </a:cubicBezTo>
                  <a:cubicBezTo>
                    <a:pt x="376237" y="469901"/>
                    <a:pt x="376237" y="469901"/>
                    <a:pt x="376237" y="469901"/>
                  </a:cubicBezTo>
                  <a:cubicBezTo>
                    <a:pt x="379412" y="473076"/>
                    <a:pt x="379412" y="479426"/>
                    <a:pt x="374650" y="482601"/>
                  </a:cubicBezTo>
                  <a:cubicBezTo>
                    <a:pt x="373062" y="484188"/>
                    <a:pt x="371475" y="484188"/>
                    <a:pt x="369887" y="484188"/>
                  </a:cubicBezTo>
                  <a:cubicBezTo>
                    <a:pt x="366712" y="484188"/>
                    <a:pt x="363537" y="484188"/>
                    <a:pt x="361950" y="481013"/>
                  </a:cubicBezTo>
                  <a:cubicBezTo>
                    <a:pt x="331787" y="441325"/>
                    <a:pt x="331787" y="441325"/>
                    <a:pt x="331787" y="441325"/>
                  </a:cubicBezTo>
                  <a:cubicBezTo>
                    <a:pt x="328612" y="438150"/>
                    <a:pt x="330200" y="431800"/>
                    <a:pt x="334962" y="428625"/>
                  </a:cubicBezTo>
                  <a:close/>
                  <a:moveTo>
                    <a:pt x="306388" y="428625"/>
                  </a:moveTo>
                  <a:cubicBezTo>
                    <a:pt x="311151" y="431800"/>
                    <a:pt x="312738" y="438150"/>
                    <a:pt x="309563" y="441325"/>
                  </a:cubicBezTo>
                  <a:cubicBezTo>
                    <a:pt x="279400" y="481013"/>
                    <a:pt x="279400" y="481013"/>
                    <a:pt x="279400" y="481013"/>
                  </a:cubicBezTo>
                  <a:cubicBezTo>
                    <a:pt x="277813" y="484188"/>
                    <a:pt x="274638" y="484188"/>
                    <a:pt x="271463" y="484188"/>
                  </a:cubicBezTo>
                  <a:cubicBezTo>
                    <a:pt x="269875" y="484188"/>
                    <a:pt x="268288" y="484188"/>
                    <a:pt x="266700" y="482601"/>
                  </a:cubicBezTo>
                  <a:cubicBezTo>
                    <a:pt x="261938" y="479426"/>
                    <a:pt x="260350" y="473076"/>
                    <a:pt x="263525" y="469901"/>
                  </a:cubicBezTo>
                  <a:cubicBezTo>
                    <a:pt x="293688" y="430213"/>
                    <a:pt x="293688" y="430213"/>
                    <a:pt x="293688" y="430213"/>
                  </a:cubicBezTo>
                  <a:cubicBezTo>
                    <a:pt x="296863" y="425450"/>
                    <a:pt x="303213" y="425450"/>
                    <a:pt x="306388" y="428625"/>
                  </a:cubicBezTo>
                  <a:close/>
                  <a:moveTo>
                    <a:pt x="320675" y="339725"/>
                  </a:moveTo>
                  <a:cubicBezTo>
                    <a:pt x="325438" y="339725"/>
                    <a:pt x="330200" y="342900"/>
                    <a:pt x="330200" y="349250"/>
                  </a:cubicBezTo>
                  <a:cubicBezTo>
                    <a:pt x="330200" y="354013"/>
                    <a:pt x="325438" y="358775"/>
                    <a:pt x="320675" y="358775"/>
                  </a:cubicBezTo>
                  <a:cubicBezTo>
                    <a:pt x="309562" y="358775"/>
                    <a:pt x="301625" y="366713"/>
                    <a:pt x="301625" y="377825"/>
                  </a:cubicBezTo>
                  <a:cubicBezTo>
                    <a:pt x="301625" y="388938"/>
                    <a:pt x="309562" y="396876"/>
                    <a:pt x="320675" y="396876"/>
                  </a:cubicBezTo>
                  <a:cubicBezTo>
                    <a:pt x="331788" y="396876"/>
                    <a:pt x="339725" y="388938"/>
                    <a:pt x="339725" y="377825"/>
                  </a:cubicBezTo>
                  <a:cubicBezTo>
                    <a:pt x="339725" y="373063"/>
                    <a:pt x="344488" y="368300"/>
                    <a:pt x="349250" y="368300"/>
                  </a:cubicBezTo>
                  <a:cubicBezTo>
                    <a:pt x="355600" y="368300"/>
                    <a:pt x="358775" y="373063"/>
                    <a:pt x="358775" y="377825"/>
                  </a:cubicBezTo>
                  <a:cubicBezTo>
                    <a:pt x="358775" y="400051"/>
                    <a:pt x="341313" y="417513"/>
                    <a:pt x="320675" y="417513"/>
                  </a:cubicBezTo>
                  <a:cubicBezTo>
                    <a:pt x="298450" y="417513"/>
                    <a:pt x="280987" y="400051"/>
                    <a:pt x="280987" y="377825"/>
                  </a:cubicBezTo>
                  <a:cubicBezTo>
                    <a:pt x="280987" y="357188"/>
                    <a:pt x="298450" y="339725"/>
                    <a:pt x="320675" y="339725"/>
                  </a:cubicBezTo>
                  <a:close/>
                  <a:moveTo>
                    <a:pt x="204787" y="300038"/>
                  </a:moveTo>
                  <a:cubicBezTo>
                    <a:pt x="341312" y="300038"/>
                    <a:pt x="341312" y="300038"/>
                    <a:pt x="341312" y="300038"/>
                  </a:cubicBezTo>
                  <a:cubicBezTo>
                    <a:pt x="346075" y="300038"/>
                    <a:pt x="350837" y="304801"/>
                    <a:pt x="350837" y="309563"/>
                  </a:cubicBezTo>
                  <a:cubicBezTo>
                    <a:pt x="350837" y="315913"/>
                    <a:pt x="346075" y="319088"/>
                    <a:pt x="341312" y="319088"/>
                  </a:cubicBezTo>
                  <a:cubicBezTo>
                    <a:pt x="204787" y="319088"/>
                    <a:pt x="204787" y="319088"/>
                    <a:pt x="204787" y="319088"/>
                  </a:cubicBezTo>
                  <a:cubicBezTo>
                    <a:pt x="200025" y="319088"/>
                    <a:pt x="195262" y="315913"/>
                    <a:pt x="195262" y="309563"/>
                  </a:cubicBezTo>
                  <a:cubicBezTo>
                    <a:pt x="195262" y="304801"/>
                    <a:pt x="200025" y="300038"/>
                    <a:pt x="204787" y="300038"/>
                  </a:cubicBezTo>
                  <a:close/>
                  <a:moveTo>
                    <a:pt x="204787" y="261938"/>
                  </a:moveTo>
                  <a:cubicBezTo>
                    <a:pt x="341312" y="261938"/>
                    <a:pt x="341312" y="261938"/>
                    <a:pt x="341312" y="261938"/>
                  </a:cubicBezTo>
                  <a:cubicBezTo>
                    <a:pt x="346075" y="261938"/>
                    <a:pt x="350837" y="265113"/>
                    <a:pt x="350837" y="271463"/>
                  </a:cubicBezTo>
                  <a:cubicBezTo>
                    <a:pt x="350837" y="276226"/>
                    <a:pt x="346075" y="280988"/>
                    <a:pt x="341312" y="280988"/>
                  </a:cubicBezTo>
                  <a:cubicBezTo>
                    <a:pt x="204787" y="280988"/>
                    <a:pt x="204787" y="280988"/>
                    <a:pt x="204787" y="280988"/>
                  </a:cubicBezTo>
                  <a:cubicBezTo>
                    <a:pt x="200025" y="280988"/>
                    <a:pt x="195262" y="276226"/>
                    <a:pt x="195262" y="271463"/>
                  </a:cubicBezTo>
                  <a:cubicBezTo>
                    <a:pt x="195262" y="265113"/>
                    <a:pt x="200025" y="261938"/>
                    <a:pt x="204787" y="261938"/>
                  </a:cubicBezTo>
                  <a:close/>
                  <a:moveTo>
                    <a:pt x="204787" y="222250"/>
                  </a:moveTo>
                  <a:cubicBezTo>
                    <a:pt x="341312" y="222250"/>
                    <a:pt x="341312" y="222250"/>
                    <a:pt x="341312" y="222250"/>
                  </a:cubicBezTo>
                  <a:cubicBezTo>
                    <a:pt x="346075" y="222250"/>
                    <a:pt x="350837" y="227013"/>
                    <a:pt x="350837" y="231775"/>
                  </a:cubicBezTo>
                  <a:cubicBezTo>
                    <a:pt x="350837" y="238126"/>
                    <a:pt x="346075" y="242888"/>
                    <a:pt x="341312" y="242888"/>
                  </a:cubicBezTo>
                  <a:cubicBezTo>
                    <a:pt x="204787" y="242888"/>
                    <a:pt x="204787" y="242888"/>
                    <a:pt x="204787" y="242888"/>
                  </a:cubicBezTo>
                  <a:cubicBezTo>
                    <a:pt x="200025" y="242888"/>
                    <a:pt x="195262" y="238126"/>
                    <a:pt x="195262" y="231775"/>
                  </a:cubicBezTo>
                  <a:cubicBezTo>
                    <a:pt x="195262" y="227013"/>
                    <a:pt x="200025" y="222250"/>
                    <a:pt x="204787" y="222250"/>
                  </a:cubicBezTo>
                  <a:close/>
                  <a:moveTo>
                    <a:pt x="388937" y="207963"/>
                  </a:moveTo>
                  <a:cubicBezTo>
                    <a:pt x="393700" y="207963"/>
                    <a:pt x="398462" y="211138"/>
                    <a:pt x="398462" y="217488"/>
                  </a:cubicBezTo>
                  <a:cubicBezTo>
                    <a:pt x="398462" y="396876"/>
                    <a:pt x="398462" y="396876"/>
                    <a:pt x="398462" y="396876"/>
                  </a:cubicBezTo>
                  <a:cubicBezTo>
                    <a:pt x="398462" y="403226"/>
                    <a:pt x="393700" y="406401"/>
                    <a:pt x="388937" y="406401"/>
                  </a:cubicBezTo>
                  <a:cubicBezTo>
                    <a:pt x="382587" y="406401"/>
                    <a:pt x="379412" y="403226"/>
                    <a:pt x="379412" y="396876"/>
                  </a:cubicBezTo>
                  <a:cubicBezTo>
                    <a:pt x="379412" y="217488"/>
                    <a:pt x="379412" y="217488"/>
                    <a:pt x="379412" y="217488"/>
                  </a:cubicBezTo>
                  <a:cubicBezTo>
                    <a:pt x="379412" y="211138"/>
                    <a:pt x="382587" y="207963"/>
                    <a:pt x="388937" y="207963"/>
                  </a:cubicBezTo>
                  <a:close/>
                  <a:moveTo>
                    <a:pt x="174625" y="96838"/>
                  </a:moveTo>
                  <a:cubicBezTo>
                    <a:pt x="198438" y="96838"/>
                    <a:pt x="214313" y="115888"/>
                    <a:pt x="214313" y="144463"/>
                  </a:cubicBezTo>
                  <a:cubicBezTo>
                    <a:pt x="214313" y="153989"/>
                    <a:pt x="214313" y="165101"/>
                    <a:pt x="211138" y="174626"/>
                  </a:cubicBezTo>
                  <a:cubicBezTo>
                    <a:pt x="417513" y="174626"/>
                    <a:pt x="417513" y="174626"/>
                    <a:pt x="417513" y="174626"/>
                  </a:cubicBezTo>
                  <a:cubicBezTo>
                    <a:pt x="420688" y="169864"/>
                    <a:pt x="427038" y="153989"/>
                    <a:pt x="427038" y="144463"/>
                  </a:cubicBezTo>
                  <a:cubicBezTo>
                    <a:pt x="427038" y="138113"/>
                    <a:pt x="425451" y="115888"/>
                    <a:pt x="407988" y="115888"/>
                  </a:cubicBezTo>
                  <a:cubicBezTo>
                    <a:pt x="233363" y="115888"/>
                    <a:pt x="233363" y="115888"/>
                    <a:pt x="233363" y="115888"/>
                  </a:cubicBezTo>
                  <a:cubicBezTo>
                    <a:pt x="228600" y="115888"/>
                    <a:pt x="223838" y="111126"/>
                    <a:pt x="223838" y="106363"/>
                  </a:cubicBezTo>
                  <a:cubicBezTo>
                    <a:pt x="223838" y="101601"/>
                    <a:pt x="228600" y="96838"/>
                    <a:pt x="233363" y="96838"/>
                  </a:cubicBezTo>
                  <a:cubicBezTo>
                    <a:pt x="407988" y="96838"/>
                    <a:pt x="407988" y="96838"/>
                    <a:pt x="407988" y="96838"/>
                  </a:cubicBezTo>
                  <a:cubicBezTo>
                    <a:pt x="431801" y="96838"/>
                    <a:pt x="446088" y="115888"/>
                    <a:pt x="446088" y="144463"/>
                  </a:cubicBezTo>
                  <a:cubicBezTo>
                    <a:pt x="446088" y="158751"/>
                    <a:pt x="436563" y="193676"/>
                    <a:pt x="419101" y="193676"/>
                  </a:cubicBezTo>
                  <a:cubicBezTo>
                    <a:pt x="193675" y="193676"/>
                    <a:pt x="193675" y="193676"/>
                    <a:pt x="193675" y="193676"/>
                  </a:cubicBezTo>
                  <a:cubicBezTo>
                    <a:pt x="188913" y="193676"/>
                    <a:pt x="184150" y="188914"/>
                    <a:pt x="184150" y="184151"/>
                  </a:cubicBezTo>
                  <a:cubicBezTo>
                    <a:pt x="184150" y="179389"/>
                    <a:pt x="187325" y="176214"/>
                    <a:pt x="192088" y="174626"/>
                  </a:cubicBezTo>
                  <a:cubicBezTo>
                    <a:pt x="193675" y="171451"/>
                    <a:pt x="193675" y="160339"/>
                    <a:pt x="193675" y="144463"/>
                  </a:cubicBezTo>
                  <a:cubicBezTo>
                    <a:pt x="193675" y="138113"/>
                    <a:pt x="193675" y="115888"/>
                    <a:pt x="174625" y="115888"/>
                  </a:cubicBezTo>
                  <a:cubicBezTo>
                    <a:pt x="173038" y="115888"/>
                    <a:pt x="165100" y="127001"/>
                    <a:pt x="165100" y="144463"/>
                  </a:cubicBezTo>
                  <a:cubicBezTo>
                    <a:pt x="165100" y="446088"/>
                    <a:pt x="165100" y="446088"/>
                    <a:pt x="165100" y="446088"/>
                  </a:cubicBezTo>
                  <a:cubicBezTo>
                    <a:pt x="233363" y="446088"/>
                    <a:pt x="233363" y="446088"/>
                    <a:pt x="233363" y="446088"/>
                  </a:cubicBezTo>
                  <a:cubicBezTo>
                    <a:pt x="238126" y="446088"/>
                    <a:pt x="242888" y="450851"/>
                    <a:pt x="242888" y="455613"/>
                  </a:cubicBezTo>
                  <a:cubicBezTo>
                    <a:pt x="242888" y="460376"/>
                    <a:pt x="238126" y="465138"/>
                    <a:pt x="233363" y="465138"/>
                  </a:cubicBezTo>
                  <a:cubicBezTo>
                    <a:pt x="155575" y="465138"/>
                    <a:pt x="155575" y="465138"/>
                    <a:pt x="155575" y="465138"/>
                  </a:cubicBezTo>
                  <a:cubicBezTo>
                    <a:pt x="150813" y="465138"/>
                    <a:pt x="146050" y="460376"/>
                    <a:pt x="146050" y="455613"/>
                  </a:cubicBezTo>
                  <a:cubicBezTo>
                    <a:pt x="146050" y="144463"/>
                    <a:pt x="146050" y="144463"/>
                    <a:pt x="146050" y="144463"/>
                  </a:cubicBezTo>
                  <a:cubicBezTo>
                    <a:pt x="146050" y="117476"/>
                    <a:pt x="158750" y="96838"/>
                    <a:pt x="174625" y="96838"/>
                  </a:cubicBezTo>
                  <a:close/>
                  <a:moveTo>
                    <a:pt x="292100" y="0"/>
                  </a:moveTo>
                  <a:cubicBezTo>
                    <a:pt x="452438" y="0"/>
                    <a:pt x="582613" y="130175"/>
                    <a:pt x="582613" y="290513"/>
                  </a:cubicBezTo>
                  <a:cubicBezTo>
                    <a:pt x="582613" y="431801"/>
                    <a:pt x="481013" y="552451"/>
                    <a:pt x="341313" y="577851"/>
                  </a:cubicBezTo>
                  <a:cubicBezTo>
                    <a:pt x="336551" y="577851"/>
                    <a:pt x="331788" y="574676"/>
                    <a:pt x="330201" y="569913"/>
                  </a:cubicBezTo>
                  <a:cubicBezTo>
                    <a:pt x="330201" y="563563"/>
                    <a:pt x="333376" y="558801"/>
                    <a:pt x="338138" y="558801"/>
                  </a:cubicBezTo>
                  <a:cubicBezTo>
                    <a:pt x="468313" y="534988"/>
                    <a:pt x="563563" y="423863"/>
                    <a:pt x="563563" y="290513"/>
                  </a:cubicBezTo>
                  <a:cubicBezTo>
                    <a:pt x="563563" y="141288"/>
                    <a:pt x="441326" y="19050"/>
                    <a:pt x="292100" y="19050"/>
                  </a:cubicBezTo>
                  <a:cubicBezTo>
                    <a:pt x="141288" y="19050"/>
                    <a:pt x="19050" y="141288"/>
                    <a:pt x="19050" y="290513"/>
                  </a:cubicBezTo>
                  <a:cubicBezTo>
                    <a:pt x="19050" y="441326"/>
                    <a:pt x="141288" y="561976"/>
                    <a:pt x="292100" y="561976"/>
                  </a:cubicBezTo>
                  <a:cubicBezTo>
                    <a:pt x="296863" y="561976"/>
                    <a:pt x="301625" y="566738"/>
                    <a:pt x="301625" y="571501"/>
                  </a:cubicBezTo>
                  <a:cubicBezTo>
                    <a:pt x="301625" y="577851"/>
                    <a:pt x="296863" y="582613"/>
                    <a:pt x="292100" y="582613"/>
                  </a:cubicBezTo>
                  <a:cubicBezTo>
                    <a:pt x="130175" y="582613"/>
                    <a:pt x="0" y="450851"/>
                    <a:pt x="0" y="290513"/>
                  </a:cubicBezTo>
                  <a:cubicBezTo>
                    <a:pt x="0" y="130175"/>
                    <a:pt x="130175" y="0"/>
                    <a:pt x="2921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38095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group of people in costumes&#10;&#10;Description automatically generated with low confidence">
            <a:extLst>
              <a:ext uri="{FF2B5EF4-FFF2-40B4-BE49-F238E27FC236}">
                <a16:creationId xmlns:a16="http://schemas.microsoft.com/office/drawing/2014/main" id="{3924A38E-3A3E-4F6A-9F90-CD2042F9BCC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CE6A80B-7881-4C41-83AF-9FD87347C0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F0F1F2"/>
                </a:solidFill>
              </a:rPr>
              <a:t>© Aron Urb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3D5F6FF-BB9C-4484-8223-C8CE96236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Aitäh!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DF672F7-B428-46A9-913F-A33D8C9F3F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education_estonia_white">
            <a:extLst>
              <a:ext uri="{FF2B5EF4-FFF2-40B4-BE49-F238E27FC236}">
                <a16:creationId xmlns:a16="http://schemas.microsoft.com/office/drawing/2014/main" id="{F61B7B62-BB58-43F2-A0EC-705DDA32C6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47146" y="0"/>
            <a:ext cx="1620967" cy="12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1121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icture containing building, person, outdoor, step&#10;&#10;Description automatically generated">
            <a:extLst>
              <a:ext uri="{FF2B5EF4-FFF2-40B4-BE49-F238E27FC236}">
                <a16:creationId xmlns:a16="http://schemas.microsoft.com/office/drawing/2014/main" id="{E424DF0A-9749-4ED9-91B8-35E00578EB5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Rectangle 13">
            <a:extLst>
              <a:ext uri="{FF2B5EF4-FFF2-40B4-BE49-F238E27FC236}">
                <a16:creationId xmlns:a16="http://schemas.microsoft.com/office/drawing/2014/main" id="{54AF952C-6198-4F2F-8126-39771367595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2000">
                <a:srgbClr val="000000">
                  <a:alpha val="60000"/>
                </a:srgbClr>
              </a:gs>
              <a:gs pos="29000">
                <a:srgbClr val="000000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F66E04-B5D6-4F6D-85D3-D17BCA51B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5472113" cy="2644236"/>
          </a:xfrm>
        </p:spPr>
        <p:txBody>
          <a:bodyPr/>
          <a:lstStyle/>
          <a:p>
            <a:r>
              <a:rPr lang="en-US" dirty="0"/>
              <a:t>Education has been highly valued through generations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40127C0-4932-4250-BE62-A01615BFC3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F0F1F2"/>
                </a:solidFill>
              </a:rPr>
              <a:t>© </a:t>
            </a:r>
            <a:r>
              <a:rPr lang="en-US" dirty="0" err="1">
                <a:solidFill>
                  <a:srgbClr val="F0F1F2"/>
                </a:solidFill>
              </a:rPr>
              <a:t>Tõnu</a:t>
            </a:r>
            <a:r>
              <a:rPr lang="en-US" dirty="0">
                <a:solidFill>
                  <a:srgbClr val="F0F1F2"/>
                </a:solidFill>
              </a:rPr>
              <a:t> Runnel</a:t>
            </a:r>
          </a:p>
        </p:txBody>
      </p:sp>
    </p:spTree>
    <p:extLst>
      <p:ext uri="{BB962C8B-B14F-4D97-AF65-F5344CB8AC3E}">
        <p14:creationId xmlns:p14="http://schemas.microsoft.com/office/powerpoint/2010/main" val="96156406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2D3C916-F297-4087-ABCA-A4DBE1E26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Facts and figures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528F23-D5A8-45D5-8702-ECC3CA2343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PISA results of Estonian students rank first in Europe</a:t>
            </a:r>
          </a:p>
        </p:txBody>
      </p:sp>
      <p:grpSp>
        <p:nvGrpSpPr>
          <p:cNvPr id="12" name="Group 40">
            <a:extLst>
              <a:ext uri="{FF2B5EF4-FFF2-40B4-BE49-F238E27FC236}">
                <a16:creationId xmlns:a16="http://schemas.microsoft.com/office/drawing/2014/main" id="{92556FD8-5088-4B4E-A63B-0861226C040C}"/>
              </a:ext>
            </a:extLst>
          </p:cNvPr>
          <p:cNvGrpSpPr/>
          <p:nvPr/>
        </p:nvGrpSpPr>
        <p:grpSpPr>
          <a:xfrm>
            <a:off x="8049986" y="2507992"/>
            <a:ext cx="2347913" cy="1584619"/>
            <a:chOff x="2333347" y="1964475"/>
            <a:chExt cx="2347913" cy="1584619"/>
          </a:xfrm>
        </p:grpSpPr>
        <p:pic>
          <p:nvPicPr>
            <p:cNvPr id="13" name="Graphic 41">
              <a:extLst>
                <a:ext uri="{FF2B5EF4-FFF2-40B4-BE49-F238E27FC236}">
                  <a16:creationId xmlns:a16="http://schemas.microsoft.com/office/drawing/2014/main" id="{EC08E8FC-5837-47B1-96F7-CE574AF30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47994" y="1964475"/>
              <a:ext cx="918618" cy="91861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2E06B93-1920-4B80-A499-D8AEC235013D}"/>
                </a:ext>
              </a:extLst>
            </p:cNvPr>
            <p:cNvSpPr txBox="1"/>
            <p:nvPr/>
          </p:nvSpPr>
          <p:spPr>
            <a:xfrm>
              <a:off x="3047994" y="2239118"/>
              <a:ext cx="918618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t-EE" sz="2400" dirty="0">
                  <a:solidFill>
                    <a:srgbClr val="FFFFFF"/>
                  </a:solidFill>
                  <a:latin typeface="Aino"/>
                </a:rPr>
                <a:t>8</a:t>
              </a:r>
              <a:r>
                <a:rPr kumimoji="0" lang="en-GB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ino"/>
                </a:rPr>
                <a:t>th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ino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774275B-BDA8-4A2F-9999-3F0CDD391267}"/>
                </a:ext>
              </a:extLst>
            </p:cNvPr>
            <p:cNvSpPr txBox="1"/>
            <p:nvPr/>
          </p:nvSpPr>
          <p:spPr>
            <a:xfrm>
              <a:off x="2333347" y="3056651"/>
              <a:ext cx="2347913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  <a:t>in the world in </a:t>
              </a:r>
              <a:r>
                <a:rPr kumimoji="0" lang="et-E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  <a:t>math</a:t>
              </a: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  <a:t> skills (</a:t>
              </a:r>
              <a:r>
                <a:rPr kumimoji="0" lang="et-E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  <a:t>PISA 2018</a:t>
              </a: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  <a:t>)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78FF"/>
                </a:solidFill>
                <a:effectLst/>
                <a:uLnTx/>
                <a:uFillTx/>
                <a:latin typeface="Aino"/>
                <a:ea typeface="+mn-ea"/>
                <a:cs typeface="+mn-cs"/>
              </a:endParaRPr>
            </a:p>
          </p:txBody>
        </p:sp>
      </p:grpSp>
      <p:grpSp>
        <p:nvGrpSpPr>
          <p:cNvPr id="16" name="Group 30">
            <a:extLst>
              <a:ext uri="{FF2B5EF4-FFF2-40B4-BE49-F238E27FC236}">
                <a16:creationId xmlns:a16="http://schemas.microsoft.com/office/drawing/2014/main" id="{D60FAF1E-3F17-4973-8D9C-457BD622AB86}"/>
              </a:ext>
            </a:extLst>
          </p:cNvPr>
          <p:cNvGrpSpPr/>
          <p:nvPr/>
        </p:nvGrpSpPr>
        <p:grpSpPr>
          <a:xfrm>
            <a:off x="1387980" y="2507992"/>
            <a:ext cx="3130970" cy="1584619"/>
            <a:chOff x="1941818" y="1964475"/>
            <a:chExt cx="3130970" cy="1584619"/>
          </a:xfrm>
        </p:grpSpPr>
        <p:pic>
          <p:nvPicPr>
            <p:cNvPr id="17" name="Graphic 31">
              <a:extLst>
                <a:ext uri="{FF2B5EF4-FFF2-40B4-BE49-F238E27FC236}">
                  <a16:creationId xmlns:a16="http://schemas.microsoft.com/office/drawing/2014/main" id="{AE5BCAC7-FB23-45EF-9477-094B59F28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47994" y="1964475"/>
              <a:ext cx="918618" cy="918618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323D150-A71C-4BA1-BC70-F624737E5A18}"/>
                </a:ext>
              </a:extLst>
            </p:cNvPr>
            <p:cNvSpPr txBox="1"/>
            <p:nvPr/>
          </p:nvSpPr>
          <p:spPr>
            <a:xfrm>
              <a:off x="3047994" y="2239118"/>
              <a:ext cx="918618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  <a:t>4th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ino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8447AB5-0D97-49EF-A1B4-5468490EF0DA}"/>
                </a:ext>
              </a:extLst>
            </p:cNvPr>
            <p:cNvSpPr txBox="1"/>
            <p:nvPr/>
          </p:nvSpPr>
          <p:spPr>
            <a:xfrm>
              <a:off x="1941818" y="3056651"/>
              <a:ext cx="3130970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  <a:t>in the world in science skills (</a:t>
              </a:r>
              <a:r>
                <a:rPr kumimoji="0" lang="et-E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  <a:t>PISA 2018</a:t>
              </a: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  <a:t>)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78FF"/>
                </a:solidFill>
                <a:effectLst/>
                <a:uLnTx/>
                <a:uFillTx/>
                <a:latin typeface="Aino"/>
                <a:ea typeface="+mn-ea"/>
                <a:cs typeface="+mn-cs"/>
              </a:endParaRPr>
            </a:p>
          </p:txBody>
        </p:sp>
      </p:grpSp>
      <p:grpSp>
        <p:nvGrpSpPr>
          <p:cNvPr id="20" name="Group 40">
            <a:extLst>
              <a:ext uri="{FF2B5EF4-FFF2-40B4-BE49-F238E27FC236}">
                <a16:creationId xmlns:a16="http://schemas.microsoft.com/office/drawing/2014/main" id="{2E7E0187-6EBD-4C80-8EED-7343FFE78909}"/>
              </a:ext>
            </a:extLst>
          </p:cNvPr>
          <p:cNvGrpSpPr/>
          <p:nvPr/>
        </p:nvGrpSpPr>
        <p:grpSpPr>
          <a:xfrm>
            <a:off x="3322844" y="4392524"/>
            <a:ext cx="2347913" cy="1582967"/>
            <a:chOff x="2333346" y="1964475"/>
            <a:chExt cx="2347913" cy="1582967"/>
          </a:xfrm>
        </p:grpSpPr>
        <p:pic>
          <p:nvPicPr>
            <p:cNvPr id="21" name="Graphic 41">
              <a:extLst>
                <a:ext uri="{FF2B5EF4-FFF2-40B4-BE49-F238E27FC236}">
                  <a16:creationId xmlns:a16="http://schemas.microsoft.com/office/drawing/2014/main" id="{CD3353C0-DD7C-463D-8AE0-DEEE407DE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47994" y="1964475"/>
              <a:ext cx="918618" cy="918618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523735E-8FB7-455A-BCE3-F72948D94BE1}"/>
                </a:ext>
              </a:extLst>
            </p:cNvPr>
            <p:cNvSpPr txBox="1"/>
            <p:nvPr/>
          </p:nvSpPr>
          <p:spPr>
            <a:xfrm>
              <a:off x="3047994" y="2254506"/>
              <a:ext cx="918618" cy="33855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t-EE" sz="2200" dirty="0">
                  <a:solidFill>
                    <a:srgbClr val="FFFFFF"/>
                  </a:solidFill>
                  <a:latin typeface="Aino"/>
                </a:rPr>
                <a:t>95</a:t>
              </a: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  <a:t>%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0D4FFC0-C6E0-4FC5-BBBF-A0A9B0C8C6E9}"/>
                </a:ext>
              </a:extLst>
            </p:cNvPr>
            <p:cNvSpPr txBox="1"/>
            <p:nvPr/>
          </p:nvSpPr>
          <p:spPr>
            <a:xfrm>
              <a:off x="2333346" y="3054999"/>
              <a:ext cx="2347913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  <a:t>of schools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  <a:t>use e-</a:t>
              </a:r>
              <a:r>
                <a:rPr kumimoji="0" lang="et-E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  <a:t>diaries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78FF"/>
                </a:solidFill>
                <a:effectLst/>
                <a:uLnTx/>
                <a:uFillTx/>
                <a:latin typeface="Aino"/>
                <a:ea typeface="+mn-ea"/>
                <a:cs typeface="+mn-cs"/>
              </a:endParaRPr>
            </a:p>
          </p:txBody>
        </p:sp>
      </p:grpSp>
      <p:grpSp>
        <p:nvGrpSpPr>
          <p:cNvPr id="24" name="Group 40">
            <a:extLst>
              <a:ext uri="{FF2B5EF4-FFF2-40B4-BE49-F238E27FC236}">
                <a16:creationId xmlns:a16="http://schemas.microsoft.com/office/drawing/2014/main" id="{D5CF45D9-EE84-4FD4-8FF0-42C3FC50528A}"/>
              </a:ext>
            </a:extLst>
          </p:cNvPr>
          <p:cNvGrpSpPr/>
          <p:nvPr/>
        </p:nvGrpSpPr>
        <p:grpSpPr>
          <a:xfrm>
            <a:off x="4910687" y="2507992"/>
            <a:ext cx="2347913" cy="1584619"/>
            <a:chOff x="2333347" y="1964475"/>
            <a:chExt cx="2347913" cy="1584619"/>
          </a:xfrm>
        </p:grpSpPr>
        <p:pic>
          <p:nvPicPr>
            <p:cNvPr id="25" name="Graphic 41">
              <a:extLst>
                <a:ext uri="{FF2B5EF4-FFF2-40B4-BE49-F238E27FC236}">
                  <a16:creationId xmlns:a16="http://schemas.microsoft.com/office/drawing/2014/main" id="{D122C6EB-500F-48A5-9D25-D598167BE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47994" y="1964475"/>
              <a:ext cx="918618" cy="918618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06F2F56-732D-43D2-A675-8A6F53F8E712}"/>
                </a:ext>
              </a:extLst>
            </p:cNvPr>
            <p:cNvSpPr txBox="1"/>
            <p:nvPr/>
          </p:nvSpPr>
          <p:spPr>
            <a:xfrm>
              <a:off x="3047994" y="2239118"/>
              <a:ext cx="918618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ino"/>
                </a:rPr>
                <a:t>5</a:t>
              </a:r>
              <a:r>
                <a:rPr kumimoji="0" lang="en-GB" sz="24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ino"/>
                </a:rPr>
                <a:t>th</a:t>
              </a: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ino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E0EA7E4-5DB6-4716-A58A-AB51AE414D37}"/>
                </a:ext>
              </a:extLst>
            </p:cNvPr>
            <p:cNvSpPr txBox="1"/>
            <p:nvPr/>
          </p:nvSpPr>
          <p:spPr>
            <a:xfrm>
              <a:off x="2333347" y="3056651"/>
              <a:ext cx="2347913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  <a:t>in the world in </a:t>
              </a:r>
              <a:r>
                <a:rPr kumimoji="0" lang="et-E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  <a:t>reading</a:t>
              </a: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  <a:t> skills (</a:t>
              </a:r>
              <a:r>
                <a:rPr kumimoji="0" lang="et-E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  <a:t>PISA 2018</a:t>
              </a: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  <a:t>)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78FF"/>
                </a:solidFill>
                <a:effectLst/>
                <a:uLnTx/>
                <a:uFillTx/>
                <a:latin typeface="Aino"/>
                <a:ea typeface="+mn-ea"/>
                <a:cs typeface="+mn-cs"/>
              </a:endParaRPr>
            </a:p>
          </p:txBody>
        </p:sp>
      </p:grpSp>
      <p:grpSp>
        <p:nvGrpSpPr>
          <p:cNvPr id="28" name="Group 40">
            <a:extLst>
              <a:ext uri="{FF2B5EF4-FFF2-40B4-BE49-F238E27FC236}">
                <a16:creationId xmlns:a16="http://schemas.microsoft.com/office/drawing/2014/main" id="{57B1B060-C597-426D-B7EF-F57246FFC48E}"/>
              </a:ext>
            </a:extLst>
          </p:cNvPr>
          <p:cNvGrpSpPr/>
          <p:nvPr/>
        </p:nvGrpSpPr>
        <p:grpSpPr>
          <a:xfrm>
            <a:off x="6464921" y="4392524"/>
            <a:ext cx="2347913" cy="1582967"/>
            <a:chOff x="2305536" y="1909346"/>
            <a:chExt cx="2347913" cy="1582967"/>
          </a:xfrm>
        </p:grpSpPr>
        <p:pic>
          <p:nvPicPr>
            <p:cNvPr id="29" name="Graphic 41">
              <a:extLst>
                <a:ext uri="{FF2B5EF4-FFF2-40B4-BE49-F238E27FC236}">
                  <a16:creationId xmlns:a16="http://schemas.microsoft.com/office/drawing/2014/main" id="{4C5F380D-7BC0-46BB-9396-CBCAC3CDA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20184" y="1909346"/>
              <a:ext cx="918618" cy="918618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F03F7F9-5DD4-495D-9467-801761CFD491}"/>
                </a:ext>
              </a:extLst>
            </p:cNvPr>
            <p:cNvSpPr txBox="1"/>
            <p:nvPr/>
          </p:nvSpPr>
          <p:spPr>
            <a:xfrm>
              <a:off x="3020184" y="2199377"/>
              <a:ext cx="918618" cy="33855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t-EE" sz="2200">
                  <a:solidFill>
                    <a:srgbClr val="FFFFFF"/>
                  </a:solidFill>
                  <a:latin typeface="Aino"/>
                </a:rPr>
                <a:t>1st</a:t>
              </a:r>
              <a:endParaRPr kumimoji="0" lang="en-GB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ino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8D8E2A7-18DD-45FC-ABE8-9AC338B2CC8F}"/>
                </a:ext>
              </a:extLst>
            </p:cNvPr>
            <p:cNvSpPr txBox="1"/>
            <p:nvPr/>
          </p:nvSpPr>
          <p:spPr>
            <a:xfrm>
              <a:off x="2305536" y="2999870"/>
              <a:ext cx="2347913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  <a:t>in </a:t>
              </a:r>
              <a:r>
                <a:rPr kumimoji="0" lang="et-E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  <a:t>digital</a:t>
              </a:r>
              <a:r>
                <a:rPr kumimoji="0" lang="et-E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  <a:t> </a:t>
              </a:r>
              <a:r>
                <a:rPr kumimoji="0" lang="et-E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  <a:t>learning</a:t>
              </a:r>
              <a:r>
                <a:rPr kumimoji="0" lang="et-E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  <a:t> </a:t>
              </a:r>
              <a:br>
                <a:rPr kumimoji="0" lang="et-E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</a:br>
              <a:r>
                <a:rPr kumimoji="0" lang="et-E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ino"/>
                  <a:ea typeface="+mn-ea"/>
                  <a:cs typeface="+mn-cs"/>
                </a:rPr>
                <a:t>(CEPS 2019)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78FF"/>
                </a:solidFill>
                <a:effectLst/>
                <a:uLnTx/>
                <a:uFillTx/>
                <a:latin typeface="Aino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7192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E440053-37F1-4FDD-9E75-35E231B69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/>
          <a:p>
            <a:r>
              <a:rPr lang="en-US" dirty="0"/>
              <a:t>How did we get there?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C135E2-4BE7-49B9-9C7F-5342BBFA24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887" y="2276475"/>
            <a:ext cx="4582595" cy="3960813"/>
          </a:xfrm>
        </p:spPr>
        <p:txBody>
          <a:bodyPr/>
          <a:lstStyle/>
          <a:p>
            <a:r>
              <a:rPr lang="et-EE" sz="1800" dirty="0"/>
              <a:t>EDUCATIONAL MINDSET</a:t>
            </a:r>
            <a:br>
              <a:rPr lang="et-EE" sz="1800" dirty="0"/>
            </a:br>
            <a:r>
              <a:rPr lang="en-US" sz="1800" dirty="0"/>
              <a:t>It has always been both a guarantee of individual success and one of the main drivers of the country's development. </a:t>
            </a:r>
            <a:endParaRPr lang="et-EE" sz="1800" dirty="0"/>
          </a:p>
          <a:p>
            <a:endParaRPr lang="et-EE" sz="1800" dirty="0"/>
          </a:p>
          <a:p>
            <a:r>
              <a:rPr lang="et-EE" sz="1800" spc="-1" dirty="0"/>
              <a:t>CAN-DO ATTITUDE</a:t>
            </a:r>
            <a:br>
              <a:rPr lang="et-EE" sz="1800" spc="-1" dirty="0"/>
            </a:br>
            <a:r>
              <a:rPr lang="en-US" sz="1800" spc="-1" dirty="0"/>
              <a:t>Over the last 30 years Estonia has had </a:t>
            </a:r>
            <a:br>
              <a:rPr lang="et-EE" sz="1800" spc="-1" dirty="0"/>
            </a:br>
            <a:r>
              <a:rPr lang="en-US" sz="1800" spc="-1" dirty="0"/>
              <a:t>to rebuild the entire country after the </a:t>
            </a:r>
            <a:r>
              <a:rPr lang="en-US" sz="1800" spc="-1" dirty="0">
                <a:latin typeface="Aino" panose="02000603040504020204" pitchFamily="50" charset="-70"/>
              </a:rPr>
              <a:t>restoration</a:t>
            </a:r>
            <a:r>
              <a:rPr lang="en-US" sz="1800" spc="-1" dirty="0"/>
              <a:t> of independence</a:t>
            </a:r>
            <a:r>
              <a:rPr lang="et-EE" sz="1800" spc="-1" dirty="0"/>
              <a:t>. Estonia</a:t>
            </a:r>
            <a:r>
              <a:rPr lang="en-GB" sz="1800" spc="-1" dirty="0"/>
              <a:t> </a:t>
            </a:r>
            <a:r>
              <a:rPr lang="et-EE" sz="1800" spc="-1" dirty="0"/>
              <a:t>has </a:t>
            </a:r>
            <a:r>
              <a:rPr lang="en-GB" sz="1800" spc="-1" dirty="0"/>
              <a:t>implemented a lot of large-scale</a:t>
            </a:r>
            <a:r>
              <a:rPr lang="et-EE" sz="1800" spc="-1" dirty="0"/>
              <a:t> educational </a:t>
            </a:r>
            <a:r>
              <a:rPr lang="en-GB" sz="1800" spc="-1" dirty="0"/>
              <a:t>reforms</a:t>
            </a:r>
            <a:r>
              <a:rPr lang="et-EE" sz="1800" spc="-1" dirty="0"/>
              <a:t>, doing it „in Estonian way“ -  fast and boldly.</a:t>
            </a:r>
            <a:endParaRPr lang="et-EE" sz="1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2719C3E-B405-499C-B452-3B69C3AAF9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1" y="2276475"/>
            <a:ext cx="4964112" cy="3960813"/>
          </a:xfrm>
        </p:spPr>
        <p:txBody>
          <a:bodyPr/>
          <a:lstStyle/>
          <a:p>
            <a:r>
              <a:rPr lang="en-US" sz="1800" dirty="0"/>
              <a:t>DIGITAL SOCIETY</a:t>
            </a:r>
            <a:br>
              <a:rPr lang="et-EE" sz="1800" dirty="0"/>
            </a:br>
            <a:r>
              <a:rPr lang="en-US" sz="1800" dirty="0"/>
              <a:t>In a country where</a:t>
            </a:r>
            <a:r>
              <a:rPr lang="et-EE" sz="1800" dirty="0"/>
              <a:t> </a:t>
            </a:r>
            <a:r>
              <a:rPr lang="en-US" sz="1800" dirty="0"/>
              <a:t>99% of state services are online</a:t>
            </a:r>
            <a:r>
              <a:rPr lang="et-EE" sz="1800" dirty="0"/>
              <a:t> </a:t>
            </a:r>
            <a:r>
              <a:rPr lang="en-US" dirty="0"/>
              <a:t> </a:t>
            </a:r>
            <a:r>
              <a:rPr lang="et-EE" dirty="0"/>
              <a:t>and people </a:t>
            </a:r>
            <a:r>
              <a:rPr lang="en-US" dirty="0"/>
              <a:t>trust e-society</a:t>
            </a:r>
            <a:r>
              <a:rPr lang="en-US" sz="1800" dirty="0"/>
              <a:t>, we use the possibilities of technology also in </a:t>
            </a:r>
            <a:r>
              <a:rPr lang="et-EE" sz="1800" dirty="0"/>
              <a:t>e</a:t>
            </a:r>
            <a:r>
              <a:rPr lang="en-US" sz="1800" dirty="0" err="1"/>
              <a:t>ducation</a:t>
            </a:r>
            <a:r>
              <a:rPr lang="et-EE" sz="1800" dirty="0"/>
              <a:t>. That helped </a:t>
            </a:r>
            <a:r>
              <a:rPr lang="en-US" sz="1800" dirty="0"/>
              <a:t>us </a:t>
            </a:r>
            <a:r>
              <a:rPr lang="et-EE" sz="1800" dirty="0"/>
              <a:t>also </a:t>
            </a:r>
            <a:r>
              <a:rPr lang="en-US" sz="1800" dirty="0"/>
              <a:t>to handle distance learning</a:t>
            </a:r>
            <a:r>
              <a:rPr lang="et-EE" sz="1800" dirty="0"/>
              <a:t> during the pandemic. </a:t>
            </a:r>
          </a:p>
          <a:p>
            <a:endParaRPr lang="et-EE" sz="1800" dirty="0"/>
          </a:p>
          <a:p>
            <a:r>
              <a:rPr lang="et-EE" sz="1800" dirty="0"/>
              <a:t>INNOVATIVE START-UP CULTURE</a:t>
            </a:r>
            <a:br>
              <a:rPr lang="et-EE" sz="1800" b="1" dirty="0"/>
            </a:br>
            <a:r>
              <a:rPr lang="en-US" sz="1800" dirty="0"/>
              <a:t>Past years have seen a </a:t>
            </a:r>
            <a:r>
              <a:rPr lang="en-US" sz="1800" dirty="0" err="1"/>
              <a:t>rapi</a:t>
            </a:r>
            <a:r>
              <a:rPr lang="et-EE" sz="1800" dirty="0"/>
              <a:t>d</a:t>
            </a:r>
            <a:r>
              <a:rPr lang="en-US" sz="1800" dirty="0"/>
              <a:t> growth in the EdTech sector</a:t>
            </a:r>
            <a:r>
              <a:rPr lang="et-EE" sz="1800" dirty="0"/>
              <a:t>. </a:t>
            </a:r>
            <a:r>
              <a:rPr lang="et-EE" sz="1800" spc="-1" dirty="0"/>
              <a:t>Good public private cooperation has helpled to </a:t>
            </a:r>
            <a:r>
              <a:rPr lang="en-US" sz="1800" spc="-1" dirty="0"/>
              <a:t>tackle</a:t>
            </a:r>
            <a:r>
              <a:rPr lang="et-EE" sz="1800" spc="-1" dirty="0"/>
              <a:t> </a:t>
            </a:r>
            <a:r>
              <a:rPr lang="en-US" sz="1800" spc="-1" dirty="0"/>
              <a:t>challenges, solve crises and </a:t>
            </a:r>
            <a:br>
              <a:rPr lang="et-EE" sz="1800" spc="-1" dirty="0"/>
            </a:br>
            <a:r>
              <a:rPr lang="en-US" sz="1800" spc="-1" dirty="0"/>
              <a:t>create</a:t>
            </a:r>
            <a:r>
              <a:rPr lang="et-EE" sz="1800" spc="-1" dirty="0"/>
              <a:t> </a:t>
            </a:r>
            <a:r>
              <a:rPr lang="en-US" sz="1800" spc="-1" dirty="0"/>
              <a:t>new solutions</a:t>
            </a:r>
            <a:endParaRPr lang="et-EE" sz="1800" dirty="0"/>
          </a:p>
        </p:txBody>
      </p:sp>
    </p:spTree>
    <p:extLst>
      <p:ext uri="{BB962C8B-B14F-4D97-AF65-F5344CB8AC3E}">
        <p14:creationId xmlns:p14="http://schemas.microsoft.com/office/powerpoint/2010/main" val="283384007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E440053-37F1-4FDD-9E75-35E231B69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Characteristics of Estonian education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C135E2-4BE7-49B9-9C7F-5342BBFA24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887" y="2276475"/>
            <a:ext cx="4582595" cy="3960813"/>
          </a:xfrm>
        </p:spPr>
        <p:txBody>
          <a:bodyPr/>
          <a:lstStyle/>
          <a:p>
            <a:r>
              <a:rPr lang="et-EE" sz="1800" dirty="0"/>
              <a:t>Estonia has sucessfully implemented INCLUSIVE EDUCATION SYSTEM. </a:t>
            </a:r>
            <a:r>
              <a:rPr lang="et-EE" dirty="0"/>
              <a:t>All students learn </a:t>
            </a:r>
            <a:r>
              <a:rPr lang="en-US" dirty="0"/>
              <a:t>side by side in the same classroom</a:t>
            </a:r>
            <a:r>
              <a:rPr lang="et-EE" sz="1800" dirty="0"/>
              <a:t> and are entitled for free special support if needed. </a:t>
            </a:r>
          </a:p>
          <a:p>
            <a:endParaRPr lang="et-EE" sz="1800" dirty="0"/>
          </a:p>
          <a:p>
            <a:r>
              <a:rPr lang="et-EE" sz="1800" dirty="0"/>
              <a:t>S</a:t>
            </a:r>
            <a:r>
              <a:rPr lang="en-US" sz="1800" dirty="0" err="1"/>
              <a:t>chools</a:t>
            </a:r>
            <a:r>
              <a:rPr lang="en-US" sz="1800" dirty="0"/>
              <a:t>, school leaders, and teachers have A </a:t>
            </a:r>
            <a:r>
              <a:rPr lang="et-EE" sz="1800" dirty="0"/>
              <a:t>LOT </a:t>
            </a:r>
            <a:r>
              <a:rPr lang="en-US" sz="1800" dirty="0"/>
              <a:t>OF</a:t>
            </a:r>
            <a:r>
              <a:rPr lang="et-EE" sz="1800" dirty="0"/>
              <a:t> </a:t>
            </a:r>
            <a:r>
              <a:rPr lang="en-US" sz="1800" dirty="0"/>
              <a:t>AUTONOMY</a:t>
            </a:r>
            <a:r>
              <a:rPr lang="et-EE" sz="1800" dirty="0"/>
              <a:t> in Estonia. All teachers </a:t>
            </a:r>
            <a:r>
              <a:rPr lang="et-EE" dirty="0"/>
              <a:t>are </a:t>
            </a:r>
            <a:r>
              <a:rPr lang="en-US" dirty="0"/>
              <a:t>required a </a:t>
            </a:r>
            <a:r>
              <a:rPr lang="et-EE" dirty="0"/>
              <a:t>M</a:t>
            </a:r>
            <a:r>
              <a:rPr lang="en-US" dirty="0"/>
              <a:t>aster’s degree</a:t>
            </a:r>
            <a:r>
              <a:rPr lang="et-EE" sz="1800" dirty="0"/>
              <a:t>.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2719C3E-B405-499C-B452-3B69C3AAF9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1" y="2276475"/>
            <a:ext cx="5203370" cy="3960813"/>
          </a:xfrm>
        </p:spPr>
        <p:txBody>
          <a:bodyPr/>
          <a:lstStyle/>
          <a:p>
            <a:r>
              <a:rPr lang="et-EE" sz="1800" dirty="0"/>
              <a:t>As a digital nation, </a:t>
            </a:r>
            <a:r>
              <a:rPr lang="en-US" sz="1800" dirty="0"/>
              <a:t>technology has a </a:t>
            </a:r>
            <a:r>
              <a:rPr lang="et-EE" sz="1800" dirty="0"/>
              <a:t>big</a:t>
            </a:r>
            <a:r>
              <a:rPr lang="en-US" sz="1800" dirty="0"/>
              <a:t> role in </a:t>
            </a:r>
            <a:r>
              <a:rPr lang="et-EE" dirty="0"/>
              <a:t>e</a:t>
            </a:r>
            <a:r>
              <a:rPr lang="en-US" sz="1800" dirty="0" err="1"/>
              <a:t>ducation</a:t>
            </a:r>
            <a:r>
              <a:rPr lang="et-EE" sz="1800" dirty="0"/>
              <a:t>. ALL SCHOOLS USE </a:t>
            </a:r>
            <a:br>
              <a:rPr lang="et-EE" sz="1800" dirty="0"/>
            </a:br>
            <a:r>
              <a:rPr lang="et-EE" sz="1800" dirty="0"/>
              <a:t>E</a:t>
            </a:r>
            <a:r>
              <a:rPr lang="en-US" sz="1800" dirty="0"/>
              <a:t>-SOLUTIONS </a:t>
            </a:r>
            <a:r>
              <a:rPr lang="et-EE" sz="1800" dirty="0"/>
              <a:t>such as digital learning materials or e-school for communication between home and school.</a:t>
            </a:r>
            <a:br>
              <a:rPr lang="et-EE" sz="1800" dirty="0"/>
            </a:br>
            <a:endParaRPr lang="et-EE" sz="1800" dirty="0"/>
          </a:p>
          <a:p>
            <a:r>
              <a:rPr lang="et-EE" sz="1800" dirty="0"/>
              <a:t>Children start school at the age of seven. S</a:t>
            </a:r>
            <a:r>
              <a:rPr lang="en-US" sz="1800" dirty="0"/>
              <a:t>TUDY</a:t>
            </a:r>
            <a:r>
              <a:rPr lang="et-EE" sz="1800" dirty="0"/>
              <a:t> </a:t>
            </a:r>
            <a:r>
              <a:rPr lang="en-US" sz="1800" dirty="0"/>
              <a:t>AND </a:t>
            </a:r>
            <a:r>
              <a:rPr lang="et-EE" dirty="0"/>
              <a:t>HOLIDAYS ARE IN BALANCE</a:t>
            </a:r>
            <a:r>
              <a:rPr lang="et-EE" sz="1800" dirty="0"/>
              <a:t>: </a:t>
            </a:r>
            <a:r>
              <a:rPr lang="et-EE" dirty="0"/>
              <a:t>T</a:t>
            </a:r>
            <a:r>
              <a:rPr lang="en-US" dirty="0"/>
              <a:t>hanks to e</a:t>
            </a:r>
            <a:r>
              <a:rPr lang="et-EE" dirty="0"/>
              <a:t>ff</a:t>
            </a:r>
            <a:r>
              <a:rPr lang="en-US" dirty="0" err="1"/>
              <a:t>icient</a:t>
            </a:r>
            <a:r>
              <a:rPr lang="en-US" dirty="0"/>
              <a:t> use of time, our school day and school year are shorter than in many other countries.</a:t>
            </a:r>
            <a:endParaRPr lang="et-EE" sz="1800" dirty="0"/>
          </a:p>
        </p:txBody>
      </p:sp>
    </p:spTree>
    <p:extLst>
      <p:ext uri="{BB962C8B-B14F-4D97-AF65-F5344CB8AC3E}">
        <p14:creationId xmlns:p14="http://schemas.microsoft.com/office/powerpoint/2010/main" val="245775530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538667-45C3-4D70-B271-52E36C4D8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0"/>
            <a:ext cx="3756835" cy="2770199"/>
          </a:xfrm>
        </p:spPr>
        <p:txBody>
          <a:bodyPr/>
          <a:lstStyle/>
          <a:p>
            <a:r>
              <a:rPr lang="et-EE" dirty="0"/>
              <a:t>Estonian </a:t>
            </a:r>
            <a:br>
              <a:rPr lang="et-EE" dirty="0"/>
            </a:br>
            <a:r>
              <a:rPr lang="et-EE" dirty="0"/>
              <a:t>education </a:t>
            </a:r>
            <a:br>
              <a:rPr lang="et-EE" dirty="0"/>
            </a:br>
            <a:r>
              <a:rPr lang="et-EE" dirty="0"/>
              <a:t>system</a:t>
            </a:r>
            <a:endParaRPr lang="en-US" dirty="0"/>
          </a:p>
        </p:txBody>
      </p:sp>
      <p:pic>
        <p:nvPicPr>
          <p:cNvPr id="7" name="Pilt 10">
            <a:extLst>
              <a:ext uri="{FF2B5EF4-FFF2-40B4-BE49-F238E27FC236}">
                <a16:creationId xmlns:a16="http://schemas.microsoft.com/office/drawing/2014/main" id="{C25B88AA-EDCC-4DA9-8131-00288EAAA2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179" y="658801"/>
            <a:ext cx="5905934" cy="557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5316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picture containing person, table, child, indoor&#10;&#10;Description automatically generated">
            <a:extLst>
              <a:ext uri="{FF2B5EF4-FFF2-40B4-BE49-F238E27FC236}">
                <a16:creationId xmlns:a16="http://schemas.microsoft.com/office/drawing/2014/main" id="{05B65EA5-3ADD-490D-B34A-E175F43CA96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" r="199"/>
          <a:stretch>
            <a:fillRect/>
          </a:stretch>
        </p:blipFill>
        <p:spPr/>
      </p:pic>
      <p:sp>
        <p:nvSpPr>
          <p:cNvPr id="11" name="Rectangle 13">
            <a:extLst>
              <a:ext uri="{FF2B5EF4-FFF2-40B4-BE49-F238E27FC236}">
                <a16:creationId xmlns:a16="http://schemas.microsoft.com/office/drawing/2014/main" id="{2DA14FD8-D719-4F81-AC33-AEF379D8559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2000">
                <a:srgbClr val="000000">
                  <a:alpha val="60000"/>
                </a:srgbClr>
              </a:gs>
              <a:gs pos="29000">
                <a:srgbClr val="000000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B0B9B59-8962-4BA3-980E-D59179771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5534317" cy="1617674"/>
          </a:xfrm>
        </p:spPr>
        <p:txBody>
          <a:bodyPr/>
          <a:lstStyle/>
          <a:p>
            <a:r>
              <a:rPr lang="en-US" dirty="0"/>
              <a:t>Everyone has a right for high level education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447D4E-0589-447B-89B4-DEFBC5F13E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887" y="4175449"/>
            <a:ext cx="9495473" cy="2061839"/>
          </a:xfrm>
        </p:spPr>
        <p:txBody>
          <a:bodyPr/>
          <a:lstStyle/>
          <a:p>
            <a:r>
              <a:rPr lang="en-US" dirty="0"/>
              <a:t>Students with different abilities study together</a:t>
            </a:r>
          </a:p>
          <a:p>
            <a:r>
              <a:rPr lang="en-US" dirty="0"/>
              <a:t>Free textbooks and school lunch </a:t>
            </a:r>
          </a:p>
          <a:p>
            <a:r>
              <a:rPr lang="en-US" dirty="0"/>
              <a:t>Free support services if needed</a:t>
            </a:r>
          </a:p>
          <a:p>
            <a:r>
              <a:rPr lang="en-US" dirty="0"/>
              <a:t>Students’ socio-economic status </a:t>
            </a:r>
            <a:br>
              <a:rPr lang="en-US" dirty="0"/>
            </a:br>
            <a:r>
              <a:rPr lang="en-US" dirty="0"/>
              <a:t>has the lowest impact on performance in the OECD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C92C0B-657C-4BC2-A064-5353457991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F0F1F2"/>
                </a:solidFill>
              </a:rPr>
              <a:t>© Lauri </a:t>
            </a:r>
            <a:r>
              <a:rPr lang="en-US" dirty="0" err="1">
                <a:solidFill>
                  <a:srgbClr val="F0F1F2"/>
                </a:solidFill>
              </a:rPr>
              <a:t>Kadajane</a:t>
            </a:r>
            <a:endParaRPr lang="en-US" dirty="0">
              <a:solidFill>
                <a:srgbClr val="F0F1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8598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3AD7728-1EEF-4085-B235-F8E030888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Rectangle 13">
            <a:extLst>
              <a:ext uri="{FF2B5EF4-FFF2-40B4-BE49-F238E27FC236}">
                <a16:creationId xmlns:a16="http://schemas.microsoft.com/office/drawing/2014/main" id="{2DA14FD8-D719-4F81-AC33-AEF379D8559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2000">
                <a:srgbClr val="000000">
                  <a:alpha val="60000"/>
                </a:srgbClr>
              </a:gs>
              <a:gs pos="29000">
                <a:srgbClr val="000000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B0B9B59-8962-4BA3-980E-D59179771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5534317" cy="1617674"/>
          </a:xfrm>
        </p:spPr>
        <p:txBody>
          <a:bodyPr/>
          <a:lstStyle/>
          <a:p>
            <a:r>
              <a:rPr lang="en-US" dirty="0"/>
              <a:t>Pre-school: preparing for school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447D4E-0589-447B-89B4-DEFBC5F13E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888" y="4175449"/>
            <a:ext cx="5380362" cy="2061839"/>
          </a:xfrm>
        </p:spPr>
        <p:txBody>
          <a:bodyPr/>
          <a:lstStyle/>
          <a:p>
            <a:r>
              <a:rPr lang="en-US" dirty="0"/>
              <a:t>Curriculum based learning outcomes are achieved by learning-through-play method</a:t>
            </a:r>
          </a:p>
          <a:p>
            <a:r>
              <a:rPr lang="en-US" dirty="0"/>
              <a:t>94% of children attend kindergarten, though this is not compulsory in Estonia</a:t>
            </a:r>
          </a:p>
          <a:p>
            <a:r>
              <a:rPr lang="en-US" dirty="0"/>
              <a:t>68% of Estonian pre-school teachers have Bachelor’s or Master’s degree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C92C0B-657C-4BC2-A064-5353457991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F0F1F2"/>
                </a:solidFill>
              </a:rPr>
              <a:t>© Lauri </a:t>
            </a:r>
            <a:r>
              <a:rPr lang="en-US" dirty="0" err="1">
                <a:solidFill>
                  <a:srgbClr val="F0F1F2"/>
                </a:solidFill>
              </a:rPr>
              <a:t>Kadajane</a:t>
            </a:r>
            <a:endParaRPr lang="en-US" dirty="0">
              <a:solidFill>
                <a:srgbClr val="F0F1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83731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E440053-37F1-4FDD-9E75-35E231B69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/>
          <a:p>
            <a:r>
              <a:rPr lang="en-US" dirty="0"/>
              <a:t>Technology has a big role in education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C135E2-4BE7-49B9-9C7F-5342BBFA24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887" y="2276475"/>
            <a:ext cx="4824413" cy="3960813"/>
          </a:xfrm>
        </p:spPr>
        <p:txBody>
          <a:bodyPr/>
          <a:lstStyle/>
          <a:p>
            <a:pPr indent="-269280">
              <a:buClr>
                <a:srgbClr val="FFFFFF"/>
              </a:buClr>
              <a:buFont typeface="Aino"/>
              <a:buChar char="+"/>
            </a:pPr>
            <a:r>
              <a:rPr lang="et-EE" sz="1800" dirty="0">
                <a:solidFill>
                  <a:schemeClr val="bg1"/>
                </a:solidFill>
              </a:rPr>
              <a:t>Th</a:t>
            </a:r>
            <a:r>
              <a:rPr lang="en-US" sz="1800" dirty="0">
                <a:solidFill>
                  <a:schemeClr val="bg1"/>
                </a:solidFill>
              </a:rPr>
              <a:t>e</a:t>
            </a:r>
            <a:r>
              <a:rPr lang="en-US" dirty="0"/>
              <a:t> </a:t>
            </a:r>
            <a:r>
              <a:rPr lang="en-US" sz="1800" dirty="0">
                <a:solidFill>
                  <a:schemeClr val="bg1"/>
                </a:solidFill>
              </a:rPr>
              <a:t>Tiger Leap </a:t>
            </a:r>
            <a:r>
              <a:rPr lang="et-EE" sz="1800" dirty="0">
                <a:solidFill>
                  <a:schemeClr val="bg1"/>
                </a:solidFill>
              </a:rPr>
              <a:t>programme </a:t>
            </a:r>
            <a:r>
              <a:rPr lang="et-EE" dirty="0"/>
              <a:t>in 90s </a:t>
            </a:r>
            <a:r>
              <a:rPr lang="en-US" dirty="0"/>
              <a:t> aimed to establish an up-to-date IT infrastructure in the country, with a special focus on schools</a:t>
            </a:r>
            <a:r>
              <a:rPr lang="et-EE" dirty="0"/>
              <a:t>, providing internet connection, computers and IT trainings. </a:t>
            </a:r>
          </a:p>
          <a:p>
            <a:pPr indent="-269280">
              <a:buClr>
                <a:srgbClr val="FFFFFF"/>
              </a:buClr>
              <a:buFont typeface="Aino"/>
              <a:buChar char="+"/>
            </a:pPr>
            <a:endParaRPr lang="et-EE" dirty="0"/>
          </a:p>
          <a:p>
            <a:pPr indent="-269280">
              <a:buClr>
                <a:srgbClr val="FFFFFF"/>
              </a:buClr>
              <a:buFont typeface="Aino"/>
              <a:buChar char="+"/>
            </a:pPr>
            <a:r>
              <a:rPr lang="et-EE" dirty="0"/>
              <a:t>The </a:t>
            </a:r>
            <a:r>
              <a:rPr lang="en-US" dirty="0"/>
              <a:t>education</a:t>
            </a:r>
            <a:r>
              <a:rPr lang="et-EE" dirty="0"/>
              <a:t>al project</a:t>
            </a:r>
            <a:r>
              <a:rPr lang="en-US" dirty="0"/>
              <a:t> started the </a:t>
            </a:r>
            <a:r>
              <a:rPr lang="en-US" dirty="0" err="1"/>
              <a:t>digitali</a:t>
            </a:r>
            <a:r>
              <a:rPr lang="et-EE" dirty="0"/>
              <a:t>s</a:t>
            </a:r>
            <a:r>
              <a:rPr lang="en-US" dirty="0" err="1"/>
              <a:t>ation</a:t>
            </a:r>
            <a:r>
              <a:rPr lang="en-US" dirty="0"/>
              <a:t> of the entire public sector</a:t>
            </a:r>
            <a:r>
              <a:rPr lang="et-EE" dirty="0"/>
              <a:t> in Estonia. </a:t>
            </a:r>
            <a:r>
              <a:rPr lang="et-EE" sz="1800" dirty="0">
                <a:solidFill>
                  <a:schemeClr val="bg1"/>
                </a:solidFill>
              </a:rPr>
              <a:t>In few years, Estonia became the first country in Europe to provide stable internet connection to all schools.</a:t>
            </a:r>
            <a:endParaRPr lang="et-EE" sz="1800" b="0" strike="noStrike" spc="-1" dirty="0">
              <a:solidFill>
                <a:schemeClr val="bg1"/>
              </a:solidFill>
              <a:latin typeface="Aino" panose="02000603040504020204" pitchFamily="50" charset="-7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2719C3E-B405-499C-B452-3B69C3AAF9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1" y="2276475"/>
            <a:ext cx="5134118" cy="3960813"/>
          </a:xfrm>
        </p:spPr>
        <p:txBody>
          <a:bodyPr/>
          <a:lstStyle/>
          <a:p>
            <a:pPr indent="-269280">
              <a:buClr>
                <a:srgbClr val="FFFFFF"/>
              </a:buClr>
              <a:buFont typeface="Aino"/>
              <a:buChar char="+"/>
            </a:pPr>
            <a:r>
              <a:rPr lang="et-EE" sz="1800" dirty="0">
                <a:solidFill>
                  <a:schemeClr val="bg1"/>
                </a:solidFill>
                <a:latin typeface="Aino" panose="02000603040504020204" pitchFamily="50" charset="-70"/>
              </a:rPr>
              <a:t>Today, digital learning materials are available for all subjects and across educational levels and Estonian schools use wide range of </a:t>
            </a:r>
            <a:br>
              <a:rPr lang="et-EE" sz="1800" dirty="0">
                <a:solidFill>
                  <a:schemeClr val="bg1"/>
                </a:solidFill>
                <a:latin typeface="Aino" panose="02000603040504020204" pitchFamily="50" charset="-70"/>
              </a:rPr>
            </a:br>
            <a:r>
              <a:rPr lang="et-EE" sz="1800" dirty="0">
                <a:solidFill>
                  <a:schemeClr val="bg1"/>
                </a:solidFill>
                <a:latin typeface="Aino" panose="02000603040504020204" pitchFamily="50" charset="-70"/>
              </a:rPr>
              <a:t>e-school solutions. </a:t>
            </a:r>
          </a:p>
          <a:p>
            <a:pPr indent="-269280">
              <a:buClr>
                <a:srgbClr val="FFFFFF"/>
              </a:buClr>
              <a:buFont typeface="Aino"/>
              <a:buChar char="+"/>
            </a:pPr>
            <a:endParaRPr lang="et-EE" sz="1800" dirty="0">
              <a:solidFill>
                <a:schemeClr val="bg1"/>
              </a:solidFill>
              <a:latin typeface="Aino" panose="02000603040504020204" pitchFamily="50" charset="-70"/>
            </a:endParaRPr>
          </a:p>
          <a:p>
            <a:pPr indent="-269280">
              <a:buClr>
                <a:srgbClr val="FFFFFF"/>
              </a:buClr>
              <a:buFont typeface="Aino"/>
              <a:buChar char="+"/>
            </a:pPr>
            <a:r>
              <a:rPr lang="et-EE" sz="1800" dirty="0">
                <a:solidFill>
                  <a:schemeClr val="bg1"/>
                </a:solidFill>
                <a:latin typeface="Aino" panose="02000603040504020204" pitchFamily="50" charset="-70"/>
              </a:rPr>
              <a:t>Different educational programmes create interest in technology from kindergarten to vocational and higher education.</a:t>
            </a:r>
          </a:p>
          <a:p>
            <a:pPr marL="270000" indent="-26928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Aino"/>
              <a:buChar char="+"/>
            </a:pPr>
            <a:endParaRPr lang="et-EE" sz="1800" dirty="0">
              <a:latin typeface="Aino" panose="02000603040504020204" pitchFamily="50" charset="-70"/>
            </a:endParaRPr>
          </a:p>
          <a:p>
            <a:pPr indent="-269280">
              <a:buClr>
                <a:srgbClr val="FFFFFF"/>
              </a:buClr>
              <a:buFont typeface="Aino"/>
              <a:buChar char="+"/>
            </a:pPr>
            <a:r>
              <a:rPr lang="et-EE" sz="1800" b="0" strike="noStrike" spc="-1" dirty="0">
                <a:solidFill>
                  <a:srgbClr val="FFFFFF"/>
                </a:solidFill>
                <a:latin typeface="Aino"/>
              </a:rPr>
              <a:t>For the evidence-based decisions t</a:t>
            </a:r>
            <a:r>
              <a:rPr lang="en-US" sz="1800" b="0" strike="noStrike" spc="-1" dirty="0">
                <a:solidFill>
                  <a:srgbClr val="FFFFFF"/>
                </a:solidFill>
                <a:latin typeface="Aino"/>
              </a:rPr>
              <a:t>he education</a:t>
            </a:r>
            <a:r>
              <a:rPr lang="et-EE" sz="1800" b="0" strike="noStrike" spc="-1" dirty="0">
                <a:solidFill>
                  <a:srgbClr val="FFFFFF"/>
                </a:solidFill>
                <a:latin typeface="Aino"/>
              </a:rPr>
              <a:t>al</a:t>
            </a:r>
            <a:r>
              <a:rPr lang="en-US" sz="1800" b="0" strike="noStrike" spc="-1" dirty="0">
                <a:solidFill>
                  <a:srgbClr val="FFFFFF"/>
                </a:solidFill>
                <a:latin typeface="Aino"/>
              </a:rPr>
              <a:t> </a:t>
            </a:r>
            <a:r>
              <a:rPr lang="et-EE" sz="1800" b="0" strike="noStrike" spc="-1" dirty="0">
                <a:solidFill>
                  <a:srgbClr val="FFFFFF"/>
                </a:solidFill>
                <a:latin typeface="Aino"/>
              </a:rPr>
              <a:t>data is accessible </a:t>
            </a:r>
            <a:r>
              <a:rPr lang="en-US" sz="1800" b="0" strike="noStrike" spc="-1" dirty="0">
                <a:solidFill>
                  <a:srgbClr val="FFFFFF"/>
                </a:solidFill>
                <a:latin typeface="Aino"/>
              </a:rPr>
              <a:t>on the Internet</a:t>
            </a:r>
            <a:r>
              <a:rPr lang="en-US" dirty="0"/>
              <a:t>. </a:t>
            </a:r>
            <a:endParaRPr lang="et-EE" sz="1800" b="0" strike="noStrike" spc="-1" dirty="0">
              <a:solidFill>
                <a:srgbClr val="FFFFFF"/>
              </a:solidFill>
              <a:latin typeface="Aino"/>
            </a:endParaRPr>
          </a:p>
          <a:p>
            <a:pPr marL="270000" indent="-26928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Aino"/>
              <a:buChar char="+"/>
            </a:pPr>
            <a:endParaRPr lang="et-EE" sz="1800" b="0" strike="noStrike" spc="-1" dirty="0">
              <a:latin typeface="Calibri"/>
            </a:endParaRPr>
          </a:p>
          <a:p>
            <a:pPr indent="-269280">
              <a:buClr>
                <a:srgbClr val="FFFFFF"/>
              </a:buClr>
              <a:buFont typeface="Aino"/>
              <a:buChar char="+"/>
            </a:pPr>
            <a:endParaRPr lang="et-EE" sz="1800" dirty="0">
              <a:solidFill>
                <a:schemeClr val="bg1"/>
              </a:solidFill>
              <a:latin typeface="Aino" panose="02000603040504020204" pitchFamily="50" charset="-70"/>
            </a:endParaRPr>
          </a:p>
          <a:p>
            <a:pPr marL="720" indent="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None/>
            </a:pPr>
            <a:endParaRPr lang="et-EE" sz="1800" spc="-1" dirty="0">
              <a:solidFill>
                <a:schemeClr val="bg1"/>
              </a:solidFill>
              <a:latin typeface="Aino" panose="02000603040504020204" pitchFamily="50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311861352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anual_Master">
  <a:themeElements>
    <a:clrScheme name="BrandEstonia">
      <a:dk1>
        <a:srgbClr val="575A5D"/>
      </a:dk1>
      <a:lt1>
        <a:srgbClr val="FFFFFF"/>
      </a:lt1>
      <a:dk2>
        <a:srgbClr val="0000F0"/>
      </a:dk2>
      <a:lt2>
        <a:srgbClr val="BAE6E8"/>
      </a:lt2>
      <a:accent1>
        <a:srgbClr val="000096"/>
      </a:accent1>
      <a:accent2>
        <a:srgbClr val="2E6347"/>
      </a:accent2>
      <a:accent3>
        <a:srgbClr val="FF2DB4"/>
      </a:accent3>
      <a:accent4>
        <a:srgbClr val="964542"/>
      </a:accent4>
      <a:accent5>
        <a:srgbClr val="C1BC76"/>
      </a:accent5>
      <a:accent6>
        <a:srgbClr val="FF4800"/>
      </a:accent6>
      <a:hlink>
        <a:srgbClr val="0000F0"/>
      </a:hlink>
      <a:folHlink>
        <a:srgbClr val="0000F0"/>
      </a:folHlink>
    </a:clrScheme>
    <a:fontScheme name="Aino">
      <a:majorFont>
        <a:latin typeface="Aino Headline"/>
        <a:ea typeface=""/>
        <a:cs typeface=""/>
      </a:majorFont>
      <a:minorFont>
        <a:latin typeface="Ain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988</Words>
  <Application>Microsoft Office PowerPoint</Application>
  <PresentationFormat>Laiekraan</PresentationFormat>
  <Paragraphs>121</Paragraphs>
  <Slides>17</Slides>
  <Notes>17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17</vt:i4>
      </vt:variant>
    </vt:vector>
  </HeadingPairs>
  <TitlesOfParts>
    <vt:vector size="21" baseType="lpstr">
      <vt:lpstr>Calibri</vt:lpstr>
      <vt:lpstr>Aino</vt:lpstr>
      <vt:lpstr>Aino Headline</vt:lpstr>
      <vt:lpstr>Manual_Master</vt:lpstr>
      <vt:lpstr>Estonia.  Smart solutions  for education  innovation </vt:lpstr>
      <vt:lpstr>Education has been highly valued through generations</vt:lpstr>
      <vt:lpstr>Facts and figures</vt:lpstr>
      <vt:lpstr>How did we get there?</vt:lpstr>
      <vt:lpstr>Characteristics of Estonian education</vt:lpstr>
      <vt:lpstr>Estonian  education  system</vt:lpstr>
      <vt:lpstr>Everyone has a right for high level education</vt:lpstr>
      <vt:lpstr>Pre-school: preparing for school</vt:lpstr>
      <vt:lpstr>Technology has a big role in education</vt:lpstr>
      <vt:lpstr>Facts and figures</vt:lpstr>
      <vt:lpstr>Digital solutions  in everyday use</vt:lpstr>
      <vt:lpstr>2020: crisis as an opportunity </vt:lpstr>
      <vt:lpstr>Internationally acknowledged higher education</vt:lpstr>
      <vt:lpstr>Ensuring essential skills</vt:lpstr>
      <vt:lpstr>Lifelong learning has become a lifestyle In Estonia</vt:lpstr>
      <vt:lpstr>Your guide to smart solutions</vt:lpstr>
      <vt:lpstr>Aitäh!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2019-07-17T12:23:48Z</dcterms:created>
  <dcterms:modified xsi:type="dcterms:W3CDTF">2021-07-01T15:46:37Z</dcterms:modified>
</cp:coreProperties>
</file>