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6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4"/>
  </p:sldMasterIdLst>
  <p:notesMasterIdLst>
    <p:notesMasterId r:id="rId25"/>
  </p:notesMasterIdLst>
  <p:handoutMasterIdLst>
    <p:handoutMasterId r:id="rId26"/>
  </p:handoutMasterIdLst>
  <p:sldIdLst>
    <p:sldId id="672" r:id="rId5"/>
    <p:sldId id="481" r:id="rId6"/>
    <p:sldId id="516" r:id="rId7"/>
    <p:sldId id="517" r:id="rId8"/>
    <p:sldId id="673" r:id="rId9"/>
    <p:sldId id="674" r:id="rId10"/>
    <p:sldId id="675" r:id="rId11"/>
    <p:sldId id="678" r:id="rId12"/>
    <p:sldId id="679" r:id="rId13"/>
    <p:sldId id="664" r:id="rId14"/>
    <p:sldId id="428" r:id="rId15"/>
    <p:sldId id="267" r:id="rId16"/>
    <p:sldId id="653" r:id="rId17"/>
    <p:sldId id="421" r:id="rId18"/>
    <p:sldId id="431" r:id="rId19"/>
    <p:sldId id="493" r:id="rId20"/>
    <p:sldId id="289" r:id="rId21"/>
    <p:sldId id="483" r:id="rId22"/>
    <p:sldId id="482" r:id="rId23"/>
    <p:sldId id="420" r:id="rId24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5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1BC"/>
    <a:srgbClr val="000000"/>
    <a:srgbClr val="7171FF"/>
    <a:srgbClr val="0078FF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C27764-CE1A-4D5B-958E-D5851238F51B}" v="2" dt="2025-03-03T12:59:45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6" autoAdjust="0"/>
    <p:restoredTop sz="93557" autoAdjust="0"/>
  </p:normalViewPr>
  <p:slideViewPr>
    <p:cSldViewPr snapToGrid="0">
      <p:cViewPr>
        <p:scale>
          <a:sx n="75" d="100"/>
          <a:sy n="75" d="100"/>
        </p:scale>
        <p:origin x="52" y="-564"/>
      </p:cViewPr>
      <p:guideLst>
        <p:guide orient="horz" pos="3045"/>
        <p:guide pos="257"/>
      </p:guideLst>
    </p:cSldViewPr>
  </p:slideViewPr>
  <p:outlineViewPr>
    <p:cViewPr>
      <p:scale>
        <a:sx n="33" d="100"/>
        <a:sy n="33" d="100"/>
      </p:scale>
      <p:origin x="0" y="-1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32" y="-1435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" userId="65131506-3e0f-46b6-9df2-d52bf8eb10d0" providerId="ADAL" clId="{B4C27764-CE1A-4D5B-958E-D5851238F51B}"/>
    <pc:docChg chg="undo custSel addSld delSld modSld">
      <pc:chgData name="Eva Toome" userId="65131506-3e0f-46b6-9df2-d52bf8eb10d0" providerId="ADAL" clId="{B4C27764-CE1A-4D5B-958E-D5851238F51B}" dt="2025-03-03T13:24:39.403" v="662" actId="1076"/>
      <pc:docMkLst>
        <pc:docMk/>
      </pc:docMkLst>
      <pc:sldChg chg="del">
        <pc:chgData name="Eva Toome" userId="65131506-3e0f-46b6-9df2-d52bf8eb10d0" providerId="ADAL" clId="{B4C27764-CE1A-4D5B-958E-D5851238F51B}" dt="2025-03-03T13:22:59.824" v="648" actId="47"/>
        <pc:sldMkLst>
          <pc:docMk/>
          <pc:sldMk cId="2054360659" sldId="671"/>
        </pc:sldMkLst>
      </pc:sldChg>
      <pc:sldChg chg="addSp delSp modSp add mod">
        <pc:chgData name="Eva Toome" userId="65131506-3e0f-46b6-9df2-d52bf8eb10d0" providerId="ADAL" clId="{B4C27764-CE1A-4D5B-958E-D5851238F51B}" dt="2025-03-03T13:24:39.403" v="662" actId="1076"/>
        <pc:sldMkLst>
          <pc:docMk/>
          <pc:sldMk cId="1770502823" sldId="679"/>
        </pc:sldMkLst>
        <pc:spChg chg="mod">
          <ac:chgData name="Eva Toome" userId="65131506-3e0f-46b6-9df2-d52bf8eb10d0" providerId="ADAL" clId="{B4C27764-CE1A-4D5B-958E-D5851238F51B}" dt="2025-03-03T13:11:32.666" v="472" actId="1038"/>
          <ac:spMkLst>
            <pc:docMk/>
            <pc:sldMk cId="1770502823" sldId="679"/>
            <ac:spMk id="2" creationId="{FFFF7540-7A74-4B89-4D35-423BDDBFC09C}"/>
          </ac:spMkLst>
        </pc:spChg>
        <pc:spChg chg="add mod">
          <ac:chgData name="Eva Toome" userId="65131506-3e0f-46b6-9df2-d52bf8eb10d0" providerId="ADAL" clId="{B4C27764-CE1A-4D5B-958E-D5851238F51B}" dt="2025-03-03T13:15:22.994" v="573" actId="1036"/>
          <ac:spMkLst>
            <pc:docMk/>
            <pc:sldMk cId="1770502823" sldId="679"/>
            <ac:spMk id="4" creationId="{4741F58E-7B08-152B-2B57-89E682CFCE81}"/>
          </ac:spMkLst>
        </pc:spChg>
        <pc:spChg chg="mod">
          <ac:chgData name="Eva Toome" userId="65131506-3e0f-46b6-9df2-d52bf8eb10d0" providerId="ADAL" clId="{B4C27764-CE1A-4D5B-958E-D5851238F51B}" dt="2025-03-03T12:56:48.977" v="28" actId="1037"/>
          <ac:spMkLst>
            <pc:docMk/>
            <pc:sldMk cId="1770502823" sldId="679"/>
            <ac:spMk id="9" creationId="{F4EA9E3F-03CF-B415-6205-DE374CD6AEC8}"/>
          </ac:spMkLst>
        </pc:spChg>
        <pc:spChg chg="mod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18" creationId="{07BEA3B0-76A6-997D-C527-3BDD9B6AB8BB}"/>
          </ac:spMkLst>
        </pc:spChg>
        <pc:spChg chg="mod topLvl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37" creationId="{3331460D-A6A1-D9C1-58DC-ABE0A08F5D81}"/>
          </ac:spMkLst>
        </pc:spChg>
        <pc:spChg chg="mod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39" creationId="{62B541AE-5AAD-F33D-09D8-19A0A1065093}"/>
          </ac:spMkLst>
        </pc:spChg>
        <pc:spChg chg="del">
          <ac:chgData name="Eva Toome" userId="65131506-3e0f-46b6-9df2-d52bf8eb10d0" providerId="ADAL" clId="{B4C27764-CE1A-4D5B-958E-D5851238F51B}" dt="2025-03-03T13:00:20.849" v="160" actId="478"/>
          <ac:spMkLst>
            <pc:docMk/>
            <pc:sldMk cId="1770502823" sldId="679"/>
            <ac:spMk id="49" creationId="{8AE9A503-F1A7-058C-8768-A2471AFEAD49}"/>
          </ac:spMkLst>
        </pc:spChg>
        <pc:spChg chg="mod topLvl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53" creationId="{FEAAF721-55D5-2773-1496-F44FA78E0BF3}"/>
          </ac:spMkLst>
        </pc:spChg>
        <pc:spChg chg="mod topLvl">
          <ac:chgData name="Eva Toome" userId="65131506-3e0f-46b6-9df2-d52bf8eb10d0" providerId="ADAL" clId="{B4C27764-CE1A-4D5B-958E-D5851238F51B}" dt="2025-03-03T12:55:33.521" v="2" actId="165"/>
          <ac:spMkLst>
            <pc:docMk/>
            <pc:sldMk cId="1770502823" sldId="679"/>
            <ac:spMk id="55" creationId="{E483EBFA-1365-9A08-1783-8805ED722A18}"/>
          </ac:spMkLst>
        </pc:spChg>
        <pc:spChg chg="mod topLvl">
          <ac:chgData name="Eva Toome" userId="65131506-3e0f-46b6-9df2-d52bf8eb10d0" providerId="ADAL" clId="{B4C27764-CE1A-4D5B-958E-D5851238F51B}" dt="2025-03-03T13:22:20.747" v="646" actId="1076"/>
          <ac:spMkLst>
            <pc:docMk/>
            <pc:sldMk cId="1770502823" sldId="679"/>
            <ac:spMk id="58" creationId="{C0FC8959-A0AE-2631-0F2B-A2D8330ED9C5}"/>
          </ac:spMkLst>
        </pc:spChg>
        <pc:spChg chg="mod topLvl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59" creationId="{89D7D3E5-6F41-E54E-7F4A-E07D8A46107A}"/>
          </ac:spMkLst>
        </pc:spChg>
        <pc:spChg chg="mod">
          <ac:chgData name="Eva Toome" userId="65131506-3e0f-46b6-9df2-d52bf8eb10d0" providerId="ADAL" clId="{B4C27764-CE1A-4D5B-958E-D5851238F51B}" dt="2025-03-03T12:57:08.624" v="57" actId="1035"/>
          <ac:spMkLst>
            <pc:docMk/>
            <pc:sldMk cId="1770502823" sldId="679"/>
            <ac:spMk id="60" creationId="{702C49F6-71F6-7D94-EECB-EF9E627193E6}"/>
          </ac:spMkLst>
        </pc:spChg>
        <pc:spChg chg="mod topLvl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61" creationId="{F53CEA95-0BA7-D6FB-4A6D-458F48933C3E}"/>
          </ac:spMkLst>
        </pc:spChg>
        <pc:spChg chg="mod topLvl">
          <ac:chgData name="Eva Toome" userId="65131506-3e0f-46b6-9df2-d52bf8eb10d0" providerId="ADAL" clId="{B4C27764-CE1A-4D5B-958E-D5851238F51B}" dt="2025-03-03T12:56:11.838" v="4" actId="34136"/>
          <ac:spMkLst>
            <pc:docMk/>
            <pc:sldMk cId="1770502823" sldId="679"/>
            <ac:spMk id="62" creationId="{3D2EDE64-A14C-D7CA-F6DC-C998564229DA}"/>
          </ac:spMkLst>
        </pc:spChg>
        <pc:spChg chg="mod">
          <ac:chgData name="Eva Toome" userId="65131506-3e0f-46b6-9df2-d52bf8eb10d0" providerId="ADAL" clId="{B4C27764-CE1A-4D5B-958E-D5851238F51B}" dt="2025-03-03T13:24:39.403" v="662" actId="1076"/>
          <ac:spMkLst>
            <pc:docMk/>
            <pc:sldMk cId="1770502823" sldId="679"/>
            <ac:spMk id="68" creationId="{4D75A6DC-3AB7-EE70-6FDB-07A012F1462A}"/>
          </ac:spMkLst>
        </pc:spChg>
        <pc:spChg chg="mod topLvl">
          <ac:chgData name="Eva Toome" userId="65131506-3e0f-46b6-9df2-d52bf8eb10d0" providerId="ADAL" clId="{B4C27764-CE1A-4D5B-958E-D5851238F51B}" dt="2025-03-03T13:20:59.403" v="634" actId="1036"/>
          <ac:spMkLst>
            <pc:docMk/>
            <pc:sldMk cId="1770502823" sldId="679"/>
            <ac:spMk id="70" creationId="{AC1FE7D5-F552-0E61-2630-1BEFA021460D}"/>
          </ac:spMkLst>
        </pc:spChg>
        <pc:spChg chg="mod">
          <ac:chgData name="Eva Toome" userId="65131506-3e0f-46b6-9df2-d52bf8eb10d0" providerId="ADAL" clId="{B4C27764-CE1A-4D5B-958E-D5851238F51B}" dt="2025-03-03T13:15:12.455" v="571" actId="1036"/>
          <ac:spMkLst>
            <pc:docMk/>
            <pc:sldMk cId="1770502823" sldId="679"/>
            <ac:spMk id="71" creationId="{F610F43B-59BB-4514-81AA-EC1384C809FC}"/>
          </ac:spMkLst>
        </pc:spChg>
        <pc:spChg chg="mod topLvl">
          <ac:chgData name="Eva Toome" userId="65131506-3e0f-46b6-9df2-d52bf8eb10d0" providerId="ADAL" clId="{B4C27764-CE1A-4D5B-958E-D5851238F51B}" dt="2025-03-03T13:11:15.819" v="455" actId="1076"/>
          <ac:spMkLst>
            <pc:docMk/>
            <pc:sldMk cId="1770502823" sldId="679"/>
            <ac:spMk id="72" creationId="{7D875913-FF5A-D132-714C-F78A68C05853}"/>
          </ac:spMkLst>
        </pc:spChg>
        <pc:spChg chg="mod">
          <ac:chgData name="Eva Toome" userId="65131506-3e0f-46b6-9df2-d52bf8eb10d0" providerId="ADAL" clId="{B4C27764-CE1A-4D5B-958E-D5851238F51B}" dt="2025-03-03T13:21:05.080" v="643" actId="1035"/>
          <ac:spMkLst>
            <pc:docMk/>
            <pc:sldMk cId="1770502823" sldId="679"/>
            <ac:spMk id="73" creationId="{2DA2D6B0-F3D4-4AF9-263D-8C1A51FCF821}"/>
          </ac:spMkLst>
        </pc:spChg>
        <pc:spChg chg="mod">
          <ac:chgData name="Eva Toome" userId="65131506-3e0f-46b6-9df2-d52bf8eb10d0" providerId="ADAL" clId="{B4C27764-CE1A-4D5B-958E-D5851238F51B}" dt="2025-03-03T12:56:48.977" v="28" actId="1037"/>
          <ac:spMkLst>
            <pc:docMk/>
            <pc:sldMk cId="1770502823" sldId="679"/>
            <ac:spMk id="74" creationId="{846ED961-1F82-3749-5E63-7FBC3826A0A4}"/>
          </ac:spMkLst>
        </pc:spChg>
        <pc:spChg chg="mod topLvl">
          <ac:chgData name="Eva Toome" userId="65131506-3e0f-46b6-9df2-d52bf8eb10d0" providerId="ADAL" clId="{B4C27764-CE1A-4D5B-958E-D5851238F51B}" dt="2025-03-03T13:20:32.597" v="621" actId="20577"/>
          <ac:spMkLst>
            <pc:docMk/>
            <pc:sldMk cId="1770502823" sldId="679"/>
            <ac:spMk id="75" creationId="{F93EFFD7-D160-A832-7BAB-AA2EF0767E47}"/>
          </ac:spMkLst>
        </pc:spChg>
        <pc:cxnChg chg="mod">
          <ac:chgData name="Eva Toome" userId="65131506-3e0f-46b6-9df2-d52bf8eb10d0" providerId="ADAL" clId="{B4C27764-CE1A-4D5B-958E-D5851238F51B}" dt="2025-03-03T13:21:31.288" v="645" actId="14100"/>
          <ac:cxnSpMkLst>
            <pc:docMk/>
            <pc:sldMk cId="1770502823" sldId="679"/>
            <ac:cxnSpMk id="6" creationId="{88D37F0E-C241-2327-EBB5-E42C945F63DF}"/>
          </ac:cxnSpMkLst>
        </pc:cxnChg>
        <pc:cxnChg chg="mod">
          <ac:chgData name="Eva Toome" userId="65131506-3e0f-46b6-9df2-d52bf8eb10d0" providerId="ADAL" clId="{B4C27764-CE1A-4D5B-958E-D5851238F51B}" dt="2025-03-03T13:11:28.550" v="457" actId="14100"/>
          <ac:cxnSpMkLst>
            <pc:docMk/>
            <pc:sldMk cId="1770502823" sldId="679"/>
            <ac:cxnSpMk id="7" creationId="{8D68F118-3D3D-CB61-D0C8-42CCBE17213C}"/>
          </ac:cxnSpMkLst>
        </pc:cxnChg>
        <pc:cxnChg chg="mod">
          <ac:chgData name="Eva Toome" userId="65131506-3e0f-46b6-9df2-d52bf8eb10d0" providerId="ADAL" clId="{B4C27764-CE1A-4D5B-958E-D5851238F51B}" dt="2025-03-03T13:08:41.293" v="399" actId="1035"/>
          <ac:cxnSpMkLst>
            <pc:docMk/>
            <pc:sldMk cId="1770502823" sldId="679"/>
            <ac:cxnSpMk id="10" creationId="{29E0911B-FCC9-4D43-5E58-4B991590EA53}"/>
          </ac:cxnSpMkLst>
        </pc:cxnChg>
        <pc:cxnChg chg="mod">
          <ac:chgData name="Eva Toome" userId="65131506-3e0f-46b6-9df2-d52bf8eb10d0" providerId="ADAL" clId="{B4C27764-CE1A-4D5B-958E-D5851238F51B}" dt="2025-03-03T13:09:22.664" v="436" actId="1036"/>
          <ac:cxnSpMkLst>
            <pc:docMk/>
            <pc:sldMk cId="1770502823" sldId="679"/>
            <ac:cxnSpMk id="11" creationId="{DE0565E8-D295-F6F5-BAD2-47BC3A2D50DF}"/>
          </ac:cxnSpMkLst>
        </pc:cxnChg>
        <pc:cxnChg chg="mod">
          <ac:chgData name="Eva Toome" userId="65131506-3e0f-46b6-9df2-d52bf8eb10d0" providerId="ADAL" clId="{B4C27764-CE1A-4D5B-958E-D5851238F51B}" dt="2025-03-03T13:22:24.529" v="647" actId="14100"/>
          <ac:cxnSpMkLst>
            <pc:docMk/>
            <pc:sldMk cId="1770502823" sldId="679"/>
            <ac:cxnSpMk id="14" creationId="{7E3F6732-0D78-D99D-0E11-7A811D8B63FF}"/>
          </ac:cxnSpMkLst>
        </pc:cxnChg>
        <pc:cxnChg chg="mod">
          <ac:chgData name="Eva Toome" userId="65131506-3e0f-46b6-9df2-d52bf8eb10d0" providerId="ADAL" clId="{B4C27764-CE1A-4D5B-958E-D5851238F51B}" dt="2025-03-03T12:57:17.941" v="58" actId="14100"/>
          <ac:cxnSpMkLst>
            <pc:docMk/>
            <pc:sldMk cId="1770502823" sldId="679"/>
            <ac:cxnSpMk id="17" creationId="{3E1E3055-E92B-0161-01BC-20209AEA38DA}"/>
          </ac:cxnSpMkLst>
        </pc:cxnChg>
        <pc:cxnChg chg="mod">
          <ac:chgData name="Eva Toome" userId="65131506-3e0f-46b6-9df2-d52bf8eb10d0" providerId="ADAL" clId="{B4C27764-CE1A-4D5B-958E-D5851238F51B}" dt="2025-03-03T13:07:11.293" v="344" actId="14100"/>
          <ac:cxnSpMkLst>
            <pc:docMk/>
            <pc:sldMk cId="1770502823" sldId="679"/>
            <ac:cxnSpMk id="29" creationId="{2D7BBC0E-F6EF-558F-D4A1-284C4EC94688}"/>
          </ac:cxnSpMkLst>
        </pc:cxnChg>
        <pc:cxnChg chg="mod">
          <ac:chgData name="Eva Toome" userId="65131506-3e0f-46b6-9df2-d52bf8eb10d0" providerId="ADAL" clId="{B4C27764-CE1A-4D5B-958E-D5851238F51B}" dt="2025-03-03T13:08:39.716" v="398" actId="1035"/>
          <ac:cxnSpMkLst>
            <pc:docMk/>
            <pc:sldMk cId="1770502823" sldId="679"/>
            <ac:cxnSpMk id="35" creationId="{C3BEA4DB-7F4B-21B2-1473-4CD857747BD5}"/>
          </ac:cxnSpMkLst>
        </pc:cxnChg>
        <pc:cxnChg chg="mod">
          <ac:chgData name="Eva Toome" userId="65131506-3e0f-46b6-9df2-d52bf8eb10d0" providerId="ADAL" clId="{B4C27764-CE1A-4D5B-958E-D5851238F51B}" dt="2025-03-03T13:14:50.591" v="567" actId="14100"/>
          <ac:cxnSpMkLst>
            <pc:docMk/>
            <pc:sldMk cId="1770502823" sldId="679"/>
            <ac:cxnSpMk id="42" creationId="{F3E01E1C-E437-115D-2064-E3EC520A1390}"/>
          </ac:cxnSpMkLst>
        </pc:cxnChg>
        <pc:cxnChg chg="mod">
          <ac:chgData name="Eva Toome" userId="65131506-3e0f-46b6-9df2-d52bf8eb10d0" providerId="ADAL" clId="{B4C27764-CE1A-4D5B-958E-D5851238F51B}" dt="2025-03-03T13:21:23.987" v="644" actId="14100"/>
          <ac:cxnSpMkLst>
            <pc:docMk/>
            <pc:sldMk cId="1770502823" sldId="679"/>
            <ac:cxnSpMk id="46" creationId="{039BA228-74F0-8C60-B9EF-A71592276EA9}"/>
          </ac:cxnSpMkLst>
        </pc:cxnChg>
        <pc:cxnChg chg="mod">
          <ac:chgData name="Eva Toome" userId="65131506-3e0f-46b6-9df2-d52bf8eb10d0" providerId="ADAL" clId="{B4C27764-CE1A-4D5B-958E-D5851238F51B}" dt="2025-03-03T13:14:55.609" v="568" actId="14100"/>
          <ac:cxnSpMkLst>
            <pc:docMk/>
            <pc:sldMk cId="1770502823" sldId="679"/>
            <ac:cxnSpMk id="48" creationId="{7A5C7531-78C9-C66B-DEA0-2138DCF6D8FB}"/>
          </ac:cxnSpMkLst>
        </pc:cxnChg>
        <pc:cxnChg chg="mod">
          <ac:chgData name="Eva Toome" userId="65131506-3e0f-46b6-9df2-d52bf8eb10d0" providerId="ADAL" clId="{B4C27764-CE1A-4D5B-958E-D5851238F51B}" dt="2025-03-03T13:09:41.126" v="437" actId="14100"/>
          <ac:cxnSpMkLst>
            <pc:docMk/>
            <pc:sldMk cId="1770502823" sldId="679"/>
            <ac:cxnSpMk id="50" creationId="{E23CC111-22F7-D66D-5C87-A89A2160412E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READING</a:t>
            </a:r>
          </a:p>
        </c:rich>
      </c:tx>
      <c:layout>
        <c:manualLayout>
          <c:xMode val="edge"/>
          <c:yMode val="edge"/>
          <c:x val="0.39661887922570382"/>
          <c:y val="0.202311138422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1095560232098"/>
          <c:y val="0.26813091480868162"/>
          <c:w val="0.60389044397679026"/>
          <c:h val="0.70868299750662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8-45F7-A80E-68104B5088FE}"/>
              </c:ext>
            </c:extLst>
          </c:dPt>
          <c:dPt>
            <c:idx val="12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3-46EC-973F-63152C17CF8C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18-45F7-A80E-68104B5088FE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55-4BBC-98C5-7ED09403728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8-45F7-A80E-68104B5088FE}"/>
                </c:ext>
              </c:extLst>
            </c:dLbl>
            <c:dLbl>
              <c:idx val="1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3-46EC-973F-63152C17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I.B1.2.2'!$Z$10:$Z$24</c:f>
              <c:strCache>
                <c:ptCount val="15"/>
                <c:pt idx="0">
                  <c:v>Singapore</c:v>
                </c:pt>
                <c:pt idx="1">
                  <c:v>Ireland</c:v>
                </c:pt>
                <c:pt idx="2">
                  <c:v>Japan</c:v>
                </c:pt>
                <c:pt idx="3">
                  <c:v>Korea</c:v>
                </c:pt>
                <c:pt idx="4">
                  <c:v>Taipei (China)</c:v>
                </c:pt>
                <c:pt idx="5">
                  <c:v>ESTONIA</c:v>
                </c:pt>
                <c:pt idx="6">
                  <c:v>Macau (China)</c:v>
                </c:pt>
                <c:pt idx="7">
                  <c:v>Canada</c:v>
                </c:pt>
                <c:pt idx="8">
                  <c:v>USA</c:v>
                </c:pt>
                <c:pt idx="9">
                  <c:v>New Zealand</c:v>
                </c:pt>
                <c:pt idx="10">
                  <c:v>Finland</c:v>
                </c:pt>
                <c:pt idx="11">
                  <c:v>Sweden</c:v>
                </c:pt>
                <c:pt idx="12">
                  <c:v>OECD average</c:v>
                </c:pt>
                <c:pt idx="13">
                  <c:v>Latvia</c:v>
                </c:pt>
                <c:pt idx="14">
                  <c:v>Lithuania</c:v>
                </c:pt>
              </c:strCache>
            </c:strRef>
          </c:cat>
          <c:val>
            <c:numRef>
              <c:f>'Table I.B1.2.2'!$AA$10:$AA$24</c:f>
              <c:numCache>
                <c:formatCode>0</c:formatCode>
                <c:ptCount val="15"/>
                <c:pt idx="0">
                  <c:v>542.55332221747722</c:v>
                </c:pt>
                <c:pt idx="1">
                  <c:v>516.00997530826248</c:v>
                </c:pt>
                <c:pt idx="2">
                  <c:v>515.85461375025886</c:v>
                </c:pt>
                <c:pt idx="3">
                  <c:v>515.41539210099756</c:v>
                </c:pt>
                <c:pt idx="4">
                  <c:v>515.16729010921813</c:v>
                </c:pt>
                <c:pt idx="5">
                  <c:v>511.03033164392804</c:v>
                </c:pt>
                <c:pt idx="6">
                  <c:v>510.40512194014349</c:v>
                </c:pt>
                <c:pt idx="7">
                  <c:v>507.1328958226768</c:v>
                </c:pt>
                <c:pt idx="8">
                  <c:v>503.93757365705233</c:v>
                </c:pt>
                <c:pt idx="9">
                  <c:v>500.85301095569559</c:v>
                </c:pt>
                <c:pt idx="10">
                  <c:v>490.21768481353621</c:v>
                </c:pt>
                <c:pt idx="11">
                  <c:v>486.97515578914386</c:v>
                </c:pt>
                <c:pt idx="12">
                  <c:v>475.58819871431848</c:v>
                </c:pt>
                <c:pt idx="13">
                  <c:v>474.56865073478389</c:v>
                </c:pt>
                <c:pt idx="14">
                  <c:v>471.83422994384318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8-45F7-A80E-68104B50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43256688"/>
        <c:axId val="1014988192"/>
      </c:barChart>
      <c:catAx>
        <c:axId val="643256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014988192"/>
        <c:crosses val="autoZero"/>
        <c:auto val="1"/>
        <c:lblAlgn val="ctr"/>
        <c:lblOffset val="100"/>
        <c:noMultiLvlLbl val="0"/>
      </c:catAx>
      <c:valAx>
        <c:axId val="1014988192"/>
        <c:scaling>
          <c:orientation val="minMax"/>
          <c:max val="600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643256688"/>
        <c:crossesAt val="450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CEDC5">
        <a:alpha val="0"/>
      </a:srgbClr>
    </a:solidFill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Aino" panose="02000603040504020204" pitchFamily="50" charset="0"/>
          <a:ea typeface="+mn-ea"/>
          <a:cs typeface="+mn-cs"/>
        </a:defRPr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dirty="0">
                <a:solidFill>
                  <a:schemeClr val="bg1"/>
                </a:solidFill>
                <a:latin typeface="Aino" panose="02000603040504020204" pitchFamily="50" charset="0"/>
              </a:rPr>
              <a:t>MATHEMATICS</a:t>
            </a:r>
          </a:p>
        </c:rich>
      </c:tx>
      <c:layout>
        <c:manualLayout>
          <c:xMode val="edge"/>
          <c:yMode val="edge"/>
          <c:x val="0.3862845039698431"/>
          <c:y val="0.1984926469813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8403804540106468"/>
          <c:y val="0.26223201265862056"/>
          <c:w val="0.59810739762545351"/>
          <c:h val="0.708595987761887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6B-4E2D-A6AC-413F2DB67624}"/>
              </c:ext>
            </c:extLst>
          </c:dPt>
          <c:dPt>
            <c:idx val="14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3D-42C8-976E-6A9949DCF0A4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6B-4E2D-A6AC-413F2DB6762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B-4E2D-A6AC-413F2DB67624}"/>
                </c:ext>
              </c:extLst>
            </c:dLbl>
            <c:dLbl>
              <c:idx val="1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D-42C8-976E-6A9949DCF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I.B1.2.1'!$X$8:$X$22</c:f>
              <c:strCache>
                <c:ptCount val="15"/>
                <c:pt idx="0">
                  <c:v>Singapore</c:v>
                </c:pt>
                <c:pt idx="1">
                  <c:v>Macau (China)</c:v>
                </c:pt>
                <c:pt idx="2">
                  <c:v>Taipei (China)</c:v>
                </c:pt>
                <c:pt idx="3">
                  <c:v>Hong Kong</c:v>
                </c:pt>
                <c:pt idx="4">
                  <c:v>Japan</c:v>
                </c:pt>
                <c:pt idx="5">
                  <c:v>Korea</c:v>
                </c:pt>
                <c:pt idx="6">
                  <c:v>ESTONIA</c:v>
                </c:pt>
                <c:pt idx="7">
                  <c:v>Switzerland</c:v>
                </c:pt>
                <c:pt idx="8">
                  <c:v>Canada</c:v>
                </c:pt>
                <c:pt idx="9">
                  <c:v>The Netherlands</c:v>
                </c:pt>
                <c:pt idx="10">
                  <c:v>Finland</c:v>
                </c:pt>
                <c:pt idx="11">
                  <c:v>Latvia</c:v>
                </c:pt>
                <c:pt idx="12">
                  <c:v>Sweden</c:v>
                </c:pt>
                <c:pt idx="13">
                  <c:v>Lithuania</c:v>
                </c:pt>
                <c:pt idx="14">
                  <c:v>OECD average</c:v>
                </c:pt>
              </c:strCache>
            </c:strRef>
          </c:cat>
          <c:val>
            <c:numRef>
              <c:f>'Table I.B1.2.1'!$Y$8:$Y$22</c:f>
              <c:numCache>
                <c:formatCode>0</c:formatCode>
                <c:ptCount val="15"/>
                <c:pt idx="0">
                  <c:v>574.66381959322041</c:v>
                </c:pt>
                <c:pt idx="1">
                  <c:v>551.92315306462206</c:v>
                </c:pt>
                <c:pt idx="2">
                  <c:v>547.09416438860569</c:v>
                </c:pt>
                <c:pt idx="3">
                  <c:v>540.35180122868928</c:v>
                </c:pt>
                <c:pt idx="4">
                  <c:v>535.5793059957158</c:v>
                </c:pt>
                <c:pt idx="5">
                  <c:v>527.30250178045833</c:v>
                </c:pt>
                <c:pt idx="6">
                  <c:v>509.9469532247615</c:v>
                </c:pt>
                <c:pt idx="7">
                  <c:v>507.99058644870297</c:v>
                </c:pt>
                <c:pt idx="8">
                  <c:v>496.94789443570392</c:v>
                </c:pt>
                <c:pt idx="9">
                  <c:v>492.67563897849618</c:v>
                </c:pt>
                <c:pt idx="10">
                  <c:v>484.13922563776697</c:v>
                </c:pt>
                <c:pt idx="11">
                  <c:v>483.15945520181771</c:v>
                </c:pt>
                <c:pt idx="12">
                  <c:v>481.76606539700737</c:v>
                </c:pt>
                <c:pt idx="13">
                  <c:v>475.14676197725714</c:v>
                </c:pt>
                <c:pt idx="14">
                  <c:v>472.35764992289683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B-4E2D-A6AC-413F2DB67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20153552"/>
        <c:axId val="1107190336"/>
      </c:barChart>
      <c:catAx>
        <c:axId val="1120153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107190336"/>
        <c:crosses val="autoZero"/>
        <c:auto val="1"/>
        <c:lblAlgn val="ctr"/>
        <c:lblOffset val="100"/>
        <c:noMultiLvlLbl val="0"/>
      </c:catAx>
      <c:valAx>
        <c:axId val="1107190336"/>
        <c:scaling>
          <c:orientation val="minMax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1120153552"/>
        <c:crossesAt val="450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solidFill>
      <a:srgbClr val="E2F0D9">
        <a:alpha val="0"/>
      </a:srgbClr>
    </a:solidFill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NATURAL SCIENCES</a:t>
            </a:r>
          </a:p>
        </c:rich>
      </c:tx>
      <c:layout>
        <c:manualLayout>
          <c:xMode val="edge"/>
          <c:yMode val="edge"/>
          <c:x val="0.38604043932528398"/>
          <c:y val="0.20188867225888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48680768129885"/>
          <c:y val="0.26856783970684917"/>
          <c:w val="0.60181388665361268"/>
          <c:h val="0.708510245745780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3-4E57-9B8F-9C144F4F66E4}"/>
              </c:ext>
            </c:extLst>
          </c:dPt>
          <c:dPt>
            <c:idx val="12"/>
            <c:invertIfNegative val="0"/>
            <c:bubble3D val="0"/>
            <c:spPr>
              <a:solidFill>
                <a:srgbClr val="FCE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3-4E57-9B8F-9C144F4F66E4}"/>
              </c:ext>
            </c:extLst>
          </c:dPt>
          <c:dPt>
            <c:idx val="13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AD-45DB-A588-3801571D9901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43-4E57-9B8F-9C144F4F66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43-4E57-9B8F-9C144F4F66E4}"/>
                </c:ext>
              </c:extLst>
            </c:dLbl>
            <c:dLbl>
              <c:idx val="1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AD-45DB-A588-3801571D9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I.B1.2.3'!$Y$11:$Y$25</c:f>
              <c:strCache>
                <c:ptCount val="15"/>
                <c:pt idx="0">
                  <c:v>Singapore</c:v>
                </c:pt>
                <c:pt idx="1">
                  <c:v>Japan</c:v>
                </c:pt>
                <c:pt idx="2">
                  <c:v>Macau (China)</c:v>
                </c:pt>
                <c:pt idx="3">
                  <c:v>Taipei (China)</c:v>
                </c:pt>
                <c:pt idx="4">
                  <c:v>Korea</c:v>
                </c:pt>
                <c:pt idx="5">
                  <c:v>ESTONIA</c:v>
                </c:pt>
                <c:pt idx="6">
                  <c:v>Hong Kong</c:v>
                </c:pt>
                <c:pt idx="7">
                  <c:v>Canada</c:v>
                </c:pt>
                <c:pt idx="8">
                  <c:v>Finland</c:v>
                </c:pt>
                <c:pt idx="9">
                  <c:v>Australia</c:v>
                </c:pt>
                <c:pt idx="10">
                  <c:v>New Zealand</c:v>
                </c:pt>
                <c:pt idx="11">
                  <c:v>Latvia</c:v>
                </c:pt>
                <c:pt idx="12">
                  <c:v>Sweden</c:v>
                </c:pt>
                <c:pt idx="13">
                  <c:v>OECD average</c:v>
                </c:pt>
                <c:pt idx="14">
                  <c:v>Lithuania</c:v>
                </c:pt>
              </c:strCache>
            </c:strRef>
          </c:cat>
          <c:val>
            <c:numRef>
              <c:f>'Table I.B1.2.3'!$Z$11:$Z$25</c:f>
              <c:numCache>
                <c:formatCode>0</c:formatCode>
                <c:ptCount val="15"/>
                <c:pt idx="0">
                  <c:v>561.4332749173002</c:v>
                </c:pt>
                <c:pt idx="1">
                  <c:v>546.63445355005797</c:v>
                </c:pt>
                <c:pt idx="2">
                  <c:v>543.09628119319723</c:v>
                </c:pt>
                <c:pt idx="3">
                  <c:v>537.38038104778059</c:v>
                </c:pt>
                <c:pt idx="4">
                  <c:v>527.82241827081282</c:v>
                </c:pt>
                <c:pt idx="5">
                  <c:v>525.81177849436551</c:v>
                </c:pt>
                <c:pt idx="6">
                  <c:v>520.41867949977677</c:v>
                </c:pt>
                <c:pt idx="7">
                  <c:v>515.01667599823065</c:v>
                </c:pt>
                <c:pt idx="8">
                  <c:v>510.95885052909239</c:v>
                </c:pt>
                <c:pt idx="9">
                  <c:v>507.00086934857183</c:v>
                </c:pt>
                <c:pt idx="10">
                  <c:v>504</c:v>
                </c:pt>
                <c:pt idx="11">
                  <c:v>493.8427670445007</c:v>
                </c:pt>
                <c:pt idx="12">
                  <c:v>493.54931908196386</c:v>
                </c:pt>
                <c:pt idx="13">
                  <c:v>484.64552478874452</c:v>
                </c:pt>
                <c:pt idx="14">
                  <c:v>484.46340575011436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43-4E57-9B8F-9C144F4F6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66137936"/>
        <c:axId val="895854656"/>
      </c:barChart>
      <c:catAx>
        <c:axId val="866137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895854656"/>
        <c:crosses val="autoZero"/>
        <c:auto val="1"/>
        <c:lblAlgn val="ctr"/>
        <c:lblOffset val="100"/>
        <c:noMultiLvlLbl val="0"/>
      </c:catAx>
      <c:valAx>
        <c:axId val="895854656"/>
        <c:scaling>
          <c:orientation val="minMax"/>
          <c:max val="600"/>
          <c:min val="44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86613793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alpha val="0"/>
      </a:schemeClr>
    </a:solidFill>
    <a:ln>
      <a:noFill/>
    </a:ln>
    <a:effectLst/>
  </c:spPr>
  <c:txPr>
    <a:bodyPr rot="-5400000" vert="horz"/>
    <a:lstStyle/>
    <a:p>
      <a:pPr>
        <a:defRPr sz="1050"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54225562798816"/>
          <c:y val="0.10411778307714945"/>
          <c:w val="0.37779426111523196"/>
          <c:h val="0.5064219197791392"/>
        </c:manualLayout>
      </c:layout>
      <c:doughnutChart>
        <c:varyColors val="1"/>
        <c:ser>
          <c:idx val="0"/>
          <c:order val="0"/>
          <c:tx>
            <c:strRef>
              <c:f>Leht1!$B$1</c:f>
              <c:strCache>
                <c:ptCount val="1"/>
                <c:pt idx="0">
                  <c:v>Müük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0F-4CD4-83FE-9E60E001445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F-4CD4-83FE-9E60E001445C}"/>
              </c:ext>
            </c:extLst>
          </c:dPt>
          <c:dPt>
            <c:idx val="2"/>
            <c:bubble3D val="0"/>
            <c:spPr>
              <a:solidFill>
                <a:srgbClr val="0078F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0F-4CD4-83FE-9E60E00144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0-4466-A0CE-1784A2C79E6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215644604814232"/>
                      <c:h val="0.11738391145014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0F-4CD4-83FE-9E60E00144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6329046422910398"/>
                      <c:h val="0.15568326470361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0F-4CD4-83FE-9E60E00144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0F-4CD4-83FE-9E60E00144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kumimoji="0" lang="en-US" sz="1600" b="0" i="0" u="none" strike="noStrike" kern="1200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Leht1!$A$2:$A$5</c:f>
              <c:numCache>
                <c:formatCode>General</c:formatCode>
                <c:ptCount val="4"/>
              </c:numCache>
            </c:numRef>
          </c:cat>
          <c:val>
            <c:numRef>
              <c:f>Leht1!$B$2:$B$5</c:f>
              <c:numCache>
                <c:formatCode>0%</c:formatCode>
                <c:ptCount val="4"/>
                <c:pt idx="0">
                  <c:v>0.11</c:v>
                </c:pt>
                <c:pt idx="1">
                  <c:v>0.06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F-4CD4-83FE-9E60E0014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01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0.66424</cdr:x>
      <cdr:y>0.09909</cdr:y>
    </cdr:from>
    <cdr:to>
      <cdr:x>0.86823</cdr:x>
      <cdr:y>0.23681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6FA4EC-572B-3EFA-1600-ABB5CFC8E645}"/>
            </a:ext>
          </a:extLst>
        </cdr:cNvPr>
        <cdr:cNvSpPr txBox="1"/>
      </cdr:nvSpPr>
      <cdr:spPr>
        <a:xfrm xmlns:a="http://schemas.openxmlformats.org/drawingml/2006/main">
          <a:off x="2977383" y="6579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t-E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03.03.2025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68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and society strongly support education. </a:t>
            </a:r>
            <a:endParaRPr lang="et-EE" dirty="0"/>
          </a:p>
          <a:p>
            <a:r>
              <a:rPr lang="en-US" dirty="0"/>
              <a:t>The first streaming happens after grade 9. Students can still </a:t>
            </a:r>
            <a:r>
              <a:rPr lang="et-EE" dirty="0" err="1"/>
              <a:t>always</a:t>
            </a:r>
            <a:r>
              <a:rPr lang="et-EE" dirty="0"/>
              <a:t> </a:t>
            </a:r>
            <a:r>
              <a:rPr lang="en-US" dirty="0"/>
              <a:t>switch paths</a:t>
            </a:r>
            <a:r>
              <a:rPr lang="et-EE" dirty="0"/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12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E-DIARY PLATFORM EKOOL IN 2002,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t-E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13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99% of </a:t>
            </a:r>
            <a:r>
              <a:rPr lang="et-EE" dirty="0" err="1"/>
              <a:t>kindergartens</a:t>
            </a:r>
            <a:r>
              <a:rPr lang="et-EE" dirty="0"/>
              <a:t> and 98% of </a:t>
            </a:r>
            <a:r>
              <a:rPr lang="et-EE" dirty="0" err="1"/>
              <a:t>schools</a:t>
            </a:r>
            <a:r>
              <a:rPr lang="et-EE" dirty="0"/>
              <a:t> took part in </a:t>
            </a:r>
            <a:r>
              <a:rPr lang="et-EE" dirty="0" err="1"/>
              <a:t>ProgeTiger</a:t>
            </a:r>
            <a:r>
              <a:rPr lang="et-EE" dirty="0"/>
              <a:t> programme, </a:t>
            </a:r>
            <a:r>
              <a:rPr lang="et-EE" i="1" dirty="0"/>
              <a:t>Education and </a:t>
            </a:r>
            <a:r>
              <a:rPr lang="et-EE" i="1" dirty="0" err="1"/>
              <a:t>Youth</a:t>
            </a:r>
            <a:r>
              <a:rPr lang="et-EE" i="1" dirty="0"/>
              <a:t> </a:t>
            </a:r>
            <a:r>
              <a:rPr lang="et-EE" i="1" dirty="0" err="1"/>
              <a:t>Board</a:t>
            </a:r>
            <a:r>
              <a:rPr lang="et-EE" i="1" dirty="0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8.86% of all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studied</a:t>
            </a:r>
            <a:r>
              <a:rPr lang="et-EE" dirty="0"/>
              <a:t> ICT (BA+MA)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2019/2020 40% of ICT Master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were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in Estonia, </a:t>
            </a:r>
            <a:r>
              <a:rPr lang="et-EE" i="0" u="sng" dirty="0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 dirty="0"/>
          </a:p>
          <a:p>
            <a:pPr marL="171450" indent="-171450">
              <a:buFontTx/>
              <a:buChar char="-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14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t-EE" dirty="0" err="1"/>
              <a:t>Source</a:t>
            </a:r>
            <a:r>
              <a:rPr lang="et-EE" dirty="0"/>
              <a:t>: The </a:t>
            </a:r>
            <a:r>
              <a:rPr lang="et-EE" dirty="0" err="1"/>
              <a:t>Ministry</a:t>
            </a:r>
            <a:r>
              <a:rPr lang="et-EE" dirty="0"/>
              <a:t> of Education and Research</a:t>
            </a:r>
            <a:br>
              <a:rPr lang="et-EE" dirty="0"/>
            </a:br>
            <a:r>
              <a:rPr lang="et-EE" dirty="0"/>
              <a:t>- HM tulemusaruande analüütiline osa, 2022, https://www.hm.ee/sites/default/files/documents/2023-08/2022_TA_anal%C3%BC%C3%BCtiline_lisa.pdf</a:t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16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</a:t>
            </a:r>
            <a:r>
              <a:rPr lang="et-EE" dirty="0"/>
              <a:t>21</a:t>
            </a:r>
            <a:r>
              <a:rPr lang="en-US" dirty="0"/>
              <a:t>.1% vs </a:t>
            </a:r>
            <a:r>
              <a:rPr lang="et-EE" dirty="0"/>
              <a:t>11.9</a:t>
            </a:r>
            <a:r>
              <a:rPr lang="en-US" dirty="0"/>
              <a:t>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2022</a:t>
            </a:r>
            <a:r>
              <a:rPr lang="en-US" dirty="0"/>
              <a:t>). </a:t>
            </a:r>
            <a:endParaRPr lang="et-E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t-EE" dirty="0" err="1"/>
              <a:t>Source</a:t>
            </a:r>
            <a:r>
              <a:rPr lang="et-EE" dirty="0"/>
              <a:t>: https://ec.europa.eu/eurostat/statistics-explained/index.php?title=Adult_learning_statistics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17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18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0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19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1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20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91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7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t-EE" sz="1200" b="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EDUCATED TEACHERS. 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Estonian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bachelor's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Estonia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trusting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end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trust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Estonia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an</a:t>
            </a:r>
            <a:r>
              <a:rPr lang="et-EE" dirty="0"/>
              <a:t> INCLUSIVE </a:t>
            </a:r>
            <a:r>
              <a:rPr lang="et-EE" sz="1200" dirty="0"/>
              <a:t>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 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from </a:t>
            </a:r>
            <a:r>
              <a:rPr lang="et-EE" dirty="0" err="1"/>
              <a:t>psychologists</a:t>
            </a:r>
            <a:r>
              <a:rPr lang="et-EE" dirty="0"/>
              <a:t> and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EDUCATION IS FREE-OF-CHARGE 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 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72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</a:rPr>
              <a:t>Estonia's educational system is older than the country itself. </a:t>
            </a:r>
            <a:r>
              <a:rPr lang="en-US" dirty="0"/>
              <a:t>Education in the native language came first, followed by the educational movement in the 19th century. This led to the creation of the state. 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dirty="0" err="1"/>
              <a:t>Educational</a:t>
            </a:r>
            <a:r>
              <a:rPr lang="et-EE" sz="1200" dirty="0"/>
              <a:t> </a:t>
            </a:r>
            <a:r>
              <a:rPr lang="et-EE" sz="1200" dirty="0" err="1"/>
              <a:t>mindset</a:t>
            </a:r>
            <a:r>
              <a:rPr lang="et-EE" sz="1200" dirty="0"/>
              <a:t> </a:t>
            </a:r>
            <a:r>
              <a:rPr lang="en-US" sz="1200" i="0" dirty="0"/>
              <a:t>has always been both a guarantee of </a:t>
            </a:r>
            <a:r>
              <a:rPr lang="en-US" sz="1200" i="0" dirty="0" err="1"/>
              <a:t>individuaal</a:t>
            </a:r>
            <a:r>
              <a:rPr lang="en-US" sz="1200" i="0" dirty="0"/>
              <a:t> success and one of the main drivers of the country’s development.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n-US" b="0" i="0" dirty="0">
                <a:solidFill>
                  <a:srgbClr val="808080"/>
                </a:solidFill>
                <a:effectLst/>
                <a:latin typeface="trebuchet ms" panose="020B0603020202020204" pitchFamily="34" charset="0"/>
              </a:rPr>
              <a:t> </a:t>
            </a:r>
            <a:endParaRPr lang="et-EE" i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–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751F-6C5F-EAD3-D76C-2B5913C2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7FBE7E5B-D267-603E-DDE2-C7062A9D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6AFF17CA-5548-B61E-3B32-94EFFECDE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The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slides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provide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an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overview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of a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selection of important educational reforms and initiatives since the 1990s</a:t>
            </a:r>
            <a:b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t-EE" sz="2800" b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Additional</a:t>
            </a:r>
            <a: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info:</a:t>
            </a:r>
            <a:endParaRPr lang="et-E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0897479-7559-CE77-5E7A-F345175DA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914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C52AF-C2BF-8063-2BF1-1A325287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FC4945D5-A117-FF80-C91E-438574C5D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F000C453-7606-E712-A256-A73440A40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8CE1CC2-6AB0-80B5-834A-F82BC9142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70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dirty="0" err="1"/>
              <a:t>Data</a:t>
            </a:r>
            <a:r>
              <a:rPr lang="et-EE" sz="1200" dirty="0"/>
              <a:t> </a:t>
            </a:r>
            <a:r>
              <a:rPr lang="et-EE" sz="1200" dirty="0" err="1"/>
              <a:t>source</a:t>
            </a:r>
            <a:r>
              <a:rPr lang="et-EE" sz="1200" dirty="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</a:t>
            </a:r>
            <a:r>
              <a:rPr lang="et-EE" sz="1200" dirty="0" err="1"/>
              <a:t>Oct</a:t>
            </a:r>
            <a:r>
              <a:rPr lang="et-EE" sz="1200" dirty="0"/>
              <a:t> 2024</a:t>
            </a:r>
            <a:br>
              <a:rPr lang="et-EE" sz="1200" dirty="0"/>
            </a:br>
            <a:endParaRPr lang="et-E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sz="1200" dirty="0"/>
              <a:t>Compulsory education starts </a:t>
            </a:r>
            <a:r>
              <a:rPr lang="et-EE" sz="1200" dirty="0"/>
              <a:t>at </a:t>
            </a:r>
            <a:r>
              <a:rPr lang="et-EE" sz="1200" dirty="0" err="1"/>
              <a:t>the</a:t>
            </a:r>
            <a:r>
              <a:rPr lang="et-EE" sz="1200" dirty="0"/>
              <a:t> </a:t>
            </a:r>
            <a:r>
              <a:rPr lang="et-EE" sz="1200" dirty="0" err="1"/>
              <a:t>age</a:t>
            </a:r>
            <a:r>
              <a:rPr lang="et-EE" sz="1200" dirty="0"/>
              <a:t> of </a:t>
            </a:r>
            <a:r>
              <a:rPr lang="et-EE" sz="1200" dirty="0" err="1"/>
              <a:t>seven</a:t>
            </a:r>
            <a:r>
              <a:rPr lang="et-EE" sz="1200" dirty="0"/>
              <a:t> and </a:t>
            </a:r>
            <a:r>
              <a:rPr lang="et-EE" sz="1200" dirty="0" err="1"/>
              <a:t>lasts</a:t>
            </a:r>
            <a:r>
              <a:rPr lang="et-EE" sz="1200" dirty="0"/>
              <a:t> from </a:t>
            </a:r>
            <a:r>
              <a:rPr lang="et-EE" sz="1200" dirty="0" err="1"/>
              <a:t>grades</a:t>
            </a:r>
            <a:r>
              <a:rPr lang="et-EE" sz="1200" dirty="0"/>
              <a:t> 1 </a:t>
            </a:r>
            <a:r>
              <a:rPr lang="et-EE" sz="1200" dirty="0" err="1"/>
              <a:t>to</a:t>
            </a:r>
            <a:r>
              <a:rPr lang="et-EE" sz="1200" dirty="0"/>
              <a:t> 9.</a:t>
            </a: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11%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 In </a:t>
            </a:r>
            <a:r>
              <a:rPr lang="et-EE" sz="1200" dirty="0" err="1"/>
              <a:t>both</a:t>
            </a:r>
            <a:r>
              <a:rPr lang="et-EE" sz="1200" dirty="0"/>
              <a:t> </a:t>
            </a:r>
            <a:r>
              <a:rPr lang="et-EE" sz="1200" dirty="0" err="1"/>
              <a:t>cases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  <a:p>
            <a:pPr rtl="0"/>
            <a:endParaRPr lang="et-EE" dirty="0"/>
          </a:p>
          <a:p>
            <a:pPr rtl="0"/>
            <a:endParaRPr lang="en-US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10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275340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397550"/>
            <a:ext cx="10275339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024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heading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1pPr>
            <a:lvl2pPr marL="3619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2pPr>
            <a:lvl3pPr marL="542925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3pPr>
            <a:lvl4pPr marL="714375" indent="-17145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4pPr>
            <a:lvl5pPr marL="8953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accent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31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03" y="3553755"/>
            <a:ext cx="8443912" cy="2221574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109" y="5550959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5E97E40-18DF-C1AD-CDA1-41F681DD2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4041" y="1"/>
            <a:ext cx="1954071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781" r:id="rId2"/>
    <p:sldLayoutId id="2147483903" r:id="rId3"/>
    <p:sldLayoutId id="2147483827" r:id="rId4"/>
    <p:sldLayoutId id="2147483913" r:id="rId5"/>
    <p:sldLayoutId id="2147483895" r:id="rId6"/>
    <p:sldLayoutId id="2147483918" r:id="rId7"/>
    <p:sldLayoutId id="2147483894" r:id="rId8"/>
    <p:sldLayoutId id="2147483731" r:id="rId9"/>
    <p:sldLayoutId id="2147483692" r:id="rId10"/>
    <p:sldLayoutId id="2147483698" r:id="rId11"/>
    <p:sldLayoutId id="2147483778" r:id="rId12"/>
    <p:sldLayoutId id="2147483686" r:id="rId13"/>
    <p:sldLayoutId id="2147483711" r:id="rId14"/>
    <p:sldLayoutId id="2147483716" r:id="rId15"/>
    <p:sldLayoutId id="2147483773" r:id="rId16"/>
    <p:sldLayoutId id="2147483858" r:id="rId17"/>
    <p:sldLayoutId id="2147483776" r:id="rId18"/>
    <p:sldLayoutId id="2147483890" r:id="rId19"/>
    <p:sldLayoutId id="2147483891" r:id="rId20"/>
    <p:sldLayoutId id="2147483727" r:id="rId21"/>
    <p:sldLayoutId id="2147483914" r:id="rId22"/>
    <p:sldLayoutId id="2147483917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hyperlink" Target="https://www.educationestonia.org/estonia-no-1-in-europe-for-digital-learning/" TargetMode="Externa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notesSlide" Target="../notesSlides/notesSlide8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8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FF442-FAEF-52AE-87E0-72C5FFE27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5" y="-1"/>
            <a:ext cx="12199455" cy="685800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CA23FC8D-0A8B-C761-CBD4-57E7F6A671FD}"/>
              </a:ext>
            </a:extLst>
          </p:cNvPr>
          <p:cNvSpPr/>
          <p:nvPr/>
        </p:nvSpPr>
        <p:spPr>
          <a:xfrm>
            <a:off x="-7455" y="-2"/>
            <a:ext cx="12199454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4000"/>
                </a:srgbClr>
              </a:gs>
              <a:gs pos="74000">
                <a:srgbClr val="000000">
                  <a:alpha val="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endParaRPr lang="et-EE" sz="2200" b="0" strike="noStrike" spc="-1">
              <a:latin typeface="Calibri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et-EE" sz="800" b="0" strike="noStrike" spc="-1">
              <a:latin typeface="Calibri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3" y="3474242"/>
            <a:ext cx="8443912" cy="2221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Estonia.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736DACB7-217B-6480-FD46-761FA4CD3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109" y="5550959"/>
            <a:ext cx="7559676" cy="668216"/>
          </a:xfrm>
        </p:spPr>
        <p:txBody>
          <a:bodyPr/>
          <a:lstStyle/>
          <a:p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D8B1F4E-75B2-DCBA-B822-22FAF536B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8458" y="0"/>
            <a:ext cx="216978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607" y="65316"/>
            <a:ext cx="11469645" cy="6881787"/>
          </a:xfrm>
          <a:prstGeom prst="rect">
            <a:avLst/>
          </a:prstGeom>
        </p:spPr>
      </p:pic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377E688-B687-F3A6-A381-3F4B342A9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16421"/>
              </p:ext>
            </p:extLst>
          </p:nvPr>
        </p:nvGraphicFramePr>
        <p:xfrm>
          <a:off x="-487018" y="3520318"/>
          <a:ext cx="5739129" cy="428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ksti kohatäide 1">
            <a:extLst>
              <a:ext uri="{FF2B5EF4-FFF2-40B4-BE49-F238E27FC236}">
                <a16:creationId xmlns:a16="http://schemas.microsoft.com/office/drawing/2014/main" id="{75F026E8-7594-AAD8-EBDE-9EA05DEEB6CE}"/>
              </a:ext>
            </a:extLst>
          </p:cNvPr>
          <p:cNvSpPr txBox="1">
            <a:spLocks/>
          </p:cNvSpPr>
          <p:nvPr/>
        </p:nvSpPr>
        <p:spPr>
          <a:xfrm>
            <a:off x="1607090" y="4552363"/>
            <a:ext cx="1671357" cy="9965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Schools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>
                <a:latin typeface="+mj-lt"/>
              </a:rPr>
              <a:t>are </a:t>
            </a:r>
            <a:r>
              <a:rPr lang="et-EE" dirty="0" err="1">
                <a:latin typeface="+mj-lt"/>
              </a:rPr>
              <a:t>mainly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municipal</a:t>
            </a:r>
            <a:endParaRPr lang="et-EE" dirty="0">
              <a:latin typeface="+mj-lt"/>
            </a:endParaRPr>
          </a:p>
        </p:txBody>
      </p:sp>
      <p:sp>
        <p:nvSpPr>
          <p:cNvPr id="35" name="Teksti kohatäide 1">
            <a:extLst>
              <a:ext uri="{FF2B5EF4-FFF2-40B4-BE49-F238E27FC236}">
                <a16:creationId xmlns:a16="http://schemas.microsoft.com/office/drawing/2014/main" id="{81BC0AA0-3264-83DE-4D9F-E2DB5A5E742C}"/>
              </a:ext>
            </a:extLst>
          </p:cNvPr>
          <p:cNvSpPr txBox="1">
            <a:spLocks/>
          </p:cNvSpPr>
          <p:nvPr/>
        </p:nvSpPr>
        <p:spPr>
          <a:xfrm>
            <a:off x="623888" y="624827"/>
            <a:ext cx="4824412" cy="6688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400" dirty="0">
                <a:latin typeface="+mj-lt"/>
              </a:rPr>
              <a:t>General </a:t>
            </a:r>
            <a:r>
              <a:rPr lang="et-EE" sz="2400" dirty="0" err="1">
                <a:latin typeface="+mj-lt"/>
              </a:rPr>
              <a:t>education</a:t>
            </a:r>
            <a:r>
              <a:rPr lang="et-EE" sz="2400" dirty="0">
                <a:latin typeface="+mj-lt"/>
              </a:rPr>
              <a:t>:</a:t>
            </a:r>
          </a:p>
        </p:txBody>
      </p:sp>
      <p:grpSp>
        <p:nvGrpSpPr>
          <p:cNvPr id="54" name="Rühm 53">
            <a:extLst>
              <a:ext uri="{FF2B5EF4-FFF2-40B4-BE49-F238E27FC236}">
                <a16:creationId xmlns:a16="http://schemas.microsoft.com/office/drawing/2014/main" id="{8D807E69-FD02-B00A-E3F8-58B7A268D14C}"/>
              </a:ext>
            </a:extLst>
          </p:cNvPr>
          <p:cNvGrpSpPr/>
          <p:nvPr/>
        </p:nvGrpSpPr>
        <p:grpSpPr>
          <a:xfrm>
            <a:off x="602065" y="1172431"/>
            <a:ext cx="2375625" cy="2933379"/>
            <a:chOff x="602065" y="1136149"/>
            <a:chExt cx="2375625" cy="2933379"/>
          </a:xfrm>
        </p:grpSpPr>
        <p:grpSp>
          <p:nvGrpSpPr>
            <p:cNvPr id="36" name="Rühm 35">
              <a:extLst>
                <a:ext uri="{FF2B5EF4-FFF2-40B4-BE49-F238E27FC236}">
                  <a16:creationId xmlns:a16="http://schemas.microsoft.com/office/drawing/2014/main" id="{C6719BCB-4D7C-2448-B418-9D1E34A52594}"/>
                </a:ext>
              </a:extLst>
            </p:cNvPr>
            <p:cNvGrpSpPr/>
            <p:nvPr/>
          </p:nvGrpSpPr>
          <p:grpSpPr>
            <a:xfrm>
              <a:off x="611961" y="1136149"/>
              <a:ext cx="2353800" cy="601207"/>
              <a:chOff x="621403" y="2878512"/>
              <a:chExt cx="2353800" cy="60120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A168AC9-4639-9847-4268-DA9F81276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403" y="2878512"/>
                <a:ext cx="15410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171</a:t>
                </a:r>
                <a:r>
                  <a:rPr kumimoji="0" lang="et-EE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,</a:t>
                </a: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000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DE94F4-A1C5-3157-E0AD-1C64A75A4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290" y="3233498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students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Rühm 38">
              <a:extLst>
                <a:ext uri="{FF2B5EF4-FFF2-40B4-BE49-F238E27FC236}">
                  <a16:creationId xmlns:a16="http://schemas.microsoft.com/office/drawing/2014/main" id="{19E8DD82-0C75-204F-AED0-87AF61C8A00A}"/>
                </a:ext>
              </a:extLst>
            </p:cNvPr>
            <p:cNvGrpSpPr/>
            <p:nvPr/>
          </p:nvGrpSpPr>
          <p:grpSpPr>
            <a:xfrm>
              <a:off x="608625" y="1905888"/>
              <a:ext cx="2369065" cy="617388"/>
              <a:chOff x="618067" y="3827159"/>
              <a:chExt cx="2369065" cy="61738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5EFF677-E06B-DC1E-D915-722A5CE98D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067" y="3827159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17,500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8B0521-5FCB-9CF4-A427-7853222B5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19" y="4198326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teachers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A5D6537F-7539-BE62-87C6-6E2CD941A36D}"/>
                </a:ext>
              </a:extLst>
            </p:cNvPr>
            <p:cNvGrpSpPr/>
            <p:nvPr/>
          </p:nvGrpSpPr>
          <p:grpSpPr>
            <a:xfrm>
              <a:off x="602065" y="2694940"/>
              <a:ext cx="1935550" cy="1374588"/>
              <a:chOff x="623435" y="4822942"/>
              <a:chExt cx="1935550" cy="137458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692B36-B524-E374-5B26-0A5085B28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35" y="4822942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510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B10F2D0-7238-0F77-D4CD-E68FC06200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30" y="5212645"/>
                <a:ext cx="192565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schools</a:t>
                </a:r>
                <a:endParaRPr lang="et-EE" sz="1600" dirty="0">
                  <a:solidFill>
                    <a:schemeClr val="accent1"/>
                  </a:solidFill>
                  <a:latin typeface="Aino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 </a:t>
                </a: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Rühm 46">
            <a:extLst>
              <a:ext uri="{FF2B5EF4-FFF2-40B4-BE49-F238E27FC236}">
                <a16:creationId xmlns:a16="http://schemas.microsoft.com/office/drawing/2014/main" id="{C74554AF-2315-1598-C6EF-45D7FC56AB49}"/>
              </a:ext>
            </a:extLst>
          </p:cNvPr>
          <p:cNvGrpSpPr/>
          <p:nvPr/>
        </p:nvGrpSpPr>
        <p:grpSpPr>
          <a:xfrm>
            <a:off x="609897" y="4909846"/>
            <a:ext cx="1935550" cy="1231087"/>
            <a:chOff x="623435" y="5262701"/>
            <a:chExt cx="1935550" cy="12310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E983AD-361E-B5BD-BC7C-F5C08567F095}"/>
                </a:ext>
              </a:extLst>
            </p:cNvPr>
            <p:cNvSpPr txBox="1">
              <a:spLocks/>
            </p:cNvSpPr>
            <p:nvPr/>
          </p:nvSpPr>
          <p:spPr>
            <a:xfrm>
              <a:off x="623435" y="5262701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6%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9F892D-2033-8F3F-25E1-CE44BF0A251B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570458"/>
              <a:ext cx="1925655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state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50" name="Rühm 49">
            <a:extLst>
              <a:ext uri="{FF2B5EF4-FFF2-40B4-BE49-F238E27FC236}">
                <a16:creationId xmlns:a16="http://schemas.microsoft.com/office/drawing/2014/main" id="{7CF2A31B-154C-22B5-0873-08323505971B}"/>
              </a:ext>
            </a:extLst>
          </p:cNvPr>
          <p:cNvGrpSpPr/>
          <p:nvPr/>
        </p:nvGrpSpPr>
        <p:grpSpPr>
          <a:xfrm>
            <a:off x="610017" y="5776345"/>
            <a:ext cx="1927598" cy="1022565"/>
            <a:chOff x="631387" y="4968502"/>
            <a:chExt cx="1927598" cy="10225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1CF6AD-0D36-47E6-C2CB-25BA3910FF5C}"/>
                </a:ext>
              </a:extLst>
            </p:cNvPr>
            <p:cNvSpPr txBox="1">
              <a:spLocks/>
            </p:cNvSpPr>
            <p:nvPr/>
          </p:nvSpPr>
          <p:spPr>
            <a:xfrm>
              <a:off x="631387" y="4968502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11%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0FB4E9-BB9A-05FF-C1E3-03E4E9CA5F61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252403"/>
              <a:ext cx="192565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private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3177DCAE-9D9F-DF60-FB3A-8EDD19E92F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120" y="0"/>
            <a:ext cx="6842760" cy="6858000"/>
          </a:xfrm>
          <a:prstGeom prst="rect">
            <a:avLst/>
          </a:prstGeom>
        </p:spPr>
      </p:pic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B0FFE64A-254D-3D50-B98A-7AE402264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6" y="3429000"/>
            <a:ext cx="5211429" cy="2808288"/>
          </a:xfrm>
        </p:spPr>
        <p:txBody>
          <a:bodyPr anchor="b"/>
          <a:lstStyle/>
          <a:p>
            <a:r>
              <a:rPr lang="en-US" dirty="0"/>
              <a:t>Estonia has a comprehensive school system</a:t>
            </a:r>
            <a:r>
              <a:rPr lang="et-EE" dirty="0"/>
              <a:t>:</a:t>
            </a:r>
            <a:r>
              <a:rPr lang="en-US" dirty="0"/>
              <a:t> </a:t>
            </a:r>
            <a:r>
              <a:rPr lang="et-EE" dirty="0"/>
              <a:t>a</a:t>
            </a:r>
            <a:r>
              <a:rPr lang="en-US" dirty="0" err="1"/>
              <a:t>ll</a:t>
            </a:r>
            <a:r>
              <a:rPr lang="en-US" dirty="0"/>
              <a:t> children get the same education </a:t>
            </a:r>
            <a:br>
              <a:rPr lang="et-EE" dirty="0"/>
            </a:br>
            <a:r>
              <a:rPr lang="en-US" dirty="0"/>
              <a:t>from grades 1–9. </a:t>
            </a:r>
            <a:endParaRPr lang="et-EE" dirty="0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880AD4BE-07E5-8DED-9EF1-49FD32E62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>
            <a:spLocks/>
          </p:cNvSpPr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>
            <a:spLocks/>
          </p:cNvSpPr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>
            <a:spLocks/>
          </p:cNvSpPr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dirty="0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 dirty="0">
                <a:solidFill>
                  <a:schemeClr val="bg1"/>
                </a:solidFill>
                <a:latin typeface="+mj-lt"/>
              </a:rPr>
            </a:b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use</a:t>
            </a: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</p:txBody>
      </p:sp>
      <p:sp>
        <p:nvSpPr>
          <p:cNvPr id="333" name="CustomShape 3"/>
          <p:cNvSpPr>
            <a:spLocks/>
          </p:cNvSpPr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6106661" y="2754659"/>
            <a:ext cx="2542590" cy="1584619"/>
            <a:chOff x="7988250" y="3666105"/>
            <a:chExt cx="2542590" cy="1584619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1in3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 pursues STEM </a:t>
              </a:r>
              <a:b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higher education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762545" y="2754659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of Estonian </a:t>
              </a:r>
              <a:r>
                <a:rPr lang="et-EE" sz="1600" err="1">
                  <a:solidFill>
                    <a:schemeClr val="bg1"/>
                  </a:solidFill>
                </a:rPr>
                <a:t>kindergartens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take part in </a:t>
              </a:r>
              <a:r>
                <a:rPr lang="et-EE" sz="1600" err="1">
                  <a:solidFill>
                    <a:schemeClr val="bg1"/>
                  </a:solidFill>
                </a:rPr>
                <a:t>technology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  <a:r>
                <a:rPr lang="et-EE" sz="1600" err="1">
                  <a:solidFill>
                    <a:schemeClr val="bg1"/>
                  </a:solidFill>
                </a:rPr>
                <a:t>education</a:t>
              </a:r>
              <a:r>
                <a:rPr lang="et-EE" sz="1600">
                  <a:solidFill>
                    <a:schemeClr val="bg1"/>
                  </a:solidFill>
                </a:rPr>
                <a:t> programme </a:t>
              </a:r>
              <a:r>
                <a:rPr lang="et-EE" sz="1600" err="1">
                  <a:solidFill>
                    <a:schemeClr val="bg1"/>
                  </a:solidFill>
                </a:rPr>
                <a:t>ProgeTiger</a:t>
              </a:r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3441794" y="4067825"/>
            <a:ext cx="2983908" cy="2070641"/>
            <a:chOff x="2015349" y="1964475"/>
            <a:chExt cx="2983908" cy="207064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015349" y="3050231"/>
              <a:ext cx="298390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of </a:t>
              </a:r>
              <a:r>
                <a:rPr lang="et-EE" sz="1600" dirty="0" err="1">
                  <a:solidFill>
                    <a:schemeClr val="bg1"/>
                  </a:solidFill>
                </a:rPr>
                <a:t>students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study</a:t>
              </a:r>
              <a:r>
                <a:rPr lang="et-EE" sz="1600" dirty="0">
                  <a:solidFill>
                    <a:schemeClr val="bg1"/>
                  </a:solidFill>
                </a:rPr>
                <a:t> ICT </a:t>
              </a:r>
              <a:br>
                <a:rPr lang="et-EE" sz="1600" dirty="0">
                  <a:solidFill>
                    <a:schemeClr val="bg1"/>
                  </a:solidFill>
                </a:rPr>
              </a:br>
              <a:r>
                <a:rPr lang="et-EE" sz="1600" dirty="0">
                  <a:solidFill>
                    <a:schemeClr val="bg1"/>
                  </a:solidFill>
                </a:rPr>
                <a:t>in Estonia (BA+MA) 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t</a:t>
              </a:r>
              <a:r>
                <a:rPr lang="en-US" sz="1600" dirty="0" err="1">
                  <a:solidFill>
                    <a:schemeClr val="bg1"/>
                  </a:solidFill>
                </a:rPr>
                <a:t>wice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>
                  <a:solidFill>
                    <a:schemeClr val="bg1"/>
                  </a:solidFill>
                </a:rPr>
                <a:t> as </a:t>
              </a:r>
              <a:r>
                <a:rPr lang="et-EE" sz="1600" dirty="0" err="1">
                  <a:solidFill>
                    <a:schemeClr val="bg1"/>
                  </a:solidFill>
                </a:rPr>
                <a:t>many</a:t>
              </a:r>
              <a:r>
                <a:rPr lang="et-EE" sz="1600" dirty="0">
                  <a:solidFill>
                    <a:schemeClr val="bg1"/>
                  </a:solidFill>
                </a:rPr>
                <a:t> as EU </a:t>
              </a:r>
              <a:r>
                <a:rPr lang="et-EE" sz="1600" dirty="0" err="1">
                  <a:solidFill>
                    <a:schemeClr val="bg1"/>
                  </a:solidFill>
                </a:rPr>
                <a:t>average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0078FF"/>
                  </a:solidFill>
                </a:rPr>
                <a:t>Eurostat</a:t>
              </a:r>
              <a:r>
                <a:rPr lang="et-EE" sz="1600" dirty="0">
                  <a:solidFill>
                    <a:srgbClr val="0078FF"/>
                  </a:solidFill>
                </a:rPr>
                <a:t> 2018</a:t>
              </a: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t-EE" dirty="0"/>
              <a:t>The </a:t>
            </a:r>
            <a:r>
              <a:rPr lang="et-EE" dirty="0" err="1"/>
              <a:t>numbers</a:t>
            </a:r>
            <a:br>
              <a:rPr lang="et-EE" dirty="0"/>
            </a:br>
            <a:r>
              <a:rPr lang="et-EE" sz="2800" dirty="0" err="1">
                <a:latin typeface="+mn-lt"/>
              </a:rPr>
              <a:t>Estonia’s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tech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education</a:t>
            </a:r>
            <a:endParaRPr lang="et-EE" sz="5000" dirty="0">
              <a:latin typeface="+mn-lt"/>
            </a:endParaRPr>
          </a:p>
        </p:txBody>
      </p:sp>
      <p:sp>
        <p:nvSpPr>
          <p:cNvPr id="30" name="Ristkülik 29">
            <a:hlinkClick r:id="rId5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4" name="Rühm 3">
            <a:extLst>
              <a:ext uri="{FF2B5EF4-FFF2-40B4-BE49-F238E27FC236}">
                <a16:creationId xmlns:a16="http://schemas.microsoft.com/office/drawing/2014/main" id="{D60BDEAE-209A-42FE-0AA1-82DF82AA312F}"/>
              </a:ext>
            </a:extLst>
          </p:cNvPr>
          <p:cNvGrpSpPr/>
          <p:nvPr/>
        </p:nvGrpSpPr>
        <p:grpSpPr>
          <a:xfrm>
            <a:off x="8330904" y="4067825"/>
            <a:ext cx="2542590" cy="2077061"/>
            <a:chOff x="7988250" y="3666105"/>
            <a:chExt cx="2542590" cy="2077061"/>
          </a:xfrm>
        </p:grpSpPr>
        <p:pic>
          <p:nvPicPr>
            <p:cNvPr id="5" name="Graphic 41">
              <a:extLst>
                <a:ext uri="{FF2B5EF4-FFF2-40B4-BE49-F238E27FC236}">
                  <a16:creationId xmlns:a16="http://schemas.microsoft.com/office/drawing/2014/main" id="{EA864B68-19D1-9533-8495-BD05E2AD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12B867-726A-8913-9EBE-B270468A9958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B39A24-C351-46F8-729D-52731100481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Master’s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 2020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0" y="1"/>
            <a:ext cx="12302840" cy="6856949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>
            <a:spLocks/>
          </p:cNvSpPr>
          <p:nvPr/>
        </p:nvSpPr>
        <p:spPr>
          <a:xfrm>
            <a:off x="0" y="-330"/>
            <a:ext cx="9446704" cy="6857280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52000">
                <a:srgbClr val="000000">
                  <a:alpha val="78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>
            <a:spLocks/>
          </p:cNvSpPr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t-EE" dirty="0"/>
              <a:t>0</a:t>
            </a:r>
            <a:r>
              <a:rPr lang="en-US" dirty="0"/>
              <a:t>% of the </a:t>
            </a:r>
            <a:br>
              <a:rPr lang="et-EE" dirty="0"/>
            </a:br>
            <a:r>
              <a:rPr lang="en-US" dirty="0"/>
              <a:t>7-1</a:t>
            </a:r>
            <a:r>
              <a:rPr lang="et-EE" dirty="0"/>
              <a:t>9</a:t>
            </a:r>
            <a:r>
              <a:rPr lang="en-US" dirty="0"/>
              <a:t> year olds</a:t>
            </a:r>
            <a:r>
              <a:rPr lang="et-EE" dirty="0"/>
              <a:t> </a:t>
            </a:r>
            <a:br>
              <a:rPr lang="et-EE" dirty="0"/>
            </a:br>
            <a:r>
              <a:rPr lang="en-US" dirty="0"/>
              <a:t>participate </a:t>
            </a:r>
            <a:br>
              <a:rPr lang="et-EE" dirty="0"/>
            </a:br>
            <a:r>
              <a:rPr lang="en-US" dirty="0"/>
              <a:t>in hobby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hobby</a:t>
            </a:r>
            <a:r>
              <a:rPr lang="et-EE" dirty="0"/>
              <a:t> </a:t>
            </a:r>
            <a:r>
              <a:rPr lang="et-EE" dirty="0" err="1"/>
              <a:t>activities</a:t>
            </a: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9446705" cy="2243138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>
            <a:spLocks/>
          </p:cNvSpPr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>
            <a:spLocks/>
          </p:cNvSpPr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72000">
                <a:srgbClr val="000000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solidFill>
                  <a:schemeClr val="bg1"/>
                </a:solidFill>
              </a:rPr>
              <a:t>Vocational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education</a:t>
            </a:r>
            <a:r>
              <a:rPr lang="et-EE" dirty="0">
                <a:solidFill>
                  <a:schemeClr val="bg1"/>
                </a:solidFill>
              </a:rPr>
              <a:t>: </a:t>
            </a:r>
            <a:r>
              <a:rPr lang="et-EE" dirty="0" err="1">
                <a:solidFill>
                  <a:schemeClr val="bg1"/>
                </a:solidFill>
              </a:rPr>
              <a:t>ensuring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essential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skills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7" y="3411693"/>
            <a:ext cx="8217553" cy="2808288"/>
          </a:xfrm>
        </p:spPr>
        <p:txBody>
          <a:bodyPr anchor="b"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Vocational</a:t>
            </a: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800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LEXIBLE FORMS OF STUDIE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t-EE" sz="1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(OSKA)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THE LABOUR MARKET to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 in the future.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t-EE" sz="1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940" y="0"/>
            <a:ext cx="12191400" cy="68580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>
            <a:spLocks/>
          </p:cNvSpPr>
          <p:nvPr/>
        </p:nvSpPr>
        <p:spPr>
          <a:xfrm>
            <a:off x="-25941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Internationally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acknowledged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higher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education</a:t>
            </a:r>
            <a:b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11304587" cy="2243138"/>
          </a:xfrm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universities rank high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prestigious ranking systems such as THE and QS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study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e-governance, cybersecurity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projects from self-driving car to space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150 degree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 taught in English,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11 internationally accredited universities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nternationally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diplomas</a:t>
            </a: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-class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6"/>
          <a:srcRect l="8163" t="8010"/>
          <a:stretch/>
        </p:blipFill>
        <p:spPr>
          <a:xfrm>
            <a:off x="0" y="-11452"/>
            <a:ext cx="12192000" cy="6869452"/>
          </a:xfrm>
        </p:spPr>
      </p:pic>
      <p:sp>
        <p:nvSpPr>
          <p:cNvPr id="8" name="Rectangle 7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-11451"/>
            <a:ext cx="12192000" cy="6869451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46926"/>
            <a:ext cx="9446704" cy="974638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Lifelong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82275"/>
            <a:ext cx="3639355" cy="224313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Estonians within the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25-64 age group actively participate in learning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almost double the rate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EU average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vs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Eurostat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EE07EB-0C4F-5DBA-9A8C-05BBC91D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57" y="2507141"/>
            <a:ext cx="10944226" cy="1617674"/>
          </a:xfrm>
        </p:spPr>
        <p:txBody>
          <a:bodyPr anchor="ctr"/>
          <a:lstStyle/>
          <a:p>
            <a:pPr marL="0" indent="0" algn="ctr"/>
            <a:r>
              <a:rPr lang="et-EE" sz="4400" dirty="0">
                <a:latin typeface="+mj-lt"/>
              </a:rPr>
              <a:t>W</a:t>
            </a:r>
            <a:r>
              <a:rPr lang="en-US" sz="4400" dirty="0">
                <a:latin typeface="+mj-lt"/>
              </a:rPr>
              <a:t>e truly think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that the best thing we can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give to our children is not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land, house or a bank account,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but good </a:t>
            </a:r>
            <a:r>
              <a:rPr lang="et-EE" sz="4400" dirty="0">
                <a:latin typeface="+mj-lt"/>
              </a:rPr>
              <a:t>e</a:t>
            </a:r>
            <a:r>
              <a:rPr lang="en-US" sz="4400" dirty="0" err="1">
                <a:latin typeface="+mj-lt"/>
              </a:rPr>
              <a:t>ducation</a:t>
            </a:r>
            <a:r>
              <a:rPr lang="et-EE" sz="4400" dirty="0">
                <a:latin typeface="+mj-lt"/>
              </a:rPr>
              <a:t>.</a:t>
            </a:r>
            <a:endParaRPr lang="et-EE" sz="4400" dirty="0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28962" y="6124685"/>
            <a:ext cx="7559675" cy="352425"/>
          </a:xfrm>
        </p:spPr>
        <p:txBody>
          <a:bodyPr/>
          <a:lstStyle/>
          <a:p>
            <a:r>
              <a:rPr lang="et-EE" dirty="0"/>
              <a:t>T. H. Ilves,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former</a:t>
            </a:r>
            <a:r>
              <a:rPr lang="et-EE" dirty="0"/>
              <a:t> president of Estonia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sp>
        <p:nvSpPr>
          <p:cNvPr id="10" name="Teksti kohatäide 261">
            <a:extLst>
              <a:ext uri="{FF2B5EF4-FFF2-40B4-BE49-F238E27FC236}">
                <a16:creationId xmlns:a16="http://schemas.microsoft.com/office/drawing/2014/main" id="{CD7A3B4E-26F7-3939-32D5-84C81CD5DB3B}"/>
              </a:ext>
            </a:extLst>
          </p:cNvPr>
          <p:cNvSpPr txBox="1">
            <a:spLocks/>
          </p:cNvSpPr>
          <p:nvPr/>
        </p:nvSpPr>
        <p:spPr>
          <a:xfrm>
            <a:off x="2032567" y="5948839"/>
            <a:ext cx="7559676" cy="351692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dirty="0">
                <a:solidFill>
                  <a:schemeClr val="bg1"/>
                </a:solidFill>
              </a:rPr>
              <a:t>T. H. Ilves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B7F0E65-BD11-1AA5-5740-55467A697FEC}"/>
              </a:ext>
            </a:extLst>
          </p:cNvPr>
          <p:cNvSpPr>
            <a:spLocks/>
          </p:cNvSpPr>
          <p:nvPr/>
        </p:nvSpPr>
        <p:spPr>
          <a:xfrm>
            <a:off x="776279" y="24290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</p:spTree>
    <p:extLst>
      <p:ext uri="{BB962C8B-B14F-4D97-AF65-F5344CB8AC3E}">
        <p14:creationId xmlns:p14="http://schemas.microsoft.com/office/powerpoint/2010/main" val="1103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>
            <a:spLocks/>
          </p:cNvSpPr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>
            <a:spLocks/>
          </p:cNvSpPr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Estonian Business School, Ajujaht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>
            <a:grpSpLocks/>
          </p:cNvGrpSpPr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>
              <a:spLocks/>
            </p:cNvSpPr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>
              <a:spLocks/>
            </p:cNvSpPr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>
              <a:spLocks/>
            </p:cNvSpPr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>
              <a:spLocks/>
            </p:cNvSpPr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>
              <a:spLocks/>
            </p:cNvSpPr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>
              <a:spLocks/>
            </p:cNvSpPr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>
              <a:spLocks/>
            </p:cNvSpPr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>
              <a:spLocks/>
            </p:cNvSpPr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>
              <a:spLocks/>
            </p:cNvSpPr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>
              <a:spLocks/>
            </p:cNvSpPr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>
              <a:spLocks/>
            </p:cNvSpPr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>
              <a:spLocks/>
            </p:cNvSpPr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>
              <a:spLocks/>
            </p:cNvSpPr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>
              <a:spLocks/>
            </p:cNvSpPr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>
              <a:spLocks/>
            </p:cNvSpPr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>
              <a:spLocks/>
            </p:cNvSpPr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>
              <a:spLocks/>
            </p:cNvSpPr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>
              <a:spLocks/>
            </p:cNvSpPr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>
              <a:spLocks/>
            </p:cNvSpPr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>
              <a:spLocks/>
            </p:cNvSpPr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>
              <a:spLocks/>
            </p:cNvSpPr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>
              <a:spLocks/>
            </p:cNvSpPr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>
              <a:spLocks/>
            </p:cNvSpPr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>
              <a:spLocks/>
            </p:cNvSpPr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>
              <a:spLocks/>
            </p:cNvSpPr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>
              <a:spLocks/>
            </p:cNvSpPr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>
              <a:spLocks/>
            </p:cNvSpPr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>
              <a:spLocks/>
            </p:cNvSpPr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>
              <a:spLocks/>
            </p:cNvSpPr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>
              <a:spLocks/>
            </p:cNvSpPr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>
              <a:spLocks/>
            </p:cNvSpPr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>
              <a:spLocks/>
            </p:cNvSpPr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>
              <a:spLocks/>
            </p:cNvSpPr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>
              <a:spLocks/>
            </p:cNvSpPr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>
              <a:spLocks/>
            </p:cNvSpPr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>
              <a:spLocks/>
            </p:cNvSpPr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>
              <a:spLocks/>
            </p:cNvSpPr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>
              <a:spLocks/>
            </p:cNvSpPr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>
              <a:spLocks/>
            </p:cNvSpPr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 dirty="0"/>
              <a:t>Estonia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 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100%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Estonian </a:t>
            </a:r>
            <a:r>
              <a:rPr lang="en-US" sz="4400" dirty="0" err="1"/>
              <a:t>students</a:t>
            </a:r>
            <a:r>
              <a:rPr lang="en-US" sz="4400" dirty="0"/>
              <a:t> at </a:t>
            </a:r>
            <a:r>
              <a:rPr lang="en-US" sz="4400" dirty="0" err="1"/>
              <a:t>the</a:t>
            </a:r>
            <a:r>
              <a:rPr lang="en-US" sz="4400" dirty="0"/>
              <a:t> </a:t>
            </a:r>
            <a:r>
              <a:rPr lang="en-US" sz="4400" dirty="0" err="1"/>
              <a:t>top</a:t>
            </a:r>
            <a:r>
              <a:rPr lang="en-US" sz="4400" dirty="0"/>
              <a:t> in Europe 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4" y="1533773"/>
            <a:ext cx="7777408" cy="2764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</a:t>
            </a:r>
            <a:r>
              <a:rPr kumimoji="0" lang="en-US" sz="2000" b="0" i="0" u="none" strike="noStrike" kern="120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 panose="02000603040504020204" pitchFamily="50" charset="-70"/>
                <a:cs typeface="Calibri"/>
              </a:rPr>
              <a:t>ISA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17905411"/>
              </p:ext>
            </p:extLst>
          </p:nvPr>
        </p:nvGraphicFramePr>
        <p:xfrm>
          <a:off x="5007429" y="1905261"/>
          <a:ext cx="6568375" cy="4338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78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427621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97691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619919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80272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621883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78311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94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AB0AE20-0E04-22C4-13FC-40BD99E6EFA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351561354"/>
              </p:ext>
            </p:extLst>
          </p:nvPr>
        </p:nvGraphicFramePr>
        <p:xfrm>
          <a:off x="3960789" y="-319602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D4D46DF-D6FE-7C9A-204C-C29AA56A554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99075642"/>
              </p:ext>
            </p:extLst>
          </p:nvPr>
        </p:nvGraphicFramePr>
        <p:xfrm>
          <a:off x="89586" y="-281646"/>
          <a:ext cx="4482419" cy="663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Sisu kohatäide 7">
            <a:extLst>
              <a:ext uri="{FF2B5EF4-FFF2-40B4-BE49-F238E27FC236}">
                <a16:creationId xmlns:a16="http://schemas.microsoft.com/office/drawing/2014/main" id="{CBB820E7-FF01-2542-76FC-7B4FB499364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150301318"/>
              </p:ext>
            </p:extLst>
          </p:nvPr>
        </p:nvGraphicFramePr>
        <p:xfrm>
          <a:off x="7667087" y="-319603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istkülik 4">
            <a:extLst>
              <a:ext uri="{FF2B5EF4-FFF2-40B4-BE49-F238E27FC236}">
                <a16:creationId xmlns:a16="http://schemas.microsoft.com/office/drawing/2014/main" id="{7A1B5E45-14F1-61E0-74BD-54B53718D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5976" y="6344935"/>
            <a:ext cx="7645924" cy="228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PISA 2022</a:t>
            </a:r>
            <a:r>
              <a:rPr lang="et-EE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: Estonia in c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omparison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with top performers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neighbouring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countries</a:t>
            </a:r>
            <a:endParaRPr kumimoji="0" lang="et-EE" sz="1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8973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rõivad, inimene, õues, mänguväljak&#10;&#10;Kirjeldus on genereeritud automaatselt">
            <a:extLst>
              <a:ext uri="{FF2B5EF4-FFF2-40B4-BE49-F238E27FC236}">
                <a16:creationId xmlns:a16="http://schemas.microsoft.com/office/drawing/2014/main" id="{9F92C5FD-BDE2-D8EA-E5AC-1C400BF90E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5A9A1FD6-5008-26E4-E890-3CFA776FAE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71310"/>
            <a:ext cx="12192000" cy="7229310"/>
          </a:xfrm>
          <a:prstGeom prst="rect">
            <a:avLst/>
          </a:prstGeom>
          <a:gradFill flip="none" rotWithShape="1">
            <a:gsLst>
              <a:gs pos="26000">
                <a:srgbClr val="000000">
                  <a:alpha val="0"/>
                </a:srgbClr>
              </a:gs>
              <a:gs pos="72000">
                <a:srgbClr val="000000">
                  <a:alpha val="8500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3" name="Pealkiri 1">
            <a:extLst>
              <a:ext uri="{FF2B5EF4-FFF2-40B4-BE49-F238E27FC236}">
                <a16:creationId xmlns:a16="http://schemas.microsoft.com/office/drawing/2014/main" id="{7CAF18FA-609B-8637-3862-7C1ADAA7C7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i kohatäide 4">
            <a:extLst>
              <a:ext uri="{FF2B5EF4-FFF2-40B4-BE49-F238E27FC236}">
                <a16:creationId xmlns:a16="http://schemas.microsoft.com/office/drawing/2014/main" id="{63F04D46-8415-3AB5-B524-1E330378C9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623887" y="1466851"/>
            <a:ext cx="9648825" cy="647700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PISA 2022</a:t>
            </a:r>
          </a:p>
        </p:txBody>
      </p:sp>
      <p:sp>
        <p:nvSpPr>
          <p:cNvPr id="15" name="Teksti kohatäide 3">
            <a:extLst>
              <a:ext uri="{FF2B5EF4-FFF2-40B4-BE49-F238E27FC236}">
                <a16:creationId xmlns:a16="http://schemas.microsoft.com/office/drawing/2014/main" id="{7A7298FC-7F90-358D-AE01-1AF4171CB6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pPr marL="0" lvl="0" indent="0">
              <a:buNone/>
            </a:pPr>
            <a:endParaRPr lang="et-EE" altLang="et-EE" dirty="0"/>
          </a:p>
          <a:p>
            <a:pPr lvl="0"/>
            <a:r>
              <a:rPr lang="et-EE" altLang="et-EE" dirty="0" err="1"/>
              <a:t>Students</a:t>
            </a:r>
            <a:r>
              <a:rPr lang="et-EE" altLang="et-EE" dirty="0"/>
              <a:t> are </a:t>
            </a:r>
            <a:r>
              <a:rPr lang="et-EE" altLang="et-EE" dirty="0" err="1"/>
              <a:t>self-directed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, </a:t>
            </a:r>
          </a:p>
          <a:p>
            <a:pPr lvl="0"/>
            <a:r>
              <a:rPr lang="et-EE" altLang="et-EE" dirty="0"/>
              <a:t>feel </a:t>
            </a:r>
            <a:r>
              <a:rPr lang="et-EE" altLang="et-EE" dirty="0" err="1"/>
              <a:t>secure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school</a:t>
            </a:r>
            <a:r>
              <a:rPr lang="et-EE" altLang="et-EE" dirty="0"/>
              <a:t> </a:t>
            </a:r>
            <a:r>
              <a:rPr lang="et-EE" altLang="et-EE" dirty="0" err="1"/>
              <a:t>environment</a:t>
            </a:r>
            <a:r>
              <a:rPr lang="et-EE" altLang="et-EE" dirty="0"/>
              <a:t>,</a:t>
            </a:r>
          </a:p>
          <a:p>
            <a:pPr lvl="0"/>
            <a:r>
              <a:rPr lang="et-EE" altLang="et-EE" dirty="0"/>
              <a:t>are </a:t>
            </a:r>
            <a:r>
              <a:rPr lang="et-EE" altLang="et-EE" dirty="0" err="1"/>
              <a:t>taught</a:t>
            </a:r>
            <a:r>
              <a:rPr lang="et-EE" altLang="et-EE" dirty="0"/>
              <a:t> by </a:t>
            </a:r>
            <a:r>
              <a:rPr lang="et-EE" altLang="et-EE" dirty="0" err="1"/>
              <a:t>teachers</a:t>
            </a:r>
            <a:r>
              <a:rPr lang="et-EE" altLang="et-EE" dirty="0"/>
              <a:t> </a:t>
            </a:r>
            <a:r>
              <a:rPr lang="et-EE" altLang="et-EE" dirty="0" err="1"/>
              <a:t>with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most</a:t>
            </a:r>
            <a:r>
              <a:rPr lang="et-EE" altLang="et-EE" dirty="0"/>
              <a:t> </a:t>
            </a:r>
            <a:r>
              <a:rPr lang="et-EE" altLang="et-EE" dirty="0" err="1"/>
              <a:t>freedom</a:t>
            </a:r>
            <a:r>
              <a:rPr lang="et-EE" altLang="et-EE" dirty="0"/>
              <a:t> </a:t>
            </a:r>
            <a:r>
              <a:rPr lang="et-EE" altLang="et-EE" dirty="0" err="1"/>
              <a:t>to</a:t>
            </a:r>
            <a:r>
              <a:rPr lang="et-EE" altLang="et-EE" dirty="0"/>
              <a:t> </a:t>
            </a:r>
            <a:r>
              <a:rPr lang="et-EE" altLang="et-EE" dirty="0" err="1"/>
              <a:t>shape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.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970153E-AB5B-27E1-9E9C-F992AA85B7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0844" y="3100974"/>
            <a:ext cx="2347913" cy="1569604"/>
            <a:chOff x="3300113" y="3729541"/>
            <a:chExt cx="2347913" cy="1569604"/>
          </a:xfrm>
        </p:grpSpPr>
        <p:pic>
          <p:nvPicPr>
            <p:cNvPr id="25" name="Graphic 41">
              <a:extLst>
                <a:ext uri="{FF2B5EF4-FFF2-40B4-BE49-F238E27FC236}">
                  <a16:creationId xmlns:a16="http://schemas.microsoft.com/office/drawing/2014/main" id="{52AA1B95-DAEB-3A7B-4CCF-21754E0B30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3CBB3C-C878-A443-0800-9432A65F7F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D7B8A1-6E68-671F-A426-308A1BB43F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globally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growth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mindset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321BC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8" name="Rühm 27">
            <a:extLst>
              <a:ext uri="{FF2B5EF4-FFF2-40B4-BE49-F238E27FC236}">
                <a16:creationId xmlns:a16="http://schemas.microsoft.com/office/drawing/2014/main" id="{E95C301E-4FEE-D088-118A-2AF3BAD4F3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38757" y="3111870"/>
            <a:ext cx="2347913" cy="1569604"/>
            <a:chOff x="3300113" y="3729541"/>
            <a:chExt cx="2347913" cy="1569604"/>
          </a:xfrm>
        </p:grpSpPr>
        <p:pic>
          <p:nvPicPr>
            <p:cNvPr id="29" name="Graphic 41">
              <a:extLst>
                <a:ext uri="{FF2B5EF4-FFF2-40B4-BE49-F238E27FC236}">
                  <a16:creationId xmlns:a16="http://schemas.microsoft.com/office/drawing/2014/main" id="{B5D2BC32-6676-9303-EE62-5DC3BD22C9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2C0FAC-377E-447C-0FA9-97A092055E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A7157-815C-E34F-E678-8BFA4228F0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FFFFFF"/>
                  </a:solidFill>
                  <a:latin typeface="Aino"/>
                </a:rPr>
                <a:t>in 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Europe</a:t>
              </a:r>
            </a:p>
            <a:p>
              <a:pPr algn="ctr">
                <a:defRPr/>
              </a:pP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in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creative</a:t>
              </a: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thinking</a:t>
              </a:r>
              <a:endParaRPr lang="en-GB" sz="1600" dirty="0">
                <a:solidFill>
                  <a:srgbClr val="F321BC"/>
                </a:solidFill>
                <a:latin typeface="A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21FB39-B423-90E9-B187-B58923DED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1" y="-28574"/>
            <a:ext cx="12191999" cy="6886574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6313B1FA-239E-4E3D-2F3E-F906ABE6D8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73" y="-724834"/>
            <a:ext cx="12336393" cy="7648772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  <a:lumMod val="0"/>
                </a:srgbClr>
              </a:gs>
              <a:gs pos="99906">
                <a:srgbClr val="000000"/>
              </a:gs>
              <a:gs pos="99812">
                <a:srgbClr val="000000"/>
              </a:gs>
              <a:gs pos="99625">
                <a:srgbClr val="000000"/>
              </a:gs>
              <a:gs pos="99250">
                <a:srgbClr val="000000"/>
              </a:gs>
              <a:gs pos="98500">
                <a:srgbClr val="000000"/>
              </a:gs>
              <a:gs pos="0">
                <a:srgbClr val="000000"/>
              </a:gs>
              <a:gs pos="50000">
                <a:srgbClr val="000000">
                  <a:alpha val="3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E0391-8BCA-2F57-01B9-4143AD34F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6653" y="1363050"/>
            <a:ext cx="31983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</a:t>
            </a: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ey</a:t>
            </a:r>
            <a:r>
              <a:rPr lang="et-E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qualities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Estonian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education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</a:t>
            </a:r>
            <a:endParaRPr lang="et-E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0" name="Rühm 19">
            <a:extLst>
              <a:ext uri="{FF2B5EF4-FFF2-40B4-BE49-F238E27FC236}">
                <a16:creationId xmlns:a16="http://schemas.microsoft.com/office/drawing/2014/main" id="{BF2FB2CD-BAF1-774A-3B2F-40B023A48A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49998" y="2955693"/>
            <a:ext cx="4142354" cy="1909325"/>
            <a:chOff x="7841083" y="165378"/>
            <a:chExt cx="4142354" cy="1909325"/>
          </a:xfrm>
        </p:grpSpPr>
        <p:pic>
          <p:nvPicPr>
            <p:cNvPr id="21" name="Pilt 20">
              <a:extLst>
                <a:ext uri="{FF2B5EF4-FFF2-40B4-BE49-F238E27FC236}">
                  <a16:creationId xmlns:a16="http://schemas.microsoft.com/office/drawing/2014/main" id="{1107E279-DF0B-70EE-D4C6-CFD420F0BB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4690" y="165378"/>
              <a:ext cx="3398747" cy="1909325"/>
            </a:xfrm>
            <a:prstGeom prst="rect">
              <a:avLst/>
            </a:prstGeom>
          </p:spPr>
        </p:pic>
        <p:grpSp>
          <p:nvGrpSpPr>
            <p:cNvPr id="22" name="Rühm 21">
              <a:extLst>
                <a:ext uri="{FF2B5EF4-FFF2-40B4-BE49-F238E27FC236}">
                  <a16:creationId xmlns:a16="http://schemas.microsoft.com/office/drawing/2014/main" id="{A48C8B01-2586-B174-5FF5-43563D3E2A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41083" y="520307"/>
              <a:ext cx="3623293" cy="1172093"/>
              <a:chOff x="485020" y="390226"/>
              <a:chExt cx="3623293" cy="1172093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6AA5FAC2-1552-52AA-6DFE-21371D7DED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8083" y="739337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Most 4-6-year-olds attend kindergarten, even though </a:t>
                </a:r>
                <a:br>
                  <a:rPr lang="et-EE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it's not mandatory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6DB31D1C-A09F-9D7D-9897-C4B3294FEB3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5020" y="39022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EARLY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Rühm 7">
            <a:extLst>
              <a:ext uri="{FF2B5EF4-FFF2-40B4-BE49-F238E27FC236}">
                <a16:creationId xmlns:a16="http://schemas.microsoft.com/office/drawing/2014/main" id="{3683F545-A203-7311-7464-6D3767EEBA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8167" y="228646"/>
            <a:ext cx="3644700" cy="2004470"/>
            <a:chOff x="1088167" y="228646"/>
            <a:chExt cx="3644700" cy="2004470"/>
          </a:xfrm>
        </p:grpSpPr>
        <p:grpSp>
          <p:nvGrpSpPr>
            <p:cNvPr id="7" name="Rühm 6">
              <a:extLst>
                <a:ext uri="{FF2B5EF4-FFF2-40B4-BE49-F238E27FC236}">
                  <a16:creationId xmlns:a16="http://schemas.microsoft.com/office/drawing/2014/main" id="{6919F748-6C44-56A0-43A0-5978159E27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8167" y="228646"/>
              <a:ext cx="3644700" cy="2004470"/>
              <a:chOff x="1088167" y="228646"/>
              <a:chExt cx="3644700" cy="2004470"/>
            </a:xfrm>
          </p:grpSpPr>
          <p:pic>
            <p:nvPicPr>
              <p:cNvPr id="34" name="Pilt 33">
                <a:extLst>
                  <a:ext uri="{FF2B5EF4-FFF2-40B4-BE49-F238E27FC236}">
                    <a16:creationId xmlns:a16="http://schemas.microsoft.com/office/drawing/2014/main" id="{B1765575-5465-AE3E-2663-90D2DB070D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8167" y="228646"/>
                <a:ext cx="3485435" cy="2004470"/>
              </a:xfrm>
              <a:prstGeom prst="rect">
                <a:avLst/>
              </a:prstGeom>
            </p:spPr>
          </p:pic>
          <p:sp>
            <p:nvSpPr>
              <p:cNvPr id="2" name="TextBox 20">
                <a:extLst>
                  <a:ext uri="{FF2B5EF4-FFF2-40B4-BE49-F238E27FC236}">
                    <a16:creationId xmlns:a16="http://schemas.microsoft.com/office/drawing/2014/main" id="{93ED1EF8-12F8-3F90-B558-773C755C646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32339" y="904783"/>
                <a:ext cx="3000528" cy="7029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endParaRPr lang="et-EE" sz="16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Master's degree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school</a:t>
                </a:r>
                <a:r>
                  <a:rPr lang="et-EE" sz="1600" dirty="0">
                    <a:solidFill>
                      <a:schemeClr val="bg1"/>
                    </a:solidFill>
                  </a:rPr>
                  <a:t>, </a:t>
                </a: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sz="1600" dirty="0" err="1">
                    <a:solidFill>
                      <a:schemeClr val="bg1"/>
                    </a:solidFill>
                  </a:rPr>
                  <a:t>Bachelor’s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kindergarten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BACD0BB3-D6AC-D0C6-FD99-7917C60084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2339" y="612787"/>
              <a:ext cx="2818264" cy="466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bg1"/>
                  </a:solidFill>
                </a:rPr>
                <a:t>HIGHLY EDUCATED TEACHERS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Rühm 24">
            <a:extLst>
              <a:ext uri="{FF2B5EF4-FFF2-40B4-BE49-F238E27FC236}">
                <a16:creationId xmlns:a16="http://schemas.microsoft.com/office/drawing/2014/main" id="{16BCF864-DE68-5014-E757-511E418897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81763" y="151417"/>
            <a:ext cx="3620015" cy="1790217"/>
            <a:chOff x="7256147" y="4477857"/>
            <a:chExt cx="3717682" cy="1975367"/>
          </a:xfrm>
        </p:grpSpPr>
        <p:pic>
          <p:nvPicPr>
            <p:cNvPr id="26" name="Pilt 25">
              <a:extLst>
                <a:ext uri="{FF2B5EF4-FFF2-40B4-BE49-F238E27FC236}">
                  <a16:creationId xmlns:a16="http://schemas.microsoft.com/office/drawing/2014/main" id="{B829CFC1-095F-50BB-CA22-4540207BC4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6147" y="4477857"/>
              <a:ext cx="3717682" cy="1975367"/>
            </a:xfrm>
            <a:prstGeom prst="rect">
              <a:avLst/>
            </a:prstGeom>
          </p:spPr>
        </p:pic>
        <p:grpSp>
          <p:nvGrpSpPr>
            <p:cNvPr id="27" name="Rühm 26">
              <a:extLst>
                <a:ext uri="{FF2B5EF4-FFF2-40B4-BE49-F238E27FC236}">
                  <a16:creationId xmlns:a16="http://schemas.microsoft.com/office/drawing/2014/main" id="{BA62C032-9EBB-DC57-51B4-3857150CCE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74641" y="5157645"/>
              <a:ext cx="3219356" cy="897052"/>
              <a:chOff x="-594686" y="484079"/>
              <a:chExt cx="3610237" cy="897052"/>
            </a:xfrm>
          </p:grpSpPr>
          <p:sp>
            <p:nvSpPr>
              <p:cNvPr id="28" name="TextBox 20">
                <a:extLst>
                  <a:ext uri="{FF2B5EF4-FFF2-40B4-BE49-F238E27FC236}">
                    <a16:creationId xmlns:a16="http://schemas.microsoft.com/office/drawing/2014/main" id="{8FEDF28A-88A1-C7AC-0B6A-E1E5DF4215C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6" y="784340"/>
                <a:ext cx="3610230" cy="5967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Data-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d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riven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overnance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and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j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oint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trategic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oals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E4EA0AA2-559D-ADF3-758C-8B9419A3C37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3" y="484079"/>
                <a:ext cx="3610234" cy="2919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STRATEGY &amp; DATA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A4D20C38-3238-784B-28A0-270B8F79C1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 bwMode="auto">
          <a:xfrm>
            <a:off x="3974177" y="951422"/>
            <a:ext cx="4164040" cy="4044884"/>
          </a:xfrm>
          <a:custGeom>
            <a:avLst/>
            <a:gdLst>
              <a:gd name="T0" fmla="*/ 258 w 348"/>
              <a:gd name="T1" fmla="*/ 302 h 340"/>
              <a:gd name="T2" fmla="*/ 64 w 348"/>
              <a:gd name="T3" fmla="*/ 280 h 340"/>
              <a:gd name="T4" fmla="*/ 72 w 348"/>
              <a:gd name="T5" fmla="*/ 51 h 340"/>
              <a:gd name="T6" fmla="*/ 277 w 348"/>
              <a:gd name="T7" fmla="*/ 50 h 340"/>
              <a:gd name="T8" fmla="*/ 308 w 348"/>
              <a:gd name="T9" fmla="*/ 252 h 340"/>
              <a:gd name="T10" fmla="*/ 305 w 348"/>
              <a:gd name="T11" fmla="*/ 272 h 340"/>
              <a:gd name="T12" fmla="*/ 319 w 348"/>
              <a:gd name="T13" fmla="*/ 313 h 340"/>
              <a:gd name="T14" fmla="*/ 319 w 348"/>
              <a:gd name="T15" fmla="*/ 31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8" h="340">
                <a:moveTo>
                  <a:pt x="258" y="302"/>
                </a:moveTo>
                <a:cubicBezTo>
                  <a:pt x="197" y="340"/>
                  <a:pt x="116" y="333"/>
                  <a:pt x="64" y="280"/>
                </a:cubicBezTo>
                <a:cubicBezTo>
                  <a:pt x="0" y="216"/>
                  <a:pt x="3" y="111"/>
                  <a:pt x="72" y="51"/>
                </a:cubicBezTo>
                <a:cubicBezTo>
                  <a:pt x="131" y="0"/>
                  <a:pt x="219" y="0"/>
                  <a:pt x="277" y="50"/>
                </a:cubicBezTo>
                <a:cubicBezTo>
                  <a:pt x="337" y="102"/>
                  <a:pt x="348" y="189"/>
                  <a:pt x="308" y="252"/>
                </a:cubicBezTo>
                <a:cubicBezTo>
                  <a:pt x="304" y="258"/>
                  <a:pt x="303" y="266"/>
                  <a:pt x="305" y="272"/>
                </a:cubicBezTo>
                <a:cubicBezTo>
                  <a:pt x="319" y="313"/>
                  <a:pt x="319" y="313"/>
                  <a:pt x="319" y="313"/>
                </a:cubicBezTo>
                <a:cubicBezTo>
                  <a:pt x="319" y="313"/>
                  <a:pt x="319" y="313"/>
                  <a:pt x="319" y="313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="" xmlns:p14="http://schemas.microsoft.com/office/powerpoint/2010/main" xmlns:p15="http://schemas.microsoft.com/office/powerpoint/2012/main" xmlns:p159="http://schemas.microsoft.com/office/powerpoint/2015/09/main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76000" tIns="360000" rIns="576000" bIns="36000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t-EE" sz="320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51" name="Rühm 50">
            <a:extLst>
              <a:ext uri="{FF2B5EF4-FFF2-40B4-BE49-F238E27FC236}">
                <a16:creationId xmlns:a16="http://schemas.microsoft.com/office/drawing/2014/main" id="{5757DCC1-8155-6487-52A3-A879CBFD4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52457" y="4790247"/>
            <a:ext cx="4202877" cy="1980852"/>
            <a:chOff x="4256648" y="2925616"/>
            <a:chExt cx="4341552" cy="2152358"/>
          </a:xfrm>
        </p:grpSpPr>
        <p:pic>
          <p:nvPicPr>
            <p:cNvPr id="52" name="Pilt 51">
              <a:extLst>
                <a:ext uri="{FF2B5EF4-FFF2-40B4-BE49-F238E27FC236}">
                  <a16:creationId xmlns:a16="http://schemas.microsoft.com/office/drawing/2014/main" id="{495AED15-A9F2-AB24-2147-9108212662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653" y="2925616"/>
              <a:ext cx="3686547" cy="2152358"/>
            </a:xfrm>
            <a:prstGeom prst="rect">
              <a:avLst/>
            </a:prstGeom>
          </p:spPr>
        </p:pic>
        <p:grpSp>
          <p:nvGrpSpPr>
            <p:cNvPr id="53" name="Rühm 52">
              <a:extLst>
                <a:ext uri="{FF2B5EF4-FFF2-40B4-BE49-F238E27FC236}">
                  <a16:creationId xmlns:a16="http://schemas.microsoft.com/office/drawing/2014/main" id="{0E890F36-A6BB-049B-8F04-10387F11AB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56648" y="3379870"/>
              <a:ext cx="3824075" cy="1525461"/>
              <a:chOff x="-3089872" y="-18497"/>
              <a:chExt cx="3824075" cy="1525461"/>
            </a:xfrm>
          </p:grpSpPr>
          <p:sp>
            <p:nvSpPr>
              <p:cNvPr id="54" name="TextBox 20">
                <a:extLst>
                  <a:ext uri="{FF2B5EF4-FFF2-40B4-BE49-F238E27FC236}">
                    <a16:creationId xmlns:a16="http://schemas.microsoft.com/office/drawing/2014/main" id="{097A1C52-28B5-385E-6936-03A0AF895CB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344934" y="612726"/>
                <a:ext cx="3079137" cy="894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from basic to higher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ducation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, </a:t>
                </a:r>
                <a:r>
                  <a:rPr lang="et-EE" sz="1600" dirty="0" err="1">
                    <a:solidFill>
                      <a:schemeClr val="accent1"/>
                    </a:solidFill>
                  </a:rPr>
                  <a:t>including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chool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meals,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textbooks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TextBox 21">
                <a:extLst>
                  <a:ext uri="{FF2B5EF4-FFF2-40B4-BE49-F238E27FC236}">
                    <a16:creationId xmlns:a16="http://schemas.microsoft.com/office/drawing/2014/main" id="{9AFD1977-F6DB-FE20-6C39-CFC77419C64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089872" y="-18497"/>
                <a:ext cx="3610230" cy="5607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EDUCATION IS </a:t>
                </a: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FREE-OF-CHARGE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2821A3F-6346-5502-DAF0-DDC529E6DE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37209" y="4597078"/>
            <a:ext cx="3986110" cy="2188541"/>
            <a:chOff x="10640660" y="-141006"/>
            <a:chExt cx="3986110" cy="2188541"/>
          </a:xfrm>
        </p:grpSpPr>
        <p:pic>
          <p:nvPicPr>
            <p:cNvPr id="58" name="Pilt 57">
              <a:extLst>
                <a:ext uri="{FF2B5EF4-FFF2-40B4-BE49-F238E27FC236}">
                  <a16:creationId xmlns:a16="http://schemas.microsoft.com/office/drawing/2014/main" id="{41A8A8B4-DA20-0503-161B-307D7288DC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660" y="-141006"/>
              <a:ext cx="3986110" cy="2188541"/>
            </a:xfrm>
            <a:prstGeom prst="rect">
              <a:avLst/>
            </a:prstGeom>
          </p:spPr>
        </p:pic>
        <p:grpSp>
          <p:nvGrpSpPr>
            <p:cNvPr id="59" name="Rühm 58">
              <a:extLst>
                <a:ext uri="{FF2B5EF4-FFF2-40B4-BE49-F238E27FC236}">
                  <a16:creationId xmlns:a16="http://schemas.microsoft.com/office/drawing/2014/main" id="{D68D2CCE-0D96-D156-5BB0-3D9B030CA7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32627" y="378445"/>
              <a:ext cx="3219354" cy="1136305"/>
              <a:chOff x="3484950" y="-1319338"/>
              <a:chExt cx="3610230" cy="1136305"/>
            </a:xfrm>
          </p:grpSpPr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87D0F90E-4F6B-14B4-2398-5A3B77A9E99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006015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is endorsed by internal evaluation surveys, and external assessment of learning outcomes. </a:t>
                </a:r>
              </a:p>
            </p:txBody>
          </p:sp>
          <p:sp>
            <p:nvSpPr>
              <p:cNvPr id="61" name="TextBox 21">
                <a:extLst>
                  <a:ext uri="{FF2B5EF4-FFF2-40B4-BE49-F238E27FC236}">
                    <a16:creationId xmlns:a16="http://schemas.microsoft.com/office/drawing/2014/main" id="{1CA698AF-C281-A82A-4B77-1A44047A9B7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319338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QUALITY OF EDUCATION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6" name="Rühm 35">
            <a:extLst>
              <a:ext uri="{FF2B5EF4-FFF2-40B4-BE49-F238E27FC236}">
                <a16:creationId xmlns:a16="http://schemas.microsoft.com/office/drawing/2014/main" id="{4485B224-2A63-3722-BA12-2AB68DA350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3969" y="1854576"/>
            <a:ext cx="3635934" cy="1659713"/>
            <a:chOff x="253394" y="1730394"/>
            <a:chExt cx="3538136" cy="1715172"/>
          </a:xfrm>
        </p:grpSpPr>
        <p:pic>
          <p:nvPicPr>
            <p:cNvPr id="37" name="Pilt 36">
              <a:extLst>
                <a:ext uri="{FF2B5EF4-FFF2-40B4-BE49-F238E27FC236}">
                  <a16:creationId xmlns:a16="http://schemas.microsoft.com/office/drawing/2014/main" id="{F17E3E52-F009-EC38-CDE9-A98A37329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94" y="1730394"/>
              <a:ext cx="2771630" cy="1715172"/>
            </a:xfrm>
            <a:prstGeom prst="rect">
              <a:avLst/>
            </a:prstGeom>
            <a:noFill/>
          </p:spPr>
        </p:pic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98F19408-CE88-98E5-FCE0-D054C82DF6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58642" y="2189777"/>
              <a:ext cx="3032888" cy="876031"/>
              <a:chOff x="811681" y="508514"/>
              <a:chExt cx="3626715" cy="876031"/>
            </a:xfrm>
          </p:grpSpPr>
          <p:sp>
            <p:nvSpPr>
              <p:cNvPr id="39" name="TextBox 20">
                <a:extLst>
                  <a:ext uri="{FF2B5EF4-FFF2-40B4-BE49-F238E27FC236}">
                    <a16:creationId xmlns:a16="http://schemas.microsoft.com/office/drawing/2014/main" id="{24A9D1D9-A1DF-07A8-76F1-531E16736E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1681" y="843419"/>
                <a:ext cx="3314304" cy="5411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Autonomy of schools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and teachers</a:t>
                </a:r>
              </a:p>
            </p:txBody>
          </p:sp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id="{CE4BF7FD-6A11-9CBA-C58F-C4F4E7BEF67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175" y="508514"/>
                <a:ext cx="3610221" cy="2806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AUTONOMY</a:t>
                </a:r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3936D10-3EC1-A61B-7539-D3E2637467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189" y="3336841"/>
            <a:ext cx="4240275" cy="2105719"/>
            <a:chOff x="63189" y="3336841"/>
            <a:chExt cx="4240275" cy="2105719"/>
          </a:xfrm>
        </p:grpSpPr>
        <p:pic>
          <p:nvPicPr>
            <p:cNvPr id="42" name="Pilt 41">
              <a:extLst>
                <a:ext uri="{FF2B5EF4-FFF2-40B4-BE49-F238E27FC236}">
                  <a16:creationId xmlns:a16="http://schemas.microsoft.com/office/drawing/2014/main" id="{5FF2FD00-CFC6-3DD3-24C7-6417323EC8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9" y="3336841"/>
              <a:ext cx="3928982" cy="2105719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2A7A6848-A127-2ABB-700C-C19FD64C2C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4175090"/>
              <a:ext cx="2775793" cy="1105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sz="1600" dirty="0">
                  <a:solidFill>
                    <a:schemeClr val="accent1"/>
                  </a:solidFill>
                </a:rPr>
                <a:t>S</a:t>
              </a:r>
              <a:r>
                <a:rPr lang="en-US" sz="1600" dirty="0" err="1">
                  <a:solidFill>
                    <a:schemeClr val="accent1"/>
                  </a:solidFill>
                </a:rPr>
                <a:t>pecial</a:t>
              </a:r>
              <a:r>
                <a:rPr lang="en-US" sz="1600" dirty="0">
                  <a:solidFill>
                    <a:schemeClr val="accent1"/>
                  </a:solidFill>
                </a:rPr>
                <a:t> support for those requiring it</a:t>
              </a:r>
              <a:r>
                <a:rPr lang="et-EE" sz="1600" dirty="0">
                  <a:solidFill>
                    <a:schemeClr val="accent1"/>
                  </a:solidFill>
                </a:rPr>
                <a:t> and </a:t>
              </a:r>
              <a:r>
                <a:rPr lang="en-US" sz="1600" dirty="0" err="1">
                  <a:solidFill>
                    <a:schemeClr val="accent1"/>
                  </a:solidFill>
                </a:rPr>
                <a:t>programmes</a:t>
              </a:r>
              <a:r>
                <a:rPr lang="en-US" sz="1600" dirty="0">
                  <a:solidFill>
                    <a:schemeClr val="accent1"/>
                  </a:solidFill>
                </a:rPr>
                <a:t> for the </a:t>
              </a:r>
              <a:r>
                <a:rPr lang="en-US" sz="1600" dirty="0" err="1">
                  <a:solidFill>
                    <a:schemeClr val="accent1"/>
                  </a:solidFill>
                </a:rPr>
                <a:t>gifte</a:t>
              </a:r>
              <a:r>
                <a:rPr lang="et-EE" sz="1600" dirty="0">
                  <a:solidFill>
                    <a:schemeClr val="accent1"/>
                  </a:solidFill>
                </a:rPr>
                <a:t>d</a:t>
              </a:r>
              <a:endParaRPr lang="en-US" sz="1600" dirty="0">
                <a:solidFill>
                  <a:schemeClr val="accent1"/>
                </a:solidFill>
              </a:endParaRPr>
            </a:p>
            <a:p>
              <a:pPr>
                <a:lnSpc>
                  <a:spcPts val="2160"/>
                </a:lnSpc>
                <a:spcBef>
                  <a:spcPct val="0"/>
                </a:spcBef>
              </a:pP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12A24100-DC43-7D86-81B2-BEC5DE70CD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3853888"/>
              <a:ext cx="3565925" cy="264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accent1"/>
                  </a:solidFill>
                </a:rPr>
                <a:t>INCLUSIVE EDUCATION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Rühm 8">
            <a:extLst>
              <a:ext uri="{FF2B5EF4-FFF2-40B4-BE49-F238E27FC236}">
                <a16:creationId xmlns:a16="http://schemas.microsoft.com/office/drawing/2014/main" id="{35AD5624-C33A-298C-9505-1FA49C34CA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43434" y="4885767"/>
            <a:ext cx="4082816" cy="1916454"/>
            <a:chOff x="1053829" y="4796093"/>
            <a:chExt cx="4082816" cy="1916454"/>
          </a:xfrm>
        </p:grpSpPr>
        <p:pic>
          <p:nvPicPr>
            <p:cNvPr id="11" name="Pilt 10">
              <a:extLst>
                <a:ext uri="{FF2B5EF4-FFF2-40B4-BE49-F238E27FC236}">
                  <a16:creationId xmlns:a16="http://schemas.microsoft.com/office/drawing/2014/main" id="{0D061E67-4DA4-8186-3A8A-A6B29D3494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829" y="4796093"/>
              <a:ext cx="3096892" cy="1916454"/>
            </a:xfrm>
            <a:prstGeom prst="rect">
              <a:avLst/>
            </a:prstGeom>
          </p:spPr>
        </p:pic>
        <p:grpSp>
          <p:nvGrpSpPr>
            <p:cNvPr id="12" name="Rühm 11">
              <a:extLst>
                <a:ext uri="{FF2B5EF4-FFF2-40B4-BE49-F238E27FC236}">
                  <a16:creationId xmlns:a16="http://schemas.microsoft.com/office/drawing/2014/main" id="{94DC47C3-4C4A-9D8A-AED0-08444AA5E0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26415" y="5349220"/>
              <a:ext cx="3610230" cy="1121891"/>
              <a:chOff x="1538290" y="417276"/>
              <a:chExt cx="3610230" cy="1121891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D8E22B41-8720-D6E3-BD31-B02A38FCE6C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716185"/>
                <a:ext cx="2394276" cy="8229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offers wide opportunities for additional education and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self-development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671D09B-2032-109A-F248-0421A9614D8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41727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HOBBY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6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 dirty="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2A171-C3F1-0306-C538-420EC5B5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83">
            <a:extLst>
              <a:ext uri="{FF2B5EF4-FFF2-40B4-BE49-F238E27FC236}">
                <a16:creationId xmlns:a16="http://schemas.microsoft.com/office/drawing/2014/main" id="{2F63ED53-63F9-9995-BD32-8026A1D2C27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3673117" y="4997302"/>
            <a:ext cx="0" cy="130483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75">
            <a:extLst>
              <a:ext uri="{FF2B5EF4-FFF2-40B4-BE49-F238E27FC236}">
                <a16:creationId xmlns:a16="http://schemas.microsoft.com/office/drawing/2014/main" id="{B509B883-66C8-A0AA-DDA6-1F209DD14C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9"/>
          <a:srcRect l="105" t="-3372" r="-105" b="25571"/>
          <a:stretch/>
        </p:blipFill>
        <p:spPr>
          <a:xfrm>
            <a:off x="1550674" y="3335061"/>
            <a:ext cx="2630996" cy="21069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83">
            <a:extLst>
              <a:ext uri="{FF2B5EF4-FFF2-40B4-BE49-F238E27FC236}">
                <a16:creationId xmlns:a16="http://schemas.microsoft.com/office/drawing/2014/main" id="{1039D727-E979-A279-A5F8-65939E118C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5196039" y="1621863"/>
            <a:ext cx="0" cy="16119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706FA518-25A2-3CBB-5D12-F35AB1D9FB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72335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3">
            <a:extLst>
              <a:ext uri="{FF2B5EF4-FFF2-40B4-BE49-F238E27FC236}">
                <a16:creationId xmlns:a16="http://schemas.microsoft.com/office/drawing/2014/main" id="{CBBF1B65-C92D-84AB-BB65-784B9208EC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V="1">
            <a:off x="1632708" y="1633587"/>
            <a:ext cx="0" cy="16035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3">
            <a:extLst>
              <a:ext uri="{FF2B5EF4-FFF2-40B4-BE49-F238E27FC236}">
                <a16:creationId xmlns:a16="http://schemas.microsoft.com/office/drawing/2014/main" id="{D7D423F5-2BC3-00C4-82D3-8061310B560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4854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83">
            <a:extLst>
              <a:ext uri="{FF2B5EF4-FFF2-40B4-BE49-F238E27FC236}">
                <a16:creationId xmlns:a16="http://schemas.microsoft.com/office/drawing/2014/main" id="{E793A587-6742-833E-ED9D-6410129B7A1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1732186" y="3331958"/>
            <a:ext cx="183878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>
            <a:extLst>
              <a:ext uri="{FF2B5EF4-FFF2-40B4-BE49-F238E27FC236}">
                <a16:creationId xmlns:a16="http://schemas.microsoft.com/office/drawing/2014/main" id="{C2A55F62-993E-E49D-21D5-3B63EE0A3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43840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" name="Oval 14">
            <a:extLst>
              <a:ext uri="{FF2B5EF4-FFF2-40B4-BE49-F238E27FC236}">
                <a16:creationId xmlns:a16="http://schemas.microsoft.com/office/drawing/2014/main" id="{80A951E0-E863-D9E6-1D38-4C83E6CCFE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3623086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Oval 16">
            <a:extLst>
              <a:ext uri="{FF2B5EF4-FFF2-40B4-BE49-F238E27FC236}">
                <a16:creationId xmlns:a16="http://schemas.microsoft.com/office/drawing/2014/main" id="{E6EE84C0-C9BC-22FC-C3B4-459863C5C0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718593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1" name="Straight Connector 83">
            <a:extLst>
              <a:ext uri="{FF2B5EF4-FFF2-40B4-BE49-F238E27FC236}">
                <a16:creationId xmlns:a16="http://schemas.microsoft.com/office/drawing/2014/main" id="{20AA5F0E-CAEE-E4A5-5C16-CB5EF33E2F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0"/>
            </p:custDataLst>
          </p:nvPr>
        </p:nvCxnSpPr>
        <p:spPr>
          <a:xfrm>
            <a:off x="5289452" y="3329679"/>
            <a:ext cx="185492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83">
            <a:extLst>
              <a:ext uri="{FF2B5EF4-FFF2-40B4-BE49-F238E27FC236}">
                <a16:creationId xmlns:a16="http://schemas.microsoft.com/office/drawing/2014/main" id="{33DD1D91-61BF-8D08-3DF3-F41264A8E5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7321366" y="3331197"/>
            <a:ext cx="82382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6">
            <a:extLst>
              <a:ext uri="{FF2B5EF4-FFF2-40B4-BE49-F238E27FC236}">
                <a16:creationId xmlns:a16="http://schemas.microsoft.com/office/drawing/2014/main" id="{5084E0B0-C9AE-1AB2-D15A-17D11AEB05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1587745" y="328556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F15BA25D-C437-FC26-E7BF-364375B38D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575109" y="3328585"/>
            <a:ext cx="96974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0EC1380E-95F5-BE14-19E0-1B16EBE17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5148288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F82B74F3-588B-939C-7513-A60150EE51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5"/>
            </p:custDataLst>
          </p:nvPr>
        </p:nvCxnSpPr>
        <p:spPr>
          <a:xfrm>
            <a:off x="3756259" y="3332169"/>
            <a:ext cx="1345283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83">
            <a:extLst>
              <a:ext uri="{FF2B5EF4-FFF2-40B4-BE49-F238E27FC236}">
                <a16:creationId xmlns:a16="http://schemas.microsoft.com/office/drawing/2014/main" id="{752ABE49-5273-87A5-A365-AD59114D5C1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 flipV="1">
            <a:off x="10129953" y="3414430"/>
            <a:ext cx="0" cy="288771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AC635EFF-2EC6-CA56-9A5B-313C63FBB0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818077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62" name="Straight Connector 83">
            <a:extLst>
              <a:ext uri="{FF2B5EF4-FFF2-40B4-BE49-F238E27FC236}">
                <a16:creationId xmlns:a16="http://schemas.microsoft.com/office/drawing/2014/main" id="{0A6D856C-2669-C9E6-3046-DEADC16EE8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8"/>
            </p:custDataLst>
          </p:nvPr>
        </p:nvCxnSpPr>
        <p:spPr>
          <a:xfrm>
            <a:off x="11658098" y="3328921"/>
            <a:ext cx="53390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3">
            <a:extLst>
              <a:ext uri="{FF2B5EF4-FFF2-40B4-BE49-F238E27FC236}">
                <a16:creationId xmlns:a16="http://schemas.microsoft.com/office/drawing/2014/main" id="{353B76A9-B538-76F6-F796-30BAD5576C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>
            <a:off x="277961" y="3332934"/>
            <a:ext cx="116284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912B7807-2CEC-0825-DD58-0DEE6AFD12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0"/>
            </p:custDataLst>
          </p:nvPr>
        </p:nvCxnSpPr>
        <p:spPr>
          <a:xfrm flipH="1" flipV="1">
            <a:off x="8228400" y="1628775"/>
            <a:ext cx="299" cy="162488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478BE9A-81EA-E49A-D962-7F418EAED1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077649" y="32834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62413254-6A5F-5E31-C36D-A14016A6B8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>
            <a:off x="8324925" y="3329030"/>
            <a:ext cx="171940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10">
            <a:extLst>
              <a:ext uri="{FF2B5EF4-FFF2-40B4-BE49-F238E27FC236}">
                <a16:creationId xmlns:a16="http://schemas.microsoft.com/office/drawing/2014/main" id="{B10F9335-3CF1-A987-D612-636AEA910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3"/>
            </p:custDataLst>
          </p:nvPr>
        </p:nvSpPr>
        <p:spPr>
          <a:xfrm>
            <a:off x="11523233" y="329141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1" name="Straight Connector 83">
            <a:extLst>
              <a:ext uri="{FF2B5EF4-FFF2-40B4-BE49-F238E27FC236}">
                <a16:creationId xmlns:a16="http://schemas.microsoft.com/office/drawing/2014/main" id="{2691D704-91D3-46C7-A203-90B9281D1C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4"/>
            </p:custDataLst>
          </p:nvPr>
        </p:nvCxnSpPr>
        <p:spPr>
          <a:xfrm flipV="1">
            <a:off x="11566730" y="657225"/>
            <a:ext cx="0" cy="259643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3">
            <a:extLst>
              <a:ext uri="{FF2B5EF4-FFF2-40B4-BE49-F238E27FC236}">
                <a16:creationId xmlns:a16="http://schemas.microsoft.com/office/drawing/2014/main" id="{4F8C4476-F469-A8CB-7F17-C7CFD54351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 flipV="1">
            <a:off x="3673117" y="3429000"/>
            <a:ext cx="0" cy="38454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83">
            <a:extLst>
              <a:ext uri="{FF2B5EF4-FFF2-40B4-BE49-F238E27FC236}">
                <a16:creationId xmlns:a16="http://schemas.microsoft.com/office/drawing/2014/main" id="{C704CAA6-48A2-8B0E-B241-6F9462B102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>
            <a:off x="10221718" y="3329711"/>
            <a:ext cx="126354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Rühm 12">
            <a:extLst>
              <a:ext uri="{FF2B5EF4-FFF2-40B4-BE49-F238E27FC236}">
                <a16:creationId xmlns:a16="http://schemas.microsoft.com/office/drawing/2014/main" id="{A73517E7-D78C-F245-6A81-521178E5C8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5319" y="473828"/>
            <a:ext cx="11762309" cy="5920229"/>
            <a:chOff x="345319" y="473828"/>
            <a:chExt cx="11762309" cy="5920229"/>
          </a:xfrm>
        </p:grpSpPr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09B32A09-BA85-FE78-C341-2402F42CBB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046" y="282361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1996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15" name="Pealkiri 5">
              <a:extLst>
                <a:ext uri="{FF2B5EF4-FFF2-40B4-BE49-F238E27FC236}">
                  <a16:creationId xmlns:a16="http://schemas.microsoft.com/office/drawing/2014/main" id="{51CB368A-0C78-F6C2-9375-0872B0F2EB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697" y="473828"/>
              <a:ext cx="8880357" cy="110491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Restart of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th</a:t>
              </a:r>
              <a:r>
                <a:rPr lang="et-EE" sz="4000" dirty="0">
                  <a:solidFill>
                    <a:schemeClr val="bg1"/>
                  </a:solidFill>
                  <a:latin typeface="Aino Headline"/>
                </a:rPr>
                <a:t>e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education</a:t>
              </a: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system</a:t>
              </a:r>
              <a:endPara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 Headline"/>
                <a:ea typeface="+mj-ea"/>
                <a:cs typeface="+mj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A45FC0-1B6E-05C5-CCBF-78AAFC9551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22744" y="5496952"/>
              <a:ext cx="316407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NATIONAL CURRICULUM 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general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 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the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focus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on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learning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outcome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decentralisation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autonomy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693C7B-9AE9-0881-E7A1-CB709C30ED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35763" y="4332998"/>
              <a:ext cx="234144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TIGER LEAP programme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internet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access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teacher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training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62542E5A-3CD3-6D46-ACB4-561D372893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90233" y="1592610"/>
              <a:ext cx="194750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VOCATIONAL EDUCATION REFORMS start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build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flexible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practical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system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relevant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needs of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labor market</a:t>
              </a: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A27A9E66-162D-45CF-9C02-DB4B7ECDF2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3426" y="3510118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6993E60A-D9F3-1149-2D84-CE809F0D80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09910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1997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A41F2D75-BD45-B6DD-D7B7-34D38C6E15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33748" y="1587798"/>
              <a:ext cx="1604437" cy="604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EXTERNAL QUALITY ASSURANCE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of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endParaRPr lang="et-EE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4AF950-E9F1-7630-5D9D-7E68EDA301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6762" y="1547120"/>
              <a:ext cx="1534140" cy="1102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All SCHOOLS CONNECTED TO THE INTERNET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endParaRPr lang="en-US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F0D412EA-A772-D0E4-5E61-98A86F24657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5319" y="285367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F90EB7-BA81-D687-4404-69F138A695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44" y="5745650"/>
              <a:ext cx="2100235" cy="599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THE LAW ON EDUCATION of the Estonian Republic</a:t>
              </a:r>
              <a: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u="non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sets</a:t>
              </a: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general principles</a:t>
              </a:r>
            </a:p>
          </p:txBody>
        </p:sp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98C55F49-D70F-9467-2B9C-B37AE65E85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11511" y="3520467"/>
              <a:ext cx="9574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2001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A8EE9621-91BA-12C5-78CA-919BADC6D2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28576" y="2857367"/>
              <a:ext cx="117824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1999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5" name="TextBox 31">
              <a:extLst>
                <a:ext uri="{FF2B5EF4-FFF2-40B4-BE49-F238E27FC236}">
                  <a16:creationId xmlns:a16="http://schemas.microsoft.com/office/drawing/2014/main" id="{5142A38C-7B0C-4E7A-9847-65DCAEB082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0426" y="4875654"/>
              <a:ext cx="2659099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1999-2009 </a:t>
              </a:r>
            </a:p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armoni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ing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HIGHER EDUCATION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with European standards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recognition of 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diplom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a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3 main study cycles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scholarship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for mobility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accreditation system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i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nternationali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ation</a:t>
              </a:r>
              <a:endParaRPr lang="en-US" spc="12" dirty="0">
                <a:solidFill>
                  <a:schemeClr val="bg1"/>
                </a:solidFill>
                <a:latin typeface="Aino"/>
              </a:endParaRP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92DFAF46-1DC9-F0F3-BEFF-B93692839F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77593" y="2796704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3A1C9D-738D-8E42-BE37-1A0AC146F9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7245" y="5132461"/>
              <a:ext cx="183038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E-SCHOOL -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web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application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provides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easy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way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parents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teachers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pupils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share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32244BBC-2AFE-09DE-7825-CD64552681E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47753" y="622878"/>
              <a:ext cx="1787931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state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database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EHIS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brings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together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all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related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Estonia</a:t>
              </a:r>
            </a:p>
          </p:txBody>
        </p:sp>
        <p:sp>
          <p:nvSpPr>
            <p:cNvPr id="58" name="TextBox 26">
              <a:extLst>
                <a:ext uri="{FF2B5EF4-FFF2-40B4-BE49-F238E27FC236}">
                  <a16:creationId xmlns:a16="http://schemas.microsoft.com/office/drawing/2014/main" id="{B0D7939C-28A9-3CCB-B572-D056339A18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95839" y="356188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12DD7-8E26-140A-BA43-A780E9C9F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3">
            <a:extLst>
              <a:ext uri="{FF2B5EF4-FFF2-40B4-BE49-F238E27FC236}">
                <a16:creationId xmlns:a16="http://schemas.microsoft.com/office/drawing/2014/main" id="{7E3F6732-0D78-D99D-0E11-7A811D8B63FF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1632518" y="1724025"/>
            <a:ext cx="0" cy="152174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00712BCD-3210-B5BF-E152-9EE74139957C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2948864" y="3429000"/>
            <a:ext cx="0" cy="2769072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3">
            <a:extLst>
              <a:ext uri="{FF2B5EF4-FFF2-40B4-BE49-F238E27FC236}">
                <a16:creationId xmlns:a16="http://schemas.microsoft.com/office/drawing/2014/main" id="{0D57BB14-5768-2424-5C38-177B890B57B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4236172" y="672564"/>
            <a:ext cx="0" cy="25612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3">
            <a:extLst>
              <a:ext uri="{FF2B5EF4-FFF2-40B4-BE49-F238E27FC236}">
                <a16:creationId xmlns:a16="http://schemas.microsoft.com/office/drawing/2014/main" id="{CA716E77-E6E0-383A-E18F-6435C42141FB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 flipV="1">
            <a:off x="5689357" y="3425824"/>
            <a:ext cx="378" cy="275514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83">
            <a:extLst>
              <a:ext uri="{FF2B5EF4-FFF2-40B4-BE49-F238E27FC236}">
                <a16:creationId xmlns:a16="http://schemas.microsoft.com/office/drawing/2014/main" id="{039BA228-74F0-8C60-B9EF-A71592276EA9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6731319" y="1724025"/>
            <a:ext cx="0" cy="152056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C3BEA4DB-7F4B-21B2-1473-4CD857747BD5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607483" y="3327157"/>
            <a:ext cx="939800" cy="59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2">
            <a:extLst>
              <a:ext uri="{FF2B5EF4-FFF2-40B4-BE49-F238E27FC236}">
                <a16:creationId xmlns:a16="http://schemas.microsoft.com/office/drawing/2014/main" id="{D54750A2-6955-F387-36EB-5ABA513DE470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158646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62B541AE-5AAD-F33D-09D8-19A0A1065093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290396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FC5EBF02-EB28-1027-BD3F-22578A402662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563893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7AD65D26-799D-614D-C981-B2E45E7E6A04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6683694" y="328220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3" name="Straight Connector 83">
            <a:extLst>
              <a:ext uri="{FF2B5EF4-FFF2-40B4-BE49-F238E27FC236}">
                <a16:creationId xmlns:a16="http://schemas.microsoft.com/office/drawing/2014/main" id="{E4F4AF93-A63B-E88C-AF6E-874AD9B2D417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4337050" y="3329679"/>
            <a:ext cx="126682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83">
            <a:extLst>
              <a:ext uri="{FF2B5EF4-FFF2-40B4-BE49-F238E27FC236}">
                <a16:creationId xmlns:a16="http://schemas.microsoft.com/office/drawing/2014/main" id="{6D364ACB-8AA4-4D80-75CD-E50C141DF7BD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775325" y="3329679"/>
            <a:ext cx="86889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83">
            <a:extLst>
              <a:ext uri="{FF2B5EF4-FFF2-40B4-BE49-F238E27FC236}">
                <a16:creationId xmlns:a16="http://schemas.microsoft.com/office/drawing/2014/main" id="{7A5C7531-78C9-C66B-DEA0-2138DCF6D8FB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V="1">
            <a:off x="8940417" y="3326478"/>
            <a:ext cx="1314833" cy="24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83">
            <a:extLst>
              <a:ext uri="{FF2B5EF4-FFF2-40B4-BE49-F238E27FC236}">
                <a16:creationId xmlns:a16="http://schemas.microsoft.com/office/drawing/2014/main" id="{D4C657D0-F515-774F-57C8-8F6FC141480A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-23813" y="3329599"/>
            <a:ext cx="46346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FA6D9F2D-3B75-8368-B21A-745050E35505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>
          <a:xfrm>
            <a:off x="4194213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9CD8B853-3E41-FBB6-0C39-CC4D8379456F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3040729" y="3331991"/>
            <a:ext cx="107566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1B8A79C0-00AC-8937-6AE4-69948A380FBB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527230" y="3422647"/>
            <a:ext cx="0" cy="27583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16">
            <a:extLst>
              <a:ext uri="{FF2B5EF4-FFF2-40B4-BE49-F238E27FC236}">
                <a16:creationId xmlns:a16="http://schemas.microsoft.com/office/drawing/2014/main" id="{2A473791-49A2-5D7F-423A-10396F32B56F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47827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7" name="Straight Connector 83">
            <a:extLst>
              <a:ext uri="{FF2B5EF4-FFF2-40B4-BE49-F238E27FC236}">
                <a16:creationId xmlns:a16="http://schemas.microsoft.com/office/drawing/2014/main" id="{3E1E3055-E92B-0161-01BC-20209AEA38DA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V="1">
            <a:off x="7624190" y="3426297"/>
            <a:ext cx="0" cy="275467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4">
            <a:extLst>
              <a:ext uri="{FF2B5EF4-FFF2-40B4-BE49-F238E27FC236}">
                <a16:creationId xmlns:a16="http://schemas.microsoft.com/office/drawing/2014/main" id="{07BEA3B0-76A6-997D-C527-3BDD9B6AB8BB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7575061" y="32847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FFFF7540-7A74-4B89-4D35-423BDDBFC09C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>
          <a:xfrm>
            <a:off x="10303104" y="327885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" name="Straight Connector 83">
            <a:extLst>
              <a:ext uri="{FF2B5EF4-FFF2-40B4-BE49-F238E27FC236}">
                <a16:creationId xmlns:a16="http://schemas.microsoft.com/office/drawing/2014/main" id="{88D37F0E-C241-2327-EBB5-E42C945F63DF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8855811" y="1724025"/>
            <a:ext cx="0" cy="152056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8D68F118-3D3D-CB61-D0C8-42CCBE17213C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 flipV="1">
            <a:off x="10350729" y="3429000"/>
            <a:ext cx="0" cy="273637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2">
            <a:extLst>
              <a:ext uri="{FF2B5EF4-FFF2-40B4-BE49-F238E27FC236}">
                <a16:creationId xmlns:a16="http://schemas.microsoft.com/office/drawing/2014/main" id="{F4EA9E3F-03CF-B415-6205-DE374CD6AEC8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>
          <a:xfrm>
            <a:off x="8808186" y="328455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29E0911B-FCC9-4D43-5E58-4B991590EA53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1722601" y="3329166"/>
            <a:ext cx="113331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3">
            <a:extLst>
              <a:ext uri="{FF2B5EF4-FFF2-40B4-BE49-F238E27FC236}">
                <a16:creationId xmlns:a16="http://schemas.microsoft.com/office/drawing/2014/main" id="{DE0565E8-D295-F6F5-BAD2-47BC3A2D50DF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V="1">
            <a:off x="11893007" y="3327551"/>
            <a:ext cx="298993" cy="161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2D7BBC0E-F6EF-558F-D4A1-284C4EC94688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 flipV="1">
            <a:off x="7711017" y="3326478"/>
            <a:ext cx="1055158" cy="104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83">
            <a:extLst>
              <a:ext uri="{FF2B5EF4-FFF2-40B4-BE49-F238E27FC236}">
                <a16:creationId xmlns:a16="http://schemas.microsoft.com/office/drawing/2014/main" id="{CA027B08-D11E-6DC9-2A66-BDA02D94AC62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>
            <a:off x="6824663" y="3327523"/>
            <a:ext cx="71067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6">
            <a:extLst>
              <a:ext uri="{FF2B5EF4-FFF2-40B4-BE49-F238E27FC236}">
                <a16:creationId xmlns:a16="http://schemas.microsoft.com/office/drawing/2014/main" id="{01509D09-1E26-3512-F9A1-2EF57A00A233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>
          <a:xfrm>
            <a:off x="11753953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2" name="Straight Connector 83">
            <a:extLst>
              <a:ext uri="{FF2B5EF4-FFF2-40B4-BE49-F238E27FC236}">
                <a16:creationId xmlns:a16="http://schemas.microsoft.com/office/drawing/2014/main" id="{F3E01E1C-E437-115D-2064-E3EC520A1390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10439400" y="3328857"/>
            <a:ext cx="126686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E23CC111-22F7-D66D-5C87-A89A2160412E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 flipH="1" flipV="1">
            <a:off x="11801578" y="672564"/>
            <a:ext cx="19" cy="256895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6">
            <a:extLst>
              <a:ext uri="{FF2B5EF4-FFF2-40B4-BE49-F238E27FC236}">
                <a16:creationId xmlns:a16="http://schemas.microsoft.com/office/drawing/2014/main" id="{EB9947F5-F57B-6A6A-6DB4-B744CBDC1F4F}"/>
              </a:ext>
            </a:extLst>
          </p:cNvPr>
          <p:cNvSpPr txBox="1">
            <a:spLocks/>
          </p:cNvSpPr>
          <p:nvPr/>
        </p:nvSpPr>
        <p:spPr>
          <a:xfrm>
            <a:off x="1336145" y="352447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2006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3331460D-A6A1-D9C1-58DC-ABE0A08F5D81}"/>
              </a:ext>
            </a:extLst>
          </p:cNvPr>
          <p:cNvSpPr txBox="1">
            <a:spLocks/>
          </p:cNvSpPr>
          <p:nvPr/>
        </p:nvSpPr>
        <p:spPr>
          <a:xfrm>
            <a:off x="2776430" y="282311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2010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1" name="TextBox 31">
            <a:extLst>
              <a:ext uri="{FF2B5EF4-FFF2-40B4-BE49-F238E27FC236}">
                <a16:creationId xmlns:a16="http://schemas.microsoft.com/office/drawing/2014/main" id="{E7B5014B-5D0A-DABB-8AA9-E39409C7BDBB}"/>
              </a:ext>
            </a:extLst>
          </p:cNvPr>
          <p:cNvSpPr txBox="1">
            <a:spLocks/>
          </p:cNvSpPr>
          <p:nvPr/>
        </p:nvSpPr>
        <p:spPr>
          <a:xfrm>
            <a:off x="3072511" y="4799252"/>
            <a:ext cx="1914991" cy="39440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INCLUSIVE EDUCATION </a:t>
            </a:r>
          </a:p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as a </a:t>
            </a:r>
            <a:r>
              <a:rPr lang="et-EE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leading</a:t>
            </a: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principle</a:t>
            </a:r>
            <a:endParaRPr lang="en-US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FEAAF721-55D5-2773-1496-F44FA78E0BF3}"/>
              </a:ext>
            </a:extLst>
          </p:cNvPr>
          <p:cNvSpPr txBox="1">
            <a:spLocks/>
          </p:cNvSpPr>
          <p:nvPr/>
        </p:nvSpPr>
        <p:spPr>
          <a:xfrm>
            <a:off x="4037622" y="351649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2011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3CE6F0-9CE4-9D76-72A7-D00958F3C2C3}"/>
              </a:ext>
            </a:extLst>
          </p:cNvPr>
          <p:cNvSpPr txBox="1">
            <a:spLocks/>
          </p:cNvSpPr>
          <p:nvPr/>
        </p:nvSpPr>
        <p:spPr>
          <a:xfrm>
            <a:off x="5700628" y="4752002"/>
            <a:ext cx="1640842" cy="1512658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BOOSTING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TECH EDUCATION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ProgeTiger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&amp;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IT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programmes.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Engineering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2023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E483EBFA-1365-9A08-1783-8805ED722A18}"/>
              </a:ext>
            </a:extLst>
          </p:cNvPr>
          <p:cNvSpPr txBox="1">
            <a:spLocks/>
          </p:cNvSpPr>
          <p:nvPr/>
        </p:nvSpPr>
        <p:spPr>
          <a:xfrm>
            <a:off x="5563887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2012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FC8959-A0AE-2631-0F2B-A2D8330ED9C5}"/>
              </a:ext>
            </a:extLst>
          </p:cNvPr>
          <p:cNvSpPr txBox="1">
            <a:spLocks/>
          </p:cNvSpPr>
          <p:nvPr/>
        </p:nvSpPr>
        <p:spPr>
          <a:xfrm>
            <a:off x="1648025" y="1628775"/>
            <a:ext cx="2491825" cy="6919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FREE LUNCH in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basic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school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.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From 2014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also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upper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secondary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school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id="{89D7D3E5-6F41-E54E-7F4A-E07D8A46107A}"/>
              </a:ext>
            </a:extLst>
          </p:cNvPr>
          <p:cNvSpPr txBox="1">
            <a:spLocks/>
          </p:cNvSpPr>
          <p:nvPr/>
        </p:nvSpPr>
        <p:spPr>
          <a:xfrm>
            <a:off x="6516407" y="352447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2014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60" name="TextBox 31">
            <a:extLst>
              <a:ext uri="{FF2B5EF4-FFF2-40B4-BE49-F238E27FC236}">
                <a16:creationId xmlns:a16="http://schemas.microsoft.com/office/drawing/2014/main" id="{702C49F6-71F6-7D94-EECB-EF9E627193E6}"/>
              </a:ext>
            </a:extLst>
          </p:cNvPr>
          <p:cNvSpPr txBox="1">
            <a:spLocks/>
          </p:cNvSpPr>
          <p:nvPr/>
        </p:nvSpPr>
        <p:spPr>
          <a:xfrm>
            <a:off x="7732412" y="4213901"/>
            <a:ext cx="1774221" cy="203587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bg1"/>
                </a:solidFill>
                <a:latin typeface="Aino"/>
              </a:rPr>
              <a:t>Requirement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 DIGITIZE ALL LEARNING MATERIALS by 2020</a:t>
            </a:r>
            <a:endParaRPr lang="et-EE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endParaRPr lang="et-EE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Future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forecasting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programme OSKA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to 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link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learning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more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effectively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with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labour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market needs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3CEA95-0BA7-D6FB-4A6D-458F48933C3E}"/>
              </a:ext>
            </a:extLst>
          </p:cNvPr>
          <p:cNvSpPr txBox="1">
            <a:spLocks/>
          </p:cNvSpPr>
          <p:nvPr/>
        </p:nvSpPr>
        <p:spPr>
          <a:xfrm>
            <a:off x="2976218" y="5451101"/>
            <a:ext cx="235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More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variability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to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educational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landscape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: 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Founding PRIVATE SCHOOLS becomes easier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2EDE64-A14C-D7CA-F6DC-C998564229DA}"/>
              </a:ext>
            </a:extLst>
          </p:cNvPr>
          <p:cNvSpPr txBox="1">
            <a:spLocks/>
          </p:cNvSpPr>
          <p:nvPr/>
        </p:nvSpPr>
        <p:spPr>
          <a:xfrm>
            <a:off x="4272938" y="578599"/>
            <a:ext cx="2232680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Optimising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s</a:t>
            </a:r>
            <a:r>
              <a:rPr lang="en-US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chool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network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: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building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of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regional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STATE GYMNASIUMS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begins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7" name="TextBox 26">
            <a:extLst>
              <a:ext uri="{FF2B5EF4-FFF2-40B4-BE49-F238E27FC236}">
                <a16:creationId xmlns:a16="http://schemas.microsoft.com/office/drawing/2014/main" id="{CA66A013-0E82-0B8D-3AE9-436684E21E47}"/>
              </a:ext>
            </a:extLst>
          </p:cNvPr>
          <p:cNvSpPr txBox="1">
            <a:spLocks/>
          </p:cNvSpPr>
          <p:nvPr/>
        </p:nvSpPr>
        <p:spPr>
          <a:xfrm>
            <a:off x="276659" y="281017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2005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75A6DC-3AB7-EE70-6FDB-07A012F1462A}"/>
              </a:ext>
            </a:extLst>
          </p:cNvPr>
          <p:cNvSpPr txBox="1">
            <a:spLocks/>
          </p:cNvSpPr>
          <p:nvPr/>
        </p:nvSpPr>
        <p:spPr>
          <a:xfrm>
            <a:off x="552650" y="5087319"/>
            <a:ext cx="1883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PROFESSIONAL STANDARDS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FOR TEACHERS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create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the conditions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for systemic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teacher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education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id="{83557D98-D3FB-3656-5A57-401D2D5A5F12}"/>
              </a:ext>
            </a:extLst>
          </p:cNvPr>
          <p:cNvSpPr txBox="1">
            <a:spLocks/>
          </p:cNvSpPr>
          <p:nvPr/>
        </p:nvSpPr>
        <p:spPr>
          <a:xfrm>
            <a:off x="7540685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FE7D5-F552-0E61-2630-1BEFA021460D}"/>
              </a:ext>
            </a:extLst>
          </p:cNvPr>
          <p:cNvSpPr txBox="1">
            <a:spLocks/>
          </p:cNvSpPr>
          <p:nvPr/>
        </p:nvSpPr>
        <p:spPr>
          <a:xfrm>
            <a:off x="6759010" y="1627525"/>
            <a:ext cx="1801793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i="1" spc="12" dirty="0">
                <a:solidFill>
                  <a:schemeClr val="bg1"/>
                </a:solidFill>
                <a:latin typeface="Aino" panose="02000603040504020204" pitchFamily="50" charset="-70"/>
              </a:rPr>
              <a:t>Rajaleidja 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SUPPORT CENTRES NETWORK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with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offices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every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county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71" name="TextBox 26">
            <a:extLst>
              <a:ext uri="{FF2B5EF4-FFF2-40B4-BE49-F238E27FC236}">
                <a16:creationId xmlns:a16="http://schemas.microsoft.com/office/drawing/2014/main" id="{F610F43B-59BB-4514-81AA-EC1384C809FC}"/>
              </a:ext>
            </a:extLst>
          </p:cNvPr>
          <p:cNvSpPr txBox="1">
            <a:spLocks/>
          </p:cNvSpPr>
          <p:nvPr/>
        </p:nvSpPr>
        <p:spPr>
          <a:xfrm>
            <a:off x="10038469" y="283835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2024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2" name="TextBox 31">
            <a:extLst>
              <a:ext uri="{FF2B5EF4-FFF2-40B4-BE49-F238E27FC236}">
                <a16:creationId xmlns:a16="http://schemas.microsoft.com/office/drawing/2014/main" id="{7D875913-FF5A-D132-714C-F78A68C05853}"/>
              </a:ext>
            </a:extLst>
          </p:cNvPr>
          <p:cNvSpPr txBox="1">
            <a:spLocks/>
          </p:cNvSpPr>
          <p:nvPr/>
        </p:nvSpPr>
        <p:spPr>
          <a:xfrm>
            <a:off x="10500049" y="5424947"/>
            <a:ext cx="1432387" cy="80477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2024-2030</a:t>
            </a:r>
          </a:p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bg1"/>
                </a:solidFill>
                <a:latin typeface="Aino"/>
              </a:rPr>
              <a:t>Transition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Estonian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language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education</a:t>
            </a:r>
            <a:endParaRPr lang="et-EE" spc="12" dirty="0">
              <a:solidFill>
                <a:schemeClr val="bg1"/>
              </a:solidFill>
              <a:latin typeface="Aino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A2D6B0-F3D4-4AF9-263D-8C1A51FCF821}"/>
              </a:ext>
            </a:extLst>
          </p:cNvPr>
          <p:cNvSpPr txBox="1">
            <a:spLocks/>
          </p:cNvSpPr>
          <p:nvPr/>
        </p:nvSpPr>
        <p:spPr>
          <a:xfrm>
            <a:off x="8872577" y="1646331"/>
            <a:ext cx="234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EDUCATION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STRATEGY 2035</a:t>
            </a: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focus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on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self-directed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learner</a:t>
            </a:r>
            <a:endParaRPr lang="et-EE" sz="1200" dirty="0">
              <a:solidFill>
                <a:schemeClr val="bg1"/>
              </a:solidFill>
            </a:endParaRPr>
          </a:p>
        </p:txBody>
      </p:sp>
      <p:sp>
        <p:nvSpPr>
          <p:cNvPr id="74" name="TextBox 26">
            <a:extLst>
              <a:ext uri="{FF2B5EF4-FFF2-40B4-BE49-F238E27FC236}">
                <a16:creationId xmlns:a16="http://schemas.microsoft.com/office/drawing/2014/main" id="{846ED961-1F82-3749-5E63-7FBC3826A0A4}"/>
              </a:ext>
            </a:extLst>
          </p:cNvPr>
          <p:cNvSpPr txBox="1">
            <a:spLocks/>
          </p:cNvSpPr>
          <p:nvPr/>
        </p:nvSpPr>
        <p:spPr>
          <a:xfrm>
            <a:off x="8719301" y="352642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2020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5" name="TextBox 31">
            <a:extLst>
              <a:ext uri="{FF2B5EF4-FFF2-40B4-BE49-F238E27FC236}">
                <a16:creationId xmlns:a16="http://schemas.microsoft.com/office/drawing/2014/main" id="{F93EFFD7-D160-A832-7BAB-AA2EF0767E47}"/>
              </a:ext>
            </a:extLst>
          </p:cNvPr>
          <p:cNvSpPr txBox="1">
            <a:spLocks/>
          </p:cNvSpPr>
          <p:nvPr/>
        </p:nvSpPr>
        <p:spPr>
          <a:xfrm>
            <a:off x="7181940" y="651519"/>
            <a:ext cx="4505642" cy="80477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AI LEAP PROGRAMME</a:t>
            </a: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AI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and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tools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for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schools</a:t>
            </a:r>
            <a:endParaRPr lang="en-US" spc="12" dirty="0">
              <a:solidFill>
                <a:schemeClr val="bg1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endParaRPr lang="et-EE" spc="12" dirty="0">
              <a:solidFill>
                <a:schemeClr val="bg1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C</a:t>
            </a:r>
            <a:r>
              <a:rPr lang="en-US" spc="12" dirty="0" err="1">
                <a:solidFill>
                  <a:schemeClr val="bg1"/>
                </a:solidFill>
                <a:latin typeface="Aino"/>
              </a:rPr>
              <a:t>ompulsory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education age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raised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to 18</a:t>
            </a:r>
            <a:endParaRPr lang="et-EE" spc="12" dirty="0">
              <a:solidFill>
                <a:schemeClr val="bg1"/>
              </a:solidFill>
              <a:latin typeface="Aino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4741F58E-7B08-152B-2B57-89E682CFCE81}"/>
              </a:ext>
            </a:extLst>
          </p:cNvPr>
          <p:cNvSpPr txBox="1">
            <a:spLocks/>
          </p:cNvSpPr>
          <p:nvPr/>
        </p:nvSpPr>
        <p:spPr>
          <a:xfrm>
            <a:off x="10997824" y="352529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02823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28634e-1f2b-485b-87ff-f65e308745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8" ma:contentTypeDescription="Create a new document." ma:contentTypeScope="" ma:versionID="02b7f750fd0ae4f72a6f9f29cb0f6d13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c0736577ed7e1a81b8c8ecc3e3c0f665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17BB47-F83E-4C9A-9EA2-FD5AFABF233C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528634e-1f2b-485b-87ff-f65e308745fe"/>
    <ds:schemaRef ds:uri="http://www.w3.org/XML/1998/namespace"/>
    <ds:schemaRef ds:uri="http://purl.org/dc/elements/1.1/"/>
    <ds:schemaRef ds:uri="http://schemas.microsoft.com/office/infopath/2007/PartnerControls"/>
    <ds:schemaRef ds:uri="6a0d3001-f57b-4e1f-a759-4f20e43b3f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C97FBE8-3B28-4513-81D1-CBDAE6DB3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8634e-1f2b-485b-87ff-f65e308745fe"/>
    <ds:schemaRef ds:uri="6a0d3001-f57b-4e1f-a759-4f20e43b3f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22974</TotalTime>
  <Words>2006</Words>
  <Application>Microsoft Office PowerPoint</Application>
  <PresentationFormat>Laiekraan</PresentationFormat>
  <Paragraphs>315</Paragraphs>
  <Slides>20</Slides>
  <Notes>19</Notes>
  <HiddenSlides>1</HiddenSlides>
  <MMClips>1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20</vt:i4>
      </vt:variant>
    </vt:vector>
  </HeadingPairs>
  <TitlesOfParts>
    <vt:vector size="28" baseType="lpstr">
      <vt:lpstr>Aino</vt:lpstr>
      <vt:lpstr>Aino Headline</vt:lpstr>
      <vt:lpstr>Arial</vt:lpstr>
      <vt:lpstr>Calibri</vt:lpstr>
      <vt:lpstr>Calibri Light</vt:lpstr>
      <vt:lpstr>lato</vt:lpstr>
      <vt:lpstr>trebuchet ms</vt:lpstr>
      <vt:lpstr>Manual_Master</vt:lpstr>
      <vt:lpstr>Estonia.  Smart solutions for  education innovation</vt:lpstr>
      <vt:lpstr>Estonia</vt:lpstr>
      <vt:lpstr>Estonian students at the top in Europe </vt:lpstr>
      <vt:lpstr>PowerPointi esitlus</vt:lpstr>
      <vt:lpstr>Estonian student</vt:lpstr>
      <vt:lpstr>PowerPointi esitlus</vt:lpstr>
      <vt:lpstr>PowerPointi esitlus</vt:lpstr>
      <vt:lpstr>PowerPointi esitlus</vt:lpstr>
      <vt:lpstr>PowerPointi esitlus</vt:lpstr>
      <vt:lpstr>PowerPointi esitlus</vt:lpstr>
      <vt:lpstr>The strength  of the tree  depends on  its roots</vt:lpstr>
      <vt:lpstr>Digital solutions are  in everyday use</vt:lpstr>
      <vt:lpstr>The numbers Estonia’s tech education</vt:lpstr>
      <vt:lpstr>80% of the  7-19 year olds  participate  in hobby education  or hobby activities</vt:lpstr>
      <vt:lpstr>Vocational education: ensuring essential skills</vt:lpstr>
      <vt:lpstr>Internationally acknowledged higher education </vt:lpstr>
      <vt:lpstr>Lifelong learning  has become  a lifestyle in Estonia</vt:lpstr>
      <vt:lpstr>We truly think  that the best thing we can  give to our children is not  land, house or a bank account,  but good education.</vt:lpstr>
      <vt:lpstr>Aitäh!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</cp:lastModifiedBy>
  <cp:revision>22</cp:revision>
  <dcterms:created xsi:type="dcterms:W3CDTF">2021-03-18T16:27:43Z</dcterms:created>
  <dcterms:modified xsi:type="dcterms:W3CDTF">2025-03-03T13:24:48Z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</Properties>
</file>