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 id="2147483897" r:id="rId5"/>
  </p:sldMasterIdLst>
  <p:notesMasterIdLst>
    <p:notesMasterId r:id="rId24"/>
  </p:notesMasterIdLst>
  <p:handoutMasterIdLst>
    <p:handoutMasterId r:id="rId25"/>
  </p:handoutMasterIdLst>
  <p:sldIdLst>
    <p:sldId id="594" r:id="rId6"/>
    <p:sldId id="443" r:id="rId7"/>
    <p:sldId id="602" r:id="rId8"/>
    <p:sldId id="556" r:id="rId9"/>
    <p:sldId id="484" r:id="rId10"/>
    <p:sldId id="606" r:id="rId11"/>
    <p:sldId id="612" r:id="rId12"/>
    <p:sldId id="617" r:id="rId13"/>
    <p:sldId id="572" r:id="rId14"/>
    <p:sldId id="590" r:id="rId15"/>
    <p:sldId id="605" r:id="rId16"/>
    <p:sldId id="609" r:id="rId17"/>
    <p:sldId id="421" r:id="rId18"/>
    <p:sldId id="596" r:id="rId19"/>
    <p:sldId id="389" r:id="rId20"/>
    <p:sldId id="611" r:id="rId21"/>
    <p:sldId id="599" r:id="rId22"/>
    <p:sldId id="496" r:id="rId23"/>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2688" userDrawn="1">
          <p15:clr>
            <a:srgbClr val="A4A3A4"/>
          </p15:clr>
        </p15:guide>
        <p15:guide id="3" orient="horz" pos="2928" userDrawn="1">
          <p15:clr>
            <a:srgbClr val="A4A3A4"/>
          </p15:clr>
        </p15:guide>
        <p15:guide id="4" pos="39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or" initials="A" lastIdx="6" clrIdx="0"/>
  <p:cmAuthor id="1" name="Eva Toome" initials="ET" lastIdx="46" clrIdx="1">
    <p:extLst>
      <p:ext uri="{19B8F6BF-5375-455C-9EA6-DF929625EA0E}">
        <p15:presenceInfo xmlns:p15="http://schemas.microsoft.com/office/powerpoint/2012/main" userId="S::e.toome@harno.ee::65131506-3e0f-46b6-9df2-d52bf8eb10d0" providerId="AD"/>
      </p:ext>
    </p:extLst>
  </p:cmAuthor>
  <p:cmAuthor id="2" name="Kristel Mõistus" initials="KM" lastIdx="22" clrIdx="2">
    <p:extLst>
      <p:ext uri="{19B8F6BF-5375-455C-9EA6-DF929625EA0E}">
        <p15:presenceInfo xmlns:p15="http://schemas.microsoft.com/office/powerpoint/2012/main" userId="S::kristel.moistus@harno.ee::26b329dc-e2d2-45aa-b4a7-1e8e897805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FF"/>
    <a:srgbClr val="000000"/>
    <a:srgbClr val="F321BC"/>
    <a:srgbClr val="F0F1F2"/>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15962-7D3B-466C-8700-849E37C59B20}" v="2" dt="2023-10-26T11:46:45.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84" y="100"/>
      </p:cViewPr>
      <p:guideLst>
        <p:guide orient="horz" pos="2092"/>
        <p:guide pos="2688"/>
        <p:guide orient="horz" pos="2928"/>
        <p:guide pos="39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oome" userId="65131506-3e0f-46b6-9df2-d52bf8eb10d0" providerId="ADAL" clId="{F7D15962-7D3B-466C-8700-849E37C59B20}"/>
    <pc:docChg chg="undo custSel delSld modSld sldOrd">
      <pc:chgData name="Eva Toome" userId="65131506-3e0f-46b6-9df2-d52bf8eb10d0" providerId="ADAL" clId="{F7D15962-7D3B-466C-8700-849E37C59B20}" dt="2023-10-26T11:53:38.720" v="37" actId="34135"/>
      <pc:docMkLst>
        <pc:docMk/>
      </pc:docMkLst>
      <pc:sldChg chg="del">
        <pc:chgData name="Eva Toome" userId="65131506-3e0f-46b6-9df2-d52bf8eb10d0" providerId="ADAL" clId="{F7D15962-7D3B-466C-8700-849E37C59B20}" dt="2023-10-26T11:48:17.383" v="2" actId="47"/>
        <pc:sldMkLst>
          <pc:docMk/>
          <pc:sldMk cId="2844133523" sldId="545"/>
        </pc:sldMkLst>
      </pc:sldChg>
      <pc:sldChg chg="del">
        <pc:chgData name="Eva Toome" userId="65131506-3e0f-46b6-9df2-d52bf8eb10d0" providerId="ADAL" clId="{F7D15962-7D3B-466C-8700-849E37C59B20}" dt="2023-10-26T11:48:17.383" v="2" actId="47"/>
        <pc:sldMkLst>
          <pc:docMk/>
          <pc:sldMk cId="4284423025" sldId="550"/>
        </pc:sldMkLst>
      </pc:sldChg>
      <pc:sldChg chg="modSp mod">
        <pc:chgData name="Eva Toome" userId="65131506-3e0f-46b6-9df2-d52bf8eb10d0" providerId="ADAL" clId="{F7D15962-7D3B-466C-8700-849E37C59B20}" dt="2023-10-26T11:53:38.720" v="37" actId="34135"/>
        <pc:sldMkLst>
          <pc:docMk/>
          <pc:sldMk cId="332508062" sldId="556"/>
        </pc:sldMkLst>
        <pc:spChg chg="mod">
          <ac:chgData name="Eva Toome" userId="65131506-3e0f-46b6-9df2-d52bf8eb10d0" providerId="ADAL" clId="{F7D15962-7D3B-466C-8700-849E37C59B20}" dt="2023-10-26T11:53:38.720" v="37" actId="34135"/>
          <ac:spMkLst>
            <pc:docMk/>
            <pc:sldMk cId="332508062" sldId="556"/>
            <ac:spMk id="3"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4"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6"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7"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8" creationId="{EB36AB73-8888-6C48-3A8A-BDC53C82C433}"/>
          </ac:spMkLst>
        </pc:spChg>
        <pc:spChg chg="mod">
          <ac:chgData name="Eva Toome" userId="65131506-3e0f-46b6-9df2-d52bf8eb10d0" providerId="ADAL" clId="{F7D15962-7D3B-466C-8700-849E37C59B20}" dt="2023-10-26T11:53:38.720" v="37" actId="34135"/>
          <ac:spMkLst>
            <pc:docMk/>
            <pc:sldMk cId="332508062" sldId="556"/>
            <ac:spMk id="14" creationId="{5C246A8F-9444-B6D1-5CCC-D95AAFB7FAE8}"/>
          </ac:spMkLst>
        </pc:spChg>
        <pc:spChg chg="mod">
          <ac:chgData name="Eva Toome" userId="65131506-3e0f-46b6-9df2-d52bf8eb10d0" providerId="ADAL" clId="{F7D15962-7D3B-466C-8700-849E37C59B20}" dt="2023-10-26T11:53:38.720" v="37" actId="34135"/>
          <ac:spMkLst>
            <pc:docMk/>
            <pc:sldMk cId="332508062" sldId="556"/>
            <ac:spMk id="16"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17"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22"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23"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25"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26"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28"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29"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31"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32"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37"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38"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40"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41" creationId="{00000000-0000-0000-0000-000000000000}"/>
          </ac:spMkLst>
        </pc:spChg>
        <pc:spChg chg="mod">
          <ac:chgData name="Eva Toome" userId="65131506-3e0f-46b6-9df2-d52bf8eb10d0" providerId="ADAL" clId="{F7D15962-7D3B-466C-8700-849E37C59B20}" dt="2023-10-26T11:53:38.720" v="37" actId="34135"/>
          <ac:spMkLst>
            <pc:docMk/>
            <pc:sldMk cId="332508062" sldId="556"/>
            <ac:spMk id="44" creationId="{180A914F-8710-D479-2F49-9B108C005D46}"/>
          </ac:spMkLst>
        </pc:spChg>
        <pc:spChg chg="mod">
          <ac:chgData name="Eva Toome" userId="65131506-3e0f-46b6-9df2-d52bf8eb10d0" providerId="ADAL" clId="{F7D15962-7D3B-466C-8700-849E37C59B20}" dt="2023-10-26T11:53:38.720" v="37" actId="34135"/>
          <ac:spMkLst>
            <pc:docMk/>
            <pc:sldMk cId="332508062" sldId="556"/>
            <ac:spMk id="50" creationId="{899FF774-C34F-4925-907F-06AD719A6DCE}"/>
          </ac:spMkLst>
        </pc:spChg>
        <pc:spChg chg="mod">
          <ac:chgData name="Eva Toome" userId="65131506-3e0f-46b6-9df2-d52bf8eb10d0" providerId="ADAL" clId="{F7D15962-7D3B-466C-8700-849E37C59B20}" dt="2023-10-26T11:53:38.720" v="37" actId="34135"/>
          <ac:spMkLst>
            <pc:docMk/>
            <pc:sldMk cId="332508062" sldId="556"/>
            <ac:spMk id="51" creationId="{3298776A-036F-C6A9-A393-EA90E1D555FE}"/>
          </ac:spMkLst>
        </pc:spChg>
        <pc:spChg chg="mod">
          <ac:chgData name="Eva Toome" userId="65131506-3e0f-46b6-9df2-d52bf8eb10d0" providerId="ADAL" clId="{F7D15962-7D3B-466C-8700-849E37C59B20}" dt="2023-10-26T11:53:38.720" v="37" actId="34135"/>
          <ac:spMkLst>
            <pc:docMk/>
            <pc:sldMk cId="332508062" sldId="556"/>
            <ac:spMk id="52" creationId="{B437C53B-D233-B038-4F49-BFD3DDD2DE82}"/>
          </ac:spMkLst>
        </pc:spChg>
        <pc:spChg chg="mod">
          <ac:chgData name="Eva Toome" userId="65131506-3e0f-46b6-9df2-d52bf8eb10d0" providerId="ADAL" clId="{F7D15962-7D3B-466C-8700-849E37C59B20}" dt="2023-10-26T11:53:38.720" v="37" actId="34135"/>
          <ac:spMkLst>
            <pc:docMk/>
            <pc:sldMk cId="332508062" sldId="556"/>
            <ac:spMk id="54" creationId="{FA523E18-17D7-44C2-AEA1-A0155BC56BBA}"/>
          </ac:spMkLst>
        </pc:spChg>
        <pc:spChg chg="mod">
          <ac:chgData name="Eva Toome" userId="65131506-3e0f-46b6-9df2-d52bf8eb10d0" providerId="ADAL" clId="{F7D15962-7D3B-466C-8700-849E37C59B20}" dt="2023-10-26T11:53:38.720" v="37" actId="34135"/>
          <ac:spMkLst>
            <pc:docMk/>
            <pc:sldMk cId="332508062" sldId="556"/>
            <ac:spMk id="62" creationId="{780C319B-B200-49C0-A94E-C91C9D996BAB}"/>
          </ac:spMkLst>
        </pc:spChg>
        <pc:spChg chg="mod">
          <ac:chgData name="Eva Toome" userId="65131506-3e0f-46b6-9df2-d52bf8eb10d0" providerId="ADAL" clId="{F7D15962-7D3B-466C-8700-849E37C59B20}" dt="2023-10-26T11:53:38.720" v="37" actId="34135"/>
          <ac:spMkLst>
            <pc:docMk/>
            <pc:sldMk cId="332508062" sldId="556"/>
            <ac:spMk id="63" creationId="{95DF05D0-6199-4B04-A120-0ABA467782C2}"/>
          </ac:spMkLst>
        </pc:spChg>
        <pc:spChg chg="mod">
          <ac:chgData name="Eva Toome" userId="65131506-3e0f-46b6-9df2-d52bf8eb10d0" providerId="ADAL" clId="{F7D15962-7D3B-466C-8700-849E37C59B20}" dt="2023-10-26T11:53:38.720" v="37" actId="34135"/>
          <ac:spMkLst>
            <pc:docMk/>
            <pc:sldMk cId="332508062" sldId="556"/>
            <ac:spMk id="70" creationId="{F2AF4C5F-3B57-1ACD-7F47-4CA91AE8D6A6}"/>
          </ac:spMkLst>
        </pc:spChg>
        <pc:spChg chg="mod">
          <ac:chgData name="Eva Toome" userId="65131506-3e0f-46b6-9df2-d52bf8eb10d0" providerId="ADAL" clId="{F7D15962-7D3B-466C-8700-849E37C59B20}" dt="2023-10-26T11:53:38.720" v="37" actId="34135"/>
          <ac:spMkLst>
            <pc:docMk/>
            <pc:sldMk cId="332508062" sldId="556"/>
            <ac:spMk id="71" creationId="{C5C29027-2575-6CA7-13F0-7CD5FC3C05CE}"/>
          </ac:spMkLst>
        </pc:spChg>
        <pc:spChg chg="mod">
          <ac:chgData name="Eva Toome" userId="65131506-3e0f-46b6-9df2-d52bf8eb10d0" providerId="ADAL" clId="{F7D15962-7D3B-466C-8700-849E37C59B20}" dt="2023-10-26T11:53:38.720" v="37" actId="34135"/>
          <ac:spMkLst>
            <pc:docMk/>
            <pc:sldMk cId="332508062" sldId="556"/>
            <ac:spMk id="97" creationId="{1B1C45E6-65D6-46BB-BC7C-24ED2EFF283D}"/>
          </ac:spMkLst>
        </pc:spChg>
        <pc:spChg chg="mod">
          <ac:chgData name="Eva Toome" userId="65131506-3e0f-46b6-9df2-d52bf8eb10d0" providerId="ADAL" clId="{F7D15962-7D3B-466C-8700-849E37C59B20}" dt="2023-10-26T11:53:38.720" v="37" actId="34135"/>
          <ac:spMkLst>
            <pc:docMk/>
            <pc:sldMk cId="332508062" sldId="556"/>
            <ac:spMk id="105" creationId="{184EE2B0-921E-4E9D-8D92-782D279DAC29}"/>
          </ac:spMkLst>
        </pc:spChg>
        <pc:spChg chg="mod">
          <ac:chgData name="Eva Toome" userId="65131506-3e0f-46b6-9df2-d52bf8eb10d0" providerId="ADAL" clId="{F7D15962-7D3B-466C-8700-849E37C59B20}" dt="2023-10-26T11:53:38.720" v="37" actId="34135"/>
          <ac:spMkLst>
            <pc:docMk/>
            <pc:sldMk cId="332508062" sldId="556"/>
            <ac:spMk id="107" creationId="{E4E0BE39-44A1-477C-AE96-36FFA99685F7}"/>
          </ac:spMkLst>
        </pc:spChg>
        <pc:spChg chg="mod">
          <ac:chgData name="Eva Toome" userId="65131506-3e0f-46b6-9df2-d52bf8eb10d0" providerId="ADAL" clId="{F7D15962-7D3B-466C-8700-849E37C59B20}" dt="2023-10-26T11:53:38.720" v="37" actId="34135"/>
          <ac:spMkLst>
            <pc:docMk/>
            <pc:sldMk cId="332508062" sldId="556"/>
            <ac:spMk id="121" creationId="{2A4F3D1A-D937-4F9D-BB6E-E95A951580FF}"/>
          </ac:spMkLst>
        </pc:spChg>
        <pc:spChg chg="mod">
          <ac:chgData name="Eva Toome" userId="65131506-3e0f-46b6-9df2-d52bf8eb10d0" providerId="ADAL" clId="{F7D15962-7D3B-466C-8700-849E37C59B20}" dt="2023-10-26T11:53:38.720" v="37" actId="34135"/>
          <ac:spMkLst>
            <pc:docMk/>
            <pc:sldMk cId="332508062" sldId="556"/>
            <ac:spMk id="125" creationId="{62FCA29D-802A-43AC-9EF9-19587F5A05FA}"/>
          </ac:spMkLst>
        </pc:spChg>
        <pc:grpChg chg="mod">
          <ac:chgData name="Eva Toome" userId="65131506-3e0f-46b6-9df2-d52bf8eb10d0" providerId="ADAL" clId="{F7D15962-7D3B-466C-8700-849E37C59B20}" dt="2023-10-26T11:53:38.720" v="37" actId="34135"/>
          <ac:grpSpMkLst>
            <pc:docMk/>
            <pc:sldMk cId="332508062" sldId="556"/>
            <ac:grpSpMk id="2" creationId="{00000000-0000-0000-0000-000000000000}"/>
          </ac:grpSpMkLst>
        </pc:grpChg>
        <pc:grpChg chg="mod">
          <ac:chgData name="Eva Toome" userId="65131506-3e0f-46b6-9df2-d52bf8eb10d0" providerId="ADAL" clId="{F7D15962-7D3B-466C-8700-849E37C59B20}" dt="2023-10-26T11:53:38.720" v="37" actId="34135"/>
          <ac:grpSpMkLst>
            <pc:docMk/>
            <pc:sldMk cId="332508062" sldId="556"/>
            <ac:grpSpMk id="5" creationId="{00000000-0000-0000-0000-000000000000}"/>
          </ac:grpSpMkLst>
        </pc:grpChg>
        <pc:grpChg chg="mod">
          <ac:chgData name="Eva Toome" userId="65131506-3e0f-46b6-9df2-d52bf8eb10d0" providerId="ADAL" clId="{F7D15962-7D3B-466C-8700-849E37C59B20}" dt="2023-10-26T11:53:38.720" v="37" actId="34135"/>
          <ac:grpSpMkLst>
            <pc:docMk/>
            <pc:sldMk cId="332508062" sldId="556"/>
            <ac:grpSpMk id="15" creationId="{00000000-0000-0000-0000-000000000000}"/>
          </ac:grpSpMkLst>
        </pc:grpChg>
        <pc:grpChg chg="mod">
          <ac:chgData name="Eva Toome" userId="65131506-3e0f-46b6-9df2-d52bf8eb10d0" providerId="ADAL" clId="{F7D15962-7D3B-466C-8700-849E37C59B20}" dt="2023-10-26T11:53:38.720" v="37" actId="34135"/>
          <ac:grpSpMkLst>
            <pc:docMk/>
            <pc:sldMk cId="332508062" sldId="556"/>
            <ac:grpSpMk id="21" creationId="{00000000-0000-0000-0000-000000000000}"/>
          </ac:grpSpMkLst>
        </pc:grpChg>
        <pc:grpChg chg="mod">
          <ac:chgData name="Eva Toome" userId="65131506-3e0f-46b6-9df2-d52bf8eb10d0" providerId="ADAL" clId="{F7D15962-7D3B-466C-8700-849E37C59B20}" dt="2023-10-26T11:53:38.720" v="37" actId="34135"/>
          <ac:grpSpMkLst>
            <pc:docMk/>
            <pc:sldMk cId="332508062" sldId="556"/>
            <ac:grpSpMk id="24" creationId="{00000000-0000-0000-0000-000000000000}"/>
          </ac:grpSpMkLst>
        </pc:grpChg>
        <pc:grpChg chg="mod">
          <ac:chgData name="Eva Toome" userId="65131506-3e0f-46b6-9df2-d52bf8eb10d0" providerId="ADAL" clId="{F7D15962-7D3B-466C-8700-849E37C59B20}" dt="2023-10-26T11:53:38.720" v="37" actId="34135"/>
          <ac:grpSpMkLst>
            <pc:docMk/>
            <pc:sldMk cId="332508062" sldId="556"/>
            <ac:grpSpMk id="27" creationId="{00000000-0000-0000-0000-000000000000}"/>
          </ac:grpSpMkLst>
        </pc:grpChg>
        <pc:grpChg chg="mod">
          <ac:chgData name="Eva Toome" userId="65131506-3e0f-46b6-9df2-d52bf8eb10d0" providerId="ADAL" clId="{F7D15962-7D3B-466C-8700-849E37C59B20}" dt="2023-10-26T11:53:38.720" v="37" actId="34135"/>
          <ac:grpSpMkLst>
            <pc:docMk/>
            <pc:sldMk cId="332508062" sldId="556"/>
            <ac:grpSpMk id="30" creationId="{00000000-0000-0000-0000-000000000000}"/>
          </ac:grpSpMkLst>
        </pc:grpChg>
        <pc:grpChg chg="mod">
          <ac:chgData name="Eva Toome" userId="65131506-3e0f-46b6-9df2-d52bf8eb10d0" providerId="ADAL" clId="{F7D15962-7D3B-466C-8700-849E37C59B20}" dt="2023-10-26T11:53:38.720" v="37" actId="34135"/>
          <ac:grpSpMkLst>
            <pc:docMk/>
            <pc:sldMk cId="332508062" sldId="556"/>
            <ac:grpSpMk id="36" creationId="{00000000-0000-0000-0000-000000000000}"/>
          </ac:grpSpMkLst>
        </pc:grpChg>
        <pc:grpChg chg="mod">
          <ac:chgData name="Eva Toome" userId="65131506-3e0f-46b6-9df2-d52bf8eb10d0" providerId="ADAL" clId="{F7D15962-7D3B-466C-8700-849E37C59B20}" dt="2023-10-26T11:53:38.720" v="37" actId="34135"/>
          <ac:grpSpMkLst>
            <pc:docMk/>
            <pc:sldMk cId="332508062" sldId="556"/>
            <ac:grpSpMk id="39" creationId="{00000000-0000-0000-0000-000000000000}"/>
          </ac:grpSpMkLst>
        </pc:grpChg>
        <pc:grpChg chg="mod">
          <ac:chgData name="Eva Toome" userId="65131506-3e0f-46b6-9df2-d52bf8eb10d0" providerId="ADAL" clId="{F7D15962-7D3B-466C-8700-849E37C59B20}" dt="2023-10-26T11:53:38.720" v="37" actId="34135"/>
          <ac:grpSpMkLst>
            <pc:docMk/>
            <pc:sldMk cId="332508062" sldId="556"/>
            <ac:grpSpMk id="48" creationId="{E683FCC5-77B3-4458-09D6-1BBBF43C7AF9}"/>
          </ac:grpSpMkLst>
        </pc:grpChg>
        <pc:grpChg chg="mod">
          <ac:chgData name="Eva Toome" userId="65131506-3e0f-46b6-9df2-d52bf8eb10d0" providerId="ADAL" clId="{F7D15962-7D3B-466C-8700-849E37C59B20}" dt="2023-10-26T11:53:38.720" v="37" actId="34135"/>
          <ac:grpSpMkLst>
            <pc:docMk/>
            <pc:sldMk cId="332508062" sldId="556"/>
            <ac:grpSpMk id="69" creationId="{AD1518AF-941A-6786-34E3-9CC72EB4F960}"/>
          </ac:grpSpMkLst>
        </pc:grpChg>
        <pc:picChg chg="mod">
          <ac:chgData name="Eva Toome" userId="65131506-3e0f-46b6-9df2-d52bf8eb10d0" providerId="ADAL" clId="{F7D15962-7D3B-466C-8700-849E37C59B20}" dt="2023-10-26T11:53:38.720" v="37" actId="34135"/>
          <ac:picMkLst>
            <pc:docMk/>
            <pc:sldMk cId="332508062" sldId="556"/>
            <ac:picMk id="42" creationId="{C96FD5A9-1EB1-5B0A-6AC4-074508D57FB0}"/>
          </ac:picMkLst>
        </pc:picChg>
        <pc:picChg chg="mod">
          <ac:chgData name="Eva Toome" userId="65131506-3e0f-46b6-9df2-d52bf8eb10d0" providerId="ADAL" clId="{F7D15962-7D3B-466C-8700-849E37C59B20}" dt="2023-10-26T11:53:38.720" v="37" actId="34135"/>
          <ac:picMkLst>
            <pc:docMk/>
            <pc:sldMk cId="332508062" sldId="556"/>
            <ac:picMk id="45" creationId="{1B01F7DB-1947-10D5-D0E4-0113B06D62B5}"/>
          </ac:picMkLst>
        </pc:picChg>
        <pc:cxnChg chg="mod">
          <ac:chgData name="Eva Toome" userId="65131506-3e0f-46b6-9df2-d52bf8eb10d0" providerId="ADAL" clId="{F7D15962-7D3B-466C-8700-849E37C59B20}" dt="2023-10-26T11:53:38.720" v="37" actId="34135"/>
          <ac:cxnSpMkLst>
            <pc:docMk/>
            <pc:sldMk cId="332508062" sldId="556"/>
            <ac:cxnSpMk id="33" creationId="{B598163F-07B6-D666-4C16-CC09AFA2BADE}"/>
          </ac:cxnSpMkLst>
        </pc:cxnChg>
        <pc:cxnChg chg="mod">
          <ac:chgData name="Eva Toome" userId="65131506-3e0f-46b6-9df2-d52bf8eb10d0" providerId="ADAL" clId="{F7D15962-7D3B-466C-8700-849E37C59B20}" dt="2023-10-26T11:53:38.720" v="37" actId="34135"/>
          <ac:cxnSpMkLst>
            <pc:docMk/>
            <pc:sldMk cId="332508062" sldId="556"/>
            <ac:cxnSpMk id="35" creationId="{B3B7F6E9-39BA-22B7-42C5-13443DF11D91}"/>
          </ac:cxnSpMkLst>
        </pc:cxnChg>
        <pc:cxnChg chg="mod">
          <ac:chgData name="Eva Toome" userId="65131506-3e0f-46b6-9df2-d52bf8eb10d0" providerId="ADAL" clId="{F7D15962-7D3B-466C-8700-849E37C59B20}" dt="2023-10-26T11:53:38.720" v="37" actId="34135"/>
          <ac:cxnSpMkLst>
            <pc:docMk/>
            <pc:sldMk cId="332508062" sldId="556"/>
            <ac:cxnSpMk id="46" creationId="{DB562733-A83E-0ED6-E903-2D1484964454}"/>
          </ac:cxnSpMkLst>
        </pc:cxnChg>
        <pc:cxnChg chg="mod">
          <ac:chgData name="Eva Toome" userId="65131506-3e0f-46b6-9df2-d52bf8eb10d0" providerId="ADAL" clId="{F7D15962-7D3B-466C-8700-849E37C59B20}" dt="2023-10-26T11:53:38.720" v="37" actId="34135"/>
          <ac:cxnSpMkLst>
            <pc:docMk/>
            <pc:sldMk cId="332508062" sldId="556"/>
            <ac:cxnSpMk id="49" creationId="{D6135424-8796-7586-1F9D-E4A9AB215CB1}"/>
          </ac:cxnSpMkLst>
        </pc:cxnChg>
        <pc:cxnChg chg="mod">
          <ac:chgData name="Eva Toome" userId="65131506-3e0f-46b6-9df2-d52bf8eb10d0" providerId="ADAL" clId="{F7D15962-7D3B-466C-8700-849E37C59B20}" dt="2023-10-26T11:53:38.720" v="37" actId="34135"/>
          <ac:cxnSpMkLst>
            <pc:docMk/>
            <pc:sldMk cId="332508062" sldId="556"/>
            <ac:cxnSpMk id="58" creationId="{17C9C61E-63CC-E08E-A77B-314E07ABD485}"/>
          </ac:cxnSpMkLst>
        </pc:cxnChg>
        <pc:cxnChg chg="mod">
          <ac:chgData name="Eva Toome" userId="65131506-3e0f-46b6-9df2-d52bf8eb10d0" providerId="ADAL" clId="{F7D15962-7D3B-466C-8700-849E37C59B20}" dt="2023-10-26T11:53:38.720" v="37" actId="34135"/>
          <ac:cxnSpMkLst>
            <pc:docMk/>
            <pc:sldMk cId="332508062" sldId="556"/>
            <ac:cxnSpMk id="65" creationId="{34AE2990-07A4-FE5F-3C64-359B37C36A9D}"/>
          </ac:cxnSpMkLst>
        </pc:cxnChg>
        <pc:cxnChg chg="mod">
          <ac:chgData name="Eva Toome" userId="65131506-3e0f-46b6-9df2-d52bf8eb10d0" providerId="ADAL" clId="{F7D15962-7D3B-466C-8700-849E37C59B20}" dt="2023-10-26T11:53:38.720" v="37" actId="34135"/>
          <ac:cxnSpMkLst>
            <pc:docMk/>
            <pc:sldMk cId="332508062" sldId="556"/>
            <ac:cxnSpMk id="67" creationId="{5E309EC3-C62E-43D5-BD46-82232C6AA874}"/>
          </ac:cxnSpMkLst>
        </pc:cxnChg>
        <pc:cxnChg chg="mod">
          <ac:chgData name="Eva Toome" userId="65131506-3e0f-46b6-9df2-d52bf8eb10d0" providerId="ADAL" clId="{F7D15962-7D3B-466C-8700-849E37C59B20}" dt="2023-10-26T11:53:38.720" v="37" actId="34135"/>
          <ac:cxnSpMkLst>
            <pc:docMk/>
            <pc:sldMk cId="332508062" sldId="556"/>
            <ac:cxnSpMk id="68" creationId="{E57E9F99-3129-2FB8-C53C-3BC19BA353F3}"/>
          </ac:cxnSpMkLst>
        </pc:cxnChg>
        <pc:cxnChg chg="mod">
          <ac:chgData name="Eva Toome" userId="65131506-3e0f-46b6-9df2-d52bf8eb10d0" providerId="ADAL" clId="{F7D15962-7D3B-466C-8700-849E37C59B20}" dt="2023-10-26T11:53:38.720" v="37" actId="34135"/>
          <ac:cxnSpMkLst>
            <pc:docMk/>
            <pc:sldMk cId="332508062" sldId="556"/>
            <ac:cxnSpMk id="72" creationId="{5FD87A63-0C80-4B2C-AC2C-674BFEA40B67}"/>
          </ac:cxnSpMkLst>
        </pc:cxnChg>
        <pc:cxnChg chg="mod">
          <ac:chgData name="Eva Toome" userId="65131506-3e0f-46b6-9df2-d52bf8eb10d0" providerId="ADAL" clId="{F7D15962-7D3B-466C-8700-849E37C59B20}" dt="2023-10-26T11:53:38.720" v="37" actId="34135"/>
          <ac:cxnSpMkLst>
            <pc:docMk/>
            <pc:sldMk cId="332508062" sldId="556"/>
            <ac:cxnSpMk id="73" creationId="{0B49955D-D68B-D0BF-4322-5ADB0E6F1A86}"/>
          </ac:cxnSpMkLst>
        </pc:cxnChg>
        <pc:cxnChg chg="mod">
          <ac:chgData name="Eva Toome" userId="65131506-3e0f-46b6-9df2-d52bf8eb10d0" providerId="ADAL" clId="{F7D15962-7D3B-466C-8700-849E37C59B20}" dt="2023-10-26T11:53:38.720" v="37" actId="34135"/>
          <ac:cxnSpMkLst>
            <pc:docMk/>
            <pc:sldMk cId="332508062" sldId="556"/>
            <ac:cxnSpMk id="80" creationId="{D3E27F6C-2936-4429-8E1D-BA9050005EA4}"/>
          </ac:cxnSpMkLst>
        </pc:cxnChg>
        <pc:cxnChg chg="mod">
          <ac:chgData name="Eva Toome" userId="65131506-3e0f-46b6-9df2-d52bf8eb10d0" providerId="ADAL" clId="{F7D15962-7D3B-466C-8700-849E37C59B20}" dt="2023-10-26T11:53:38.720" v="37" actId="34135"/>
          <ac:cxnSpMkLst>
            <pc:docMk/>
            <pc:sldMk cId="332508062" sldId="556"/>
            <ac:cxnSpMk id="86" creationId="{624F366F-28E0-47FE-B310-C36E60EDEE95}"/>
          </ac:cxnSpMkLst>
        </pc:cxnChg>
        <pc:cxnChg chg="mod">
          <ac:chgData name="Eva Toome" userId="65131506-3e0f-46b6-9df2-d52bf8eb10d0" providerId="ADAL" clId="{F7D15962-7D3B-466C-8700-849E37C59B20}" dt="2023-10-26T11:53:38.720" v="37" actId="34135"/>
          <ac:cxnSpMkLst>
            <pc:docMk/>
            <pc:sldMk cId="332508062" sldId="556"/>
            <ac:cxnSpMk id="87" creationId="{E4A15430-8A96-429E-B01E-8D752B4F30FF}"/>
          </ac:cxnSpMkLst>
        </pc:cxnChg>
        <pc:cxnChg chg="mod">
          <ac:chgData name="Eva Toome" userId="65131506-3e0f-46b6-9df2-d52bf8eb10d0" providerId="ADAL" clId="{F7D15962-7D3B-466C-8700-849E37C59B20}" dt="2023-10-26T11:53:38.720" v="37" actId="34135"/>
          <ac:cxnSpMkLst>
            <pc:docMk/>
            <pc:sldMk cId="332508062" sldId="556"/>
            <ac:cxnSpMk id="89" creationId="{3007FAE6-1509-4579-9324-6455C2E4020C}"/>
          </ac:cxnSpMkLst>
        </pc:cxnChg>
        <pc:cxnChg chg="mod">
          <ac:chgData name="Eva Toome" userId="65131506-3e0f-46b6-9df2-d52bf8eb10d0" providerId="ADAL" clId="{F7D15962-7D3B-466C-8700-849E37C59B20}" dt="2023-10-26T11:53:38.720" v="37" actId="34135"/>
          <ac:cxnSpMkLst>
            <pc:docMk/>
            <pc:sldMk cId="332508062" sldId="556"/>
            <ac:cxnSpMk id="93" creationId="{B0117508-DD5A-4A38-B1DB-9CC902C72C2D}"/>
          </ac:cxnSpMkLst>
        </pc:cxnChg>
        <pc:cxnChg chg="mod">
          <ac:chgData name="Eva Toome" userId="65131506-3e0f-46b6-9df2-d52bf8eb10d0" providerId="ADAL" clId="{F7D15962-7D3B-466C-8700-849E37C59B20}" dt="2023-10-26T11:53:38.720" v="37" actId="34135"/>
          <ac:cxnSpMkLst>
            <pc:docMk/>
            <pc:sldMk cId="332508062" sldId="556"/>
            <ac:cxnSpMk id="110" creationId="{74954FE2-C15F-4977-8663-0EA57DE66738}"/>
          </ac:cxnSpMkLst>
        </pc:cxnChg>
        <pc:cxnChg chg="mod">
          <ac:chgData name="Eva Toome" userId="65131506-3e0f-46b6-9df2-d52bf8eb10d0" providerId="ADAL" clId="{F7D15962-7D3B-466C-8700-849E37C59B20}" dt="2023-10-26T11:53:38.720" v="37" actId="34135"/>
          <ac:cxnSpMkLst>
            <pc:docMk/>
            <pc:sldMk cId="332508062" sldId="556"/>
            <ac:cxnSpMk id="115" creationId="{E5531ECE-5C99-48C0-96EA-749624BE1C9F}"/>
          </ac:cxnSpMkLst>
        </pc:cxnChg>
        <pc:cxnChg chg="mod">
          <ac:chgData name="Eva Toome" userId="65131506-3e0f-46b6-9df2-d52bf8eb10d0" providerId="ADAL" clId="{F7D15962-7D3B-466C-8700-849E37C59B20}" dt="2023-10-26T11:53:38.720" v="37" actId="34135"/>
          <ac:cxnSpMkLst>
            <pc:docMk/>
            <pc:sldMk cId="332508062" sldId="556"/>
            <ac:cxnSpMk id="119" creationId="{A23A1E53-2263-4AF2-81FF-28C36E91FE18}"/>
          </ac:cxnSpMkLst>
        </pc:cxnChg>
        <pc:cxnChg chg="mod">
          <ac:chgData name="Eva Toome" userId="65131506-3e0f-46b6-9df2-d52bf8eb10d0" providerId="ADAL" clId="{F7D15962-7D3B-466C-8700-849E37C59B20}" dt="2023-10-26T11:53:38.720" v="37" actId="34135"/>
          <ac:cxnSpMkLst>
            <pc:docMk/>
            <pc:sldMk cId="332508062" sldId="556"/>
            <ac:cxnSpMk id="126" creationId="{96DF4E0A-2E32-4BD3-BAF3-756FDAEFC476}"/>
          </ac:cxnSpMkLst>
        </pc:cxnChg>
        <pc:cxnChg chg="mod">
          <ac:chgData name="Eva Toome" userId="65131506-3e0f-46b6-9df2-d52bf8eb10d0" providerId="ADAL" clId="{F7D15962-7D3B-466C-8700-849E37C59B20}" dt="2023-10-26T11:53:38.720" v="37" actId="34135"/>
          <ac:cxnSpMkLst>
            <pc:docMk/>
            <pc:sldMk cId="332508062" sldId="556"/>
            <ac:cxnSpMk id="127" creationId="{6BF88FCD-783F-4B96-8B59-0B61C563B55F}"/>
          </ac:cxnSpMkLst>
        </pc:cxnChg>
        <pc:cxnChg chg="mod">
          <ac:chgData name="Eva Toome" userId="65131506-3e0f-46b6-9df2-d52bf8eb10d0" providerId="ADAL" clId="{F7D15962-7D3B-466C-8700-849E37C59B20}" dt="2023-10-26T11:53:38.720" v="37" actId="34135"/>
          <ac:cxnSpMkLst>
            <pc:docMk/>
            <pc:sldMk cId="332508062" sldId="556"/>
            <ac:cxnSpMk id="128" creationId="{EE675C58-B73D-447D-89F7-0D5DB34059DD}"/>
          </ac:cxnSpMkLst>
        </pc:cxnChg>
      </pc:sldChg>
      <pc:sldChg chg="del">
        <pc:chgData name="Eva Toome" userId="65131506-3e0f-46b6-9df2-d52bf8eb10d0" providerId="ADAL" clId="{F7D15962-7D3B-466C-8700-849E37C59B20}" dt="2023-10-26T11:48:20.807" v="3" actId="47"/>
        <pc:sldMkLst>
          <pc:docMk/>
          <pc:sldMk cId="2741981488" sldId="567"/>
        </pc:sldMkLst>
      </pc:sldChg>
      <pc:sldChg chg="ord">
        <pc:chgData name="Eva Toome" userId="65131506-3e0f-46b6-9df2-d52bf8eb10d0" providerId="ADAL" clId="{F7D15962-7D3B-466C-8700-849E37C59B20}" dt="2023-10-26T11:49:54.099" v="9"/>
        <pc:sldMkLst>
          <pc:docMk/>
          <pc:sldMk cId="561343164" sldId="572"/>
        </pc:sldMkLst>
      </pc:sldChg>
      <pc:sldChg chg="ord">
        <pc:chgData name="Eva Toome" userId="65131506-3e0f-46b6-9df2-d52bf8eb10d0" providerId="ADAL" clId="{F7D15962-7D3B-466C-8700-849E37C59B20}" dt="2023-10-26T11:50:16.699" v="11"/>
        <pc:sldMkLst>
          <pc:docMk/>
          <pc:sldMk cId="2969113344" sldId="590"/>
        </pc:sldMkLst>
      </pc:sldChg>
      <pc:sldChg chg="del">
        <pc:chgData name="Eva Toome" userId="65131506-3e0f-46b6-9df2-d52bf8eb10d0" providerId="ADAL" clId="{F7D15962-7D3B-466C-8700-849E37C59B20}" dt="2023-10-26T11:48:40.149" v="5" actId="47"/>
        <pc:sldMkLst>
          <pc:docMk/>
          <pc:sldMk cId="3006315849" sldId="607"/>
        </pc:sldMkLst>
      </pc:sldChg>
      <pc:sldChg chg="ord">
        <pc:chgData name="Eva Toome" userId="65131506-3e0f-46b6-9df2-d52bf8eb10d0" providerId="ADAL" clId="{F7D15962-7D3B-466C-8700-849E37C59B20}" dt="2023-10-26T11:50:22.082" v="13"/>
        <pc:sldMkLst>
          <pc:docMk/>
          <pc:sldMk cId="3703106527" sldId="609"/>
        </pc:sldMkLst>
      </pc:sldChg>
      <pc:sldChg chg="ord">
        <pc:chgData name="Eva Toome" userId="65131506-3e0f-46b6-9df2-d52bf8eb10d0" providerId="ADAL" clId="{F7D15962-7D3B-466C-8700-849E37C59B20}" dt="2023-10-26T11:49:50.794" v="7"/>
        <pc:sldMkLst>
          <pc:docMk/>
          <pc:sldMk cId="3148185348" sldId="612"/>
        </pc:sldMkLst>
      </pc:sldChg>
      <pc:sldChg chg="modSp del mod">
        <pc:chgData name="Eva Toome" userId="65131506-3e0f-46b6-9df2-d52bf8eb10d0" providerId="ADAL" clId="{F7D15962-7D3B-466C-8700-849E37C59B20}" dt="2023-10-26T11:48:38.644" v="4" actId="47"/>
        <pc:sldMkLst>
          <pc:docMk/>
          <pc:sldMk cId="1008615788" sldId="616"/>
        </pc:sldMkLst>
        <pc:spChg chg="mod">
          <ac:chgData name="Eva Toome" userId="65131506-3e0f-46b6-9df2-d52bf8eb10d0" providerId="ADAL" clId="{F7D15962-7D3B-466C-8700-849E37C59B20}" dt="2023-10-26T11:46:49.805" v="1" actId="1076"/>
          <ac:spMkLst>
            <pc:docMk/>
            <pc:sldMk cId="1008615788" sldId="616"/>
            <ac:spMk id="8" creationId="{00000000-0000-0000-0000-000000000000}"/>
          </ac:spMkLst>
        </pc:spChg>
      </pc:sldChg>
      <pc:sldChg chg="ord">
        <pc:chgData name="Eva Toome" userId="65131506-3e0f-46b6-9df2-d52bf8eb10d0" providerId="ADAL" clId="{F7D15962-7D3B-466C-8700-849E37C59B20}" dt="2023-10-26T11:49:50.794" v="7"/>
        <pc:sldMkLst>
          <pc:docMk/>
          <pc:sldMk cId="2767792231" sldId="6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C79D11F1-4DD8-4A8E-8F51-565DE9F481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6B2C9E2A-B03C-427F-B33B-E941927F21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1837E7-0275-4007-B22A-2327F76756BE}" type="datetimeFigureOut">
              <a:rPr lang="et-EE" smtClean="0"/>
              <a:t>26.10.2023</a:t>
            </a:fld>
            <a:endParaRPr lang="et-EE"/>
          </a:p>
        </p:txBody>
      </p:sp>
      <p:sp>
        <p:nvSpPr>
          <p:cNvPr id="4" name="Jaluse kohatäide 3">
            <a:extLst>
              <a:ext uri="{FF2B5EF4-FFF2-40B4-BE49-F238E27FC236}">
                <a16:creationId xmlns:a16="http://schemas.microsoft.com/office/drawing/2014/main" id="{2CEC324F-F095-424C-8AB2-D87C50D74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EE1F84CD-527C-46D4-8AA1-D5F1CDC09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731F4-AAA6-4D5D-9352-734FDC6BBD4F}" type="slidenum">
              <a:rPr lang="et-EE" smtClean="0"/>
              <a:t>‹#›</a:t>
            </a:fld>
            <a:endParaRPr lang="et-EE"/>
          </a:p>
        </p:txBody>
      </p:sp>
    </p:spTree>
    <p:extLst>
      <p:ext uri="{BB962C8B-B14F-4D97-AF65-F5344CB8AC3E}">
        <p14:creationId xmlns:p14="http://schemas.microsoft.com/office/powerpoint/2010/main" val="328172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t-EE" sz="4400" b="0" strike="noStrike" spc="-1">
                <a:latin typeface="Calibri"/>
              </a:rPr>
              <a:t>Click to move the slide</a:t>
            </a:r>
          </a:p>
        </p:txBody>
      </p:sp>
      <p:sp>
        <p:nvSpPr>
          <p:cNvPr id="229" name="PlaceHolder 2"/>
          <p:cNvSpPr>
            <a:spLocks noGrp="1"/>
          </p:cNvSpPr>
          <p:nvPr>
            <p:ph type="body"/>
          </p:nvPr>
        </p:nvSpPr>
        <p:spPr>
          <a:xfrm>
            <a:off x="756000" y="5078520"/>
            <a:ext cx="6047640" cy="4811040"/>
          </a:xfrm>
          <a:prstGeom prst="rect">
            <a:avLst/>
          </a:prstGeom>
        </p:spPr>
        <p:txBody>
          <a:bodyPr lIns="0" tIns="0" rIns="0" bIns="0">
            <a:noAutofit/>
          </a:bodyPr>
          <a:lstStyle/>
          <a:p>
            <a:r>
              <a:rPr lang="et-EE" sz="2000" b="0" strike="noStrike" spc="-1" err="1">
                <a:latin typeface="Calibri"/>
              </a:rPr>
              <a:t>Click</a:t>
            </a:r>
            <a:r>
              <a:rPr lang="et-EE" sz="2000" b="0" strike="noStrike" spc="-1">
                <a:latin typeface="Calibri"/>
              </a:rPr>
              <a:t> </a:t>
            </a:r>
            <a:r>
              <a:rPr lang="et-EE" sz="2000" b="0" strike="noStrike" spc="-1" err="1">
                <a:latin typeface="Calibri"/>
              </a:rPr>
              <a:t>to</a:t>
            </a:r>
            <a:r>
              <a:rPr lang="et-EE" sz="2000" b="0" strike="noStrike" spc="-1">
                <a:latin typeface="Calibri"/>
              </a:rPr>
              <a:t> </a:t>
            </a:r>
            <a:r>
              <a:rPr lang="et-EE" sz="2000" b="0" strike="noStrike" spc="-1" err="1">
                <a:latin typeface="Calibri"/>
              </a:rPr>
              <a:t>edit</a:t>
            </a:r>
            <a:r>
              <a:rPr lang="et-EE" sz="2000" b="0" strike="noStrike" spc="-1">
                <a:latin typeface="Calibri"/>
              </a:rPr>
              <a:t> </a:t>
            </a:r>
            <a:r>
              <a:rPr lang="et-EE" sz="2000" b="0" strike="noStrike" spc="-1" err="1">
                <a:latin typeface="Calibri"/>
              </a:rPr>
              <a:t>the</a:t>
            </a:r>
            <a:r>
              <a:rPr lang="et-EE" sz="2000" b="0" strike="noStrike" spc="-1">
                <a:latin typeface="Calibri"/>
              </a:rPr>
              <a:t> </a:t>
            </a:r>
            <a:r>
              <a:rPr lang="et-EE" sz="2000" b="0" strike="noStrike" spc="-1" err="1">
                <a:latin typeface="Calibri"/>
              </a:rPr>
              <a:t>notes</a:t>
            </a:r>
            <a:r>
              <a:rPr lang="et-EE" sz="2000" b="0" strike="noStrike" spc="-1">
                <a:latin typeface="Calibri"/>
              </a:rPr>
              <a:t> </a:t>
            </a:r>
            <a:r>
              <a:rPr lang="et-EE" sz="2000" b="0" strike="noStrike" spc="-1" err="1">
                <a:latin typeface="Calibri"/>
              </a:rPr>
              <a:t>format</a:t>
            </a:r>
            <a:endParaRPr lang="et-EE" sz="2000" b="0" strike="noStrike" spc="-1">
              <a:latin typeface="Calibri"/>
            </a:endParaRPr>
          </a:p>
        </p:txBody>
      </p:sp>
      <p:sp>
        <p:nvSpPr>
          <p:cNvPr id="230" name="PlaceHolder 3"/>
          <p:cNvSpPr>
            <a:spLocks noGrp="1"/>
          </p:cNvSpPr>
          <p:nvPr>
            <p:ph type="hdr"/>
          </p:nvPr>
        </p:nvSpPr>
        <p:spPr>
          <a:xfrm>
            <a:off x="0" y="0"/>
            <a:ext cx="3280680" cy="534240"/>
          </a:xfrm>
          <a:prstGeom prst="rect">
            <a:avLst/>
          </a:prstGeom>
        </p:spPr>
        <p:txBody>
          <a:bodyPr lIns="0" tIns="0" rIns="0" bIns="0">
            <a:noAutofit/>
          </a:bodyPr>
          <a:lstStyle/>
          <a:p>
            <a:r>
              <a:rPr lang="et-EE" sz="1400" b="0" strike="noStrike" spc="-1">
                <a:latin typeface="Calibri"/>
              </a:rPr>
              <a:t>&lt;header&gt;</a:t>
            </a:r>
          </a:p>
        </p:txBody>
      </p:sp>
      <p:sp>
        <p:nvSpPr>
          <p:cNvPr id="23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t-EE" sz="1400" b="0" strike="noStrike" spc="-1">
                <a:latin typeface="Calibri"/>
              </a:rPr>
              <a:t>&lt;date/time&gt;</a:t>
            </a:r>
          </a:p>
        </p:txBody>
      </p:sp>
      <p:sp>
        <p:nvSpPr>
          <p:cNvPr id="23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t-EE" sz="1400" b="0" strike="noStrike" spc="-1">
                <a:latin typeface="Calibri"/>
              </a:rPr>
              <a:t>&lt;footer&gt;</a:t>
            </a:r>
          </a:p>
        </p:txBody>
      </p:sp>
      <p:sp>
        <p:nvSpPr>
          <p:cNvPr id="23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5547988-5C97-40E4-AB08-72A9B1AEC557}" type="slidenum">
              <a:rPr lang="et-EE" sz="1400" b="0" strike="noStrike" spc="-1">
                <a:latin typeface="Calibri"/>
              </a:rPr>
              <a:t>‹#›</a:t>
            </a:fld>
            <a:endParaRPr lang="et-EE"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eaduskool.ut.ee/e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eaduskool.ut.ee/et/teaduskoolis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nicornsquad.ee/mida-teem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t.wikipedia.org/wiki/Vaata_Maailma" TargetMode="External"/><Relationship Id="rId3" Type="http://schemas.openxmlformats.org/officeDocument/2006/relationships/tags" Target="../tags/tag42.xml"/><Relationship Id="rId7" Type="http://schemas.openxmlformats.org/officeDocument/2006/relationships/hyperlink" Target="https://www.bcskoolitus.ee/projekt/ole-kaasas-bussikoolitused/" TargetMode="Externa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hyperlink" Target="https://all-digital.org/vaata-maailma/" TargetMode="Externa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a:t>
            </a:fld>
            <a:endParaRPr lang="et-EE" sz="1200" b="0" strike="noStrike" spc="-1">
              <a:latin typeface="Calibri"/>
            </a:endParaRPr>
          </a:p>
        </p:txBody>
      </p:sp>
    </p:spTree>
    <p:extLst>
      <p:ext uri="{BB962C8B-B14F-4D97-AF65-F5344CB8AC3E}">
        <p14:creationId xmlns:p14="http://schemas.microsoft.com/office/powerpoint/2010/main" val="136251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374151"/>
                </a:solidFill>
                <a:effectLst/>
                <a:latin typeface="Söhne"/>
              </a:rPr>
              <a:t>established in 2011</a:t>
            </a:r>
            <a:r>
              <a:rPr lang="et-EE" b="0" i="0">
                <a:solidFill>
                  <a:srgbClr val="374151"/>
                </a:solidFill>
                <a:effectLst/>
                <a:latin typeface="Söhne"/>
              </a:rPr>
              <a:t>. </a:t>
            </a:r>
            <a:r>
              <a:rPr lang="en-US" b="0" i="0">
                <a:solidFill>
                  <a:srgbClr val="374151"/>
                </a:solidFill>
                <a:effectLst/>
                <a:latin typeface="Söhne"/>
              </a:rPr>
              <a:t>Broadcast by Estonian Television and funded by the Estonian Research Council.</a:t>
            </a:r>
            <a:endParaRPr lang="et-EE" b="0" i="0">
              <a:solidFill>
                <a:srgbClr val="374151"/>
              </a:solidFill>
              <a:effectLst/>
              <a:latin typeface="Söhne"/>
            </a:endParaRPr>
          </a:p>
          <a:p>
            <a:pPr algn="l">
              <a:buFont typeface="Arial" panose="020B0604020202020204" pitchFamily="34" charset="0"/>
              <a:buChar char="•"/>
            </a:pPr>
            <a:r>
              <a:rPr lang="et-EE" b="0" i="0" err="1">
                <a:solidFill>
                  <a:srgbClr val="374151"/>
                </a:solidFill>
                <a:effectLst/>
                <a:latin typeface="Söhne"/>
              </a:rPr>
              <a:t>Fostering</a:t>
            </a:r>
            <a:r>
              <a:rPr lang="et-EE" b="0" i="0">
                <a:solidFill>
                  <a:srgbClr val="374151"/>
                </a:solidFill>
                <a:effectLst/>
                <a:latin typeface="Söhne"/>
              </a:rPr>
              <a:t> </a:t>
            </a:r>
            <a:r>
              <a:rPr lang="en-US" b="0" i="0">
                <a:solidFill>
                  <a:srgbClr val="374151"/>
                </a:solidFill>
                <a:effectLst/>
                <a:latin typeface="Söhne"/>
              </a:rPr>
              <a:t>creativity, theoretical knowledge, and practical skills</a:t>
            </a:r>
          </a:p>
          <a:p>
            <a:pPr algn="l">
              <a:buFont typeface="Arial" panose="020B0604020202020204" pitchFamily="34" charset="0"/>
              <a:buChar char="•"/>
            </a:pPr>
            <a:r>
              <a:rPr lang="en-US" b="0" i="0">
                <a:solidFill>
                  <a:srgbClr val="374151"/>
                </a:solidFill>
                <a:effectLst/>
                <a:latin typeface="Söhne"/>
              </a:rPr>
              <a:t>Tasks often created in collaboration with tech companies</a:t>
            </a:r>
          </a:p>
          <a:p>
            <a:pPr algn="l">
              <a:buFont typeface="Arial" panose="020B0604020202020204" pitchFamily="34" charset="0"/>
              <a:buChar char="•"/>
            </a:pPr>
            <a:r>
              <a:rPr lang="en-US" b="0" i="0">
                <a:solidFill>
                  <a:srgbClr val="374151"/>
                </a:solidFill>
                <a:effectLst/>
                <a:latin typeface="Söhne"/>
              </a:rPr>
              <a:t>The show also provides STEM teaching material for schools</a:t>
            </a:r>
          </a:p>
          <a:p>
            <a:pPr algn="l">
              <a:buFont typeface="Arial" panose="020B0604020202020204" pitchFamily="34" charset="0"/>
              <a:buChar char="•"/>
            </a:pPr>
            <a:r>
              <a:rPr lang="en-US" b="0" i="0">
                <a:solidFill>
                  <a:srgbClr val="374151"/>
                </a:solidFill>
                <a:effectLst/>
                <a:latin typeface="Söhne"/>
              </a:rPr>
              <a:t>Has significantly contributed to the popularity of STEM in Estonia, with every third student pursuing higher education in the STEM </a:t>
            </a:r>
            <a:r>
              <a:rPr lang="en-US" b="0" i="0" err="1">
                <a:solidFill>
                  <a:srgbClr val="374151"/>
                </a:solidFill>
                <a:effectLst/>
                <a:latin typeface="Söhne"/>
              </a:rPr>
              <a:t>fiel</a:t>
            </a:r>
            <a:r>
              <a:rPr lang="et-EE" b="0" i="0">
                <a:solidFill>
                  <a:srgbClr val="374151"/>
                </a:solidFill>
                <a:effectLst/>
                <a:latin typeface="Söhne"/>
              </a:rPr>
              <a:t>d</a:t>
            </a:r>
          </a:p>
          <a:p>
            <a:pPr algn="l">
              <a:buFont typeface="Arial" panose="020B0604020202020204" pitchFamily="34" charset="0"/>
              <a:buChar char="•"/>
            </a:pPr>
            <a:r>
              <a:rPr lang="en-US" b="0" i="0">
                <a:solidFill>
                  <a:srgbClr val="374151"/>
                </a:solidFill>
                <a:effectLst/>
                <a:latin typeface="Söhne"/>
              </a:rPr>
              <a:t>Aims to popularize natural sciences among youth.</a:t>
            </a:r>
            <a:endParaRPr lang="et-EE" b="0" i="0">
              <a:solidFill>
                <a:srgbClr val="374151"/>
              </a:solidFill>
              <a:effectLst/>
              <a:latin typeface="Söhne"/>
            </a:endParaRPr>
          </a:p>
          <a:p>
            <a:pPr algn="l">
              <a:buFont typeface="Arial" panose="020B0604020202020204" pitchFamily="34" charset="0"/>
              <a:buChar char="•"/>
            </a:pPr>
            <a:r>
              <a:rPr lang="en-US" b="0" i="0">
                <a:solidFill>
                  <a:srgbClr val="374151"/>
                </a:solidFill>
                <a:effectLst/>
                <a:latin typeface="Söhne"/>
              </a:rPr>
              <a:t>Contestants compete for a €10,000 scholarship.</a:t>
            </a:r>
          </a:p>
          <a:p>
            <a:pPr algn="l">
              <a:buFont typeface="Arial" panose="020B0604020202020204" pitchFamily="34" charset="0"/>
              <a:buChar char="•"/>
            </a:pPr>
            <a:endParaRPr lang="en-US" b="0" i="0">
              <a:solidFill>
                <a:srgbClr val="374151"/>
              </a:solidFill>
              <a:effectLst/>
              <a:latin typeface="Söhne"/>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10</a:t>
            </a:fld>
            <a:endParaRPr lang="et-EE" sz="1400" b="0" strike="noStrike" spc="-1">
              <a:latin typeface="Calibri"/>
            </a:endParaRPr>
          </a:p>
        </p:txBody>
      </p:sp>
    </p:spTree>
    <p:extLst>
      <p:ext uri="{BB962C8B-B14F-4D97-AF65-F5344CB8AC3E}">
        <p14:creationId xmlns:p14="http://schemas.microsoft.com/office/powerpoint/2010/main" val="3782638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0" i="0">
                <a:effectLst/>
                <a:latin typeface="Söhne"/>
              </a:rPr>
              <a:t>Tartu University Science School aims to provide intellectually stimulating challenges to bright students. It offers systematic teaching across Estonia, supplementing the school curriculum with additional resources and activities. The school also organizes various competitions and events to engage students in scientific exploration.</a:t>
            </a:r>
          </a:p>
          <a:p>
            <a:pPr algn="l">
              <a:buFont typeface="Arial" panose="020B0604020202020204" pitchFamily="34" charset="0"/>
              <a:buNone/>
            </a:pPr>
            <a:r>
              <a:rPr lang="en-US" b="0" i="0">
                <a:solidFill>
                  <a:srgbClr val="374151"/>
                </a:solidFill>
                <a:effectLst/>
                <a:latin typeface="Söhne"/>
              </a:rPr>
              <a:t>Science School</a:t>
            </a:r>
            <a:r>
              <a:rPr lang="et-EE" b="0" i="0">
                <a:solidFill>
                  <a:srgbClr val="374151"/>
                </a:solidFill>
                <a:effectLst/>
                <a:latin typeface="Söhne"/>
              </a:rPr>
              <a:t>, </a:t>
            </a:r>
            <a:r>
              <a:rPr lang="en-US" b="0" i="0">
                <a:solidFill>
                  <a:srgbClr val="374151"/>
                </a:solidFill>
                <a:effectLst/>
                <a:latin typeface="Söhne"/>
              </a:rPr>
              <a:t>University </a:t>
            </a:r>
            <a:r>
              <a:rPr lang="et-EE" b="0" i="0">
                <a:solidFill>
                  <a:srgbClr val="374151"/>
                </a:solidFill>
                <a:effectLst/>
                <a:latin typeface="Söhne"/>
              </a:rPr>
              <a:t>of Tartu </a:t>
            </a:r>
            <a:r>
              <a:rPr lang="en-US" b="0" i="0">
                <a:solidFill>
                  <a:srgbClr val="374151"/>
                </a:solidFill>
                <a:effectLst/>
                <a:latin typeface="Söhne"/>
              </a:rPr>
              <a:t>: </a:t>
            </a:r>
            <a:r>
              <a:rPr lang="en-US" b="0" i="0" u="sng">
                <a:solidFill>
                  <a:srgbClr val="374151"/>
                </a:solidFill>
                <a:effectLst/>
                <a:latin typeface="Söhne"/>
                <a:hlinkClick r:id="rId3"/>
              </a:rPr>
              <a:t>https://teaduskool.ut.ee/et</a:t>
            </a:r>
            <a:endParaRPr lang="et-EE" b="0" i="0" u="sng">
              <a:solidFill>
                <a:srgbClr val="374151"/>
              </a:solidFill>
              <a:effectLst/>
              <a:latin typeface="Söhne"/>
            </a:endParaRPr>
          </a:p>
          <a:p>
            <a:pPr algn="l">
              <a:buFont typeface="Arial" panose="020B0604020202020204" pitchFamily="34" charset="0"/>
              <a:buNone/>
            </a:pPr>
            <a:r>
              <a:rPr lang="en-US" b="0" i="0">
                <a:solidFill>
                  <a:srgbClr val="374151"/>
                </a:solidFill>
                <a:effectLst/>
                <a:latin typeface="Söhne"/>
              </a:rPr>
              <a:t>About: </a:t>
            </a:r>
            <a:r>
              <a:rPr lang="en-US" b="0" i="0" u="sng">
                <a:solidFill>
                  <a:srgbClr val="374151"/>
                </a:solidFill>
                <a:effectLst/>
                <a:latin typeface="Söhne"/>
                <a:hlinkClick r:id="rId4"/>
              </a:rPr>
              <a:t>https://teaduskool.ut.ee/et/teaduskoolist</a:t>
            </a:r>
            <a:endParaRPr lang="en-US" b="0" i="0">
              <a:solidFill>
                <a:srgbClr val="374151"/>
              </a:solidFill>
              <a:effectLst/>
              <a:latin typeface="Söhne"/>
            </a:endParaRPr>
          </a:p>
          <a:p>
            <a:br>
              <a:rPr lang="en-US" b="0" i="0">
                <a:effectLst/>
                <a:latin typeface="Söhne"/>
              </a:rPr>
            </a:b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11</a:t>
            </a:fld>
            <a:endParaRPr lang="et-EE" sz="1400" b="0" strike="noStrike" spc="-1">
              <a:latin typeface="Calibri"/>
            </a:endParaRPr>
          </a:p>
        </p:txBody>
      </p:sp>
    </p:spTree>
    <p:extLst>
      <p:ext uri="{BB962C8B-B14F-4D97-AF65-F5344CB8AC3E}">
        <p14:creationId xmlns:p14="http://schemas.microsoft.com/office/powerpoint/2010/main" val="378828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err="1"/>
              <a:t>Pealkirja</a:t>
            </a:r>
            <a:r>
              <a:rPr lang="en-US"/>
              <a:t> </a:t>
            </a:r>
            <a:r>
              <a:rPr lang="en-US" err="1"/>
              <a:t>variandid</a:t>
            </a:r>
            <a:r>
              <a:rPr lang="en-US"/>
              <a:t>:</a:t>
            </a:r>
          </a:p>
          <a:p>
            <a:pPr algn="l"/>
            <a:endParaRPr lang="en-US"/>
          </a:p>
          <a:p>
            <a:pPr algn="l"/>
            <a:r>
              <a:rPr lang="en-US"/>
              <a:t>"Showcasing Estonian EdTech Innovations in STEM Education"</a:t>
            </a:r>
          </a:p>
          <a:p>
            <a:pPr algn="l"/>
            <a:r>
              <a:rPr lang="en-US"/>
              <a:t>"Spotlight on Private Sector Contributions to STEM Education in Estonia"</a:t>
            </a:r>
          </a:p>
          <a:p>
            <a:pPr algn="l"/>
            <a:r>
              <a:rPr lang="en-US"/>
              <a:t>"A Glimpse into Estonian EdTech Companies Revolutionizing STEM Education"</a:t>
            </a:r>
          </a:p>
          <a:p>
            <a:pPr algn="l"/>
            <a:endParaRPr lang="en-US"/>
          </a:p>
          <a:p>
            <a:pPr algn="l"/>
            <a:r>
              <a:rPr lang="en-US" err="1"/>
              <a:t>Alapealkiri</a:t>
            </a:r>
            <a:r>
              <a:rPr lang="en-US"/>
              <a:t>:</a:t>
            </a:r>
          </a:p>
          <a:p>
            <a:pPr algn="l"/>
            <a:endParaRPr lang="en-US"/>
          </a:p>
          <a:p>
            <a:pPr algn="l"/>
            <a:r>
              <a:rPr lang="en-US"/>
              <a:t>"</a:t>
            </a:r>
            <a:r>
              <a:rPr lang="en-US" err="1"/>
              <a:t>Praktikal</a:t>
            </a:r>
            <a:r>
              <a:rPr lang="en-US"/>
              <a:t>, </a:t>
            </a:r>
            <a:r>
              <a:rPr lang="en-US" err="1"/>
              <a:t>Merkuur</a:t>
            </a:r>
            <a:r>
              <a:rPr lang="en-US"/>
              <a:t>, and </a:t>
            </a:r>
            <a:r>
              <a:rPr lang="en-US" err="1"/>
              <a:t>Futuclass</a:t>
            </a:r>
            <a:r>
              <a:rPr lang="en-US"/>
              <a:t> are examples of Estonian edtech companies making significant contributions to STEM education through innovative solutions."</a:t>
            </a:r>
          </a:p>
          <a:p>
            <a:pPr algn="l"/>
            <a:endParaRPr lang="en-US"/>
          </a:p>
          <a:p>
            <a:pPr algn="l"/>
            <a:r>
              <a:rPr lang="en-US"/>
              <a:t>Sisu </a:t>
            </a:r>
            <a:r>
              <a:rPr lang="en-US" err="1"/>
              <a:t>variandid</a:t>
            </a:r>
            <a:r>
              <a:rPr lang="en-US"/>
              <a:t>:</a:t>
            </a:r>
          </a:p>
          <a:p>
            <a:pPr algn="l"/>
            <a:endParaRPr lang="en-US"/>
          </a:p>
          <a:p>
            <a:pPr algn="l"/>
            <a:r>
              <a:rPr lang="en-US"/>
              <a:t>Variant 1:</a:t>
            </a:r>
          </a:p>
          <a:p>
            <a:pPr algn="l"/>
            <a:endParaRPr lang="en-US"/>
          </a:p>
          <a:p>
            <a:pPr algn="l"/>
            <a:r>
              <a:rPr lang="en-US" err="1"/>
              <a:t>Praktikal</a:t>
            </a:r>
            <a:r>
              <a:rPr lang="en-US"/>
              <a:t> offers an innovative ecosystem for teaching natural sciences, making learning practical and teaching fun.</a:t>
            </a:r>
          </a:p>
          <a:p>
            <a:pPr algn="l"/>
            <a:r>
              <a:rPr lang="en-US" err="1"/>
              <a:t>Merkuur</a:t>
            </a:r>
            <a:r>
              <a:rPr lang="en-US"/>
              <a:t> offers mobile workshops for hands-on STEM learning.</a:t>
            </a:r>
          </a:p>
          <a:p>
            <a:pPr algn="l"/>
            <a:r>
              <a:rPr lang="en-US" err="1"/>
              <a:t>Futuclass</a:t>
            </a:r>
            <a:r>
              <a:rPr lang="en-US"/>
              <a:t> provides immersive VR lessons for chemistry and physics.</a:t>
            </a:r>
          </a:p>
          <a:p>
            <a:pPr algn="l"/>
            <a:endParaRPr lang="en-US"/>
          </a:p>
          <a:p>
            <a:pPr algn="l"/>
            <a:r>
              <a:rPr lang="en-US"/>
              <a:t>Variant 2:</a:t>
            </a:r>
          </a:p>
          <a:p>
            <a:pPr algn="l"/>
            <a:endParaRPr lang="en-US"/>
          </a:p>
          <a:p>
            <a:pPr algn="l"/>
            <a:r>
              <a:rPr lang="en-US" err="1"/>
              <a:t>Praktikal</a:t>
            </a:r>
            <a:r>
              <a:rPr lang="en-US"/>
              <a:t> provides structured learning materials, experiment kits, and software for a comprehensive natural science learning experience.</a:t>
            </a:r>
          </a:p>
          <a:p>
            <a:pPr algn="l"/>
            <a:r>
              <a:rPr lang="en-US" err="1"/>
              <a:t>Merkuur</a:t>
            </a:r>
            <a:r>
              <a:rPr lang="en-US"/>
              <a:t> enhances STEM education with mobile workshops and innovative solutions.</a:t>
            </a:r>
          </a:p>
          <a:p>
            <a:pPr algn="l"/>
            <a:r>
              <a:rPr lang="en-US" err="1"/>
              <a:t>Futuclass</a:t>
            </a:r>
            <a:r>
              <a:rPr lang="en-US"/>
              <a:t> revolutionizes STEM learning with immersive, gamified VR lessons.</a:t>
            </a:r>
          </a:p>
          <a:p>
            <a:pPr algn="l"/>
            <a:endParaRPr lang="en-US"/>
          </a:p>
          <a:p>
            <a:pPr algn="l"/>
            <a:r>
              <a:rPr lang="en-US"/>
              <a:t>Variant 3:</a:t>
            </a:r>
          </a:p>
          <a:p>
            <a:pPr algn="l"/>
            <a:endParaRPr lang="en-US"/>
          </a:p>
          <a:p>
            <a:pPr algn="l"/>
            <a:r>
              <a:rPr lang="en-US" err="1"/>
              <a:t>Praktikal</a:t>
            </a:r>
            <a:r>
              <a:rPr lang="en-US"/>
              <a:t> creates a community of teachers who are supported and inspired in their work, offering a range of products and services for natural science education.</a:t>
            </a:r>
          </a:p>
          <a:p>
            <a:pPr algn="l"/>
            <a:r>
              <a:rPr lang="en-US" err="1"/>
              <a:t>Merkuur</a:t>
            </a:r>
            <a:r>
              <a:rPr lang="en-US"/>
              <a:t> provides mobile workshops for practical STEM learning, making it fun and accessible.</a:t>
            </a:r>
          </a:p>
          <a:p>
            <a:pPr algn="l"/>
            <a:r>
              <a:rPr lang="en-US" err="1"/>
              <a:t>Futuclass</a:t>
            </a:r>
            <a:r>
              <a:rPr lang="en-US"/>
              <a:t> leverages VR technology to offer immersive and engaging STEM lessons.</a:t>
            </a:r>
          </a:p>
          <a:p>
            <a:pPr algn="l"/>
            <a:endParaRPr lang="en-US"/>
          </a:p>
          <a:p>
            <a:pPr algn="l"/>
            <a:r>
              <a:rPr lang="en-US" err="1"/>
              <a:t>Märkused</a:t>
            </a:r>
            <a:r>
              <a:rPr lang="en-US"/>
              <a:t>:</a:t>
            </a:r>
          </a:p>
          <a:p>
            <a:pPr algn="l"/>
            <a:endParaRPr lang="en-US"/>
          </a:p>
          <a:p>
            <a:pPr algn="l"/>
            <a:r>
              <a:rPr lang="en-US" err="1"/>
              <a:t>Praktikal</a:t>
            </a:r>
            <a:r>
              <a:rPr lang="en-US"/>
              <a:t>, </a:t>
            </a:r>
            <a:r>
              <a:rPr lang="en-US" err="1"/>
              <a:t>Merkuur</a:t>
            </a:r>
            <a:r>
              <a:rPr lang="en-US"/>
              <a:t>, and </a:t>
            </a:r>
            <a:r>
              <a:rPr lang="en-US" err="1"/>
              <a:t>Futuclass</a:t>
            </a:r>
            <a:r>
              <a:rPr lang="en-US"/>
              <a:t> are examples of Estonian edtech companies that are contributing to the enhancement of STEM education. They offer innovative solutions that aim to bridge the gap between education and employment, make STEM learning more engaging and accessible, and leverage advanced technologies like VR to improve learning outcomes. These are just a few examples of the many Estonian EdTech companies working in the STEM field.</a:t>
            </a:r>
          </a:p>
          <a:p>
            <a:pPr algn="l"/>
            <a:endParaRPr lang="en-US"/>
          </a:p>
          <a:p>
            <a:pPr algn="l"/>
            <a:r>
              <a:rPr lang="en-US" err="1"/>
              <a:t>Praktikal</a:t>
            </a:r>
            <a:r>
              <a:rPr lang="en-US"/>
              <a:t>: https://praktikal.ee/</a:t>
            </a:r>
          </a:p>
          <a:p>
            <a:pPr algn="l"/>
            <a:r>
              <a:rPr lang="en-US" err="1"/>
              <a:t>Merkuur</a:t>
            </a:r>
            <a:r>
              <a:rPr lang="en-US"/>
              <a:t>: https://www.merkuur.eu/</a:t>
            </a:r>
          </a:p>
          <a:p>
            <a:pPr algn="l"/>
            <a:r>
              <a:rPr lang="en-US" err="1"/>
              <a:t>Futuclass</a:t>
            </a:r>
            <a:r>
              <a:rPr lang="en-US"/>
              <a:t>: https://futuclass.com/</a:t>
            </a: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12</a:t>
            </a:fld>
            <a:endParaRPr lang="et-EE" sz="1400" b="0" strike="noStrike" spc="-1">
              <a:latin typeface="Calibri"/>
            </a:endParaRPr>
          </a:p>
        </p:txBody>
      </p:sp>
    </p:spTree>
    <p:extLst>
      <p:ext uri="{BB962C8B-B14F-4D97-AF65-F5344CB8AC3E}">
        <p14:creationId xmlns:p14="http://schemas.microsoft.com/office/powerpoint/2010/main" val="256736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noRot="1" noChangeAspect="1"/>
          </p:cNvSpPr>
          <p:nvPr>
            <p:ph type="sldImg"/>
          </p:nvPr>
        </p:nvSpPr>
        <p:spPr>
          <a:xfrm>
            <a:off x="685800" y="1143000"/>
            <a:ext cx="5486400" cy="3086100"/>
          </a:xfrm>
          <a:prstGeom prst="rect">
            <a:avLst/>
          </a:prstGeom>
        </p:spPr>
      </p:sp>
      <p:sp>
        <p:nvSpPr>
          <p:cNvPr id="453"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41B8F0C-1B73-4B1C-9B86-D660E8EAE151}" type="slidenum">
              <a:rPr lang="en-US" sz="1200" b="0" strike="noStrike" spc="-1">
                <a:latin typeface="Calibri"/>
              </a:rPr>
              <a:t>13</a:t>
            </a:fld>
            <a:endParaRPr lang="et-EE" sz="1200" b="0" strike="noStrike" spc="-1">
              <a:latin typeface="Calibri"/>
            </a:endParaRPr>
          </a:p>
        </p:txBody>
      </p:sp>
      <p:sp>
        <p:nvSpPr>
          <p:cNvPr id="3" name="Märkmete kohatäide 2">
            <a:extLst>
              <a:ext uri="{FF2B5EF4-FFF2-40B4-BE49-F238E27FC236}">
                <a16:creationId xmlns:a16="http://schemas.microsoft.com/office/drawing/2014/main" id="{CA5E7D79-E050-4935-8DB0-B7BA06C030AD}"/>
              </a:ext>
            </a:extLst>
          </p:cNvPr>
          <p:cNvSpPr>
            <a:spLocks noGrp="1"/>
          </p:cNvSpPr>
          <p:nvPr>
            <p:ph type="body"/>
          </p:nvPr>
        </p:nvSpPr>
        <p:spPr/>
        <p:txBody>
          <a:bodyPr/>
          <a:lstStyle/>
          <a:p>
            <a:r>
              <a:rPr lang="et-EE" dirty="0"/>
              <a:t>Allikas: HM tulemusaruanne 2022 analüütiline lisa: https://www.hm.ee/sites/default/files/documents/2023-08/2022_TA_anal%C3%BC%C3%BCtiline_lisa.pdf</a:t>
            </a:r>
          </a:p>
          <a:p>
            <a:br>
              <a:rPr lang="et-EE" dirty="0"/>
            </a:br>
            <a:endParaRPr lang="et-EE" dirty="0"/>
          </a:p>
        </p:txBody>
      </p:sp>
    </p:spTree>
    <p:extLst>
      <p:ext uri="{BB962C8B-B14F-4D97-AF65-F5344CB8AC3E}">
        <p14:creationId xmlns:p14="http://schemas.microsoft.com/office/powerpoint/2010/main" val="91460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0" i="0">
                <a:solidFill>
                  <a:srgbClr val="374151"/>
                </a:solidFill>
                <a:effectLst/>
                <a:latin typeface="Söhne"/>
              </a:rPr>
              <a:t>Unicorn Squad is a movement providing technology education specifically for girls aged 8-14. The aim is to increase girls' interest in technology, robotics, and natural sciences from an early age.</a:t>
            </a:r>
          </a:p>
          <a:p>
            <a:pPr algn="l">
              <a:buFont typeface="Arial" panose="020B0604020202020204" pitchFamily="34" charset="0"/>
              <a:buChar char="•"/>
            </a:pPr>
            <a:r>
              <a:rPr lang="en-US" b="0" i="0">
                <a:solidFill>
                  <a:srgbClr val="374151"/>
                </a:solidFill>
                <a:effectLst/>
                <a:latin typeface="Söhne"/>
              </a:rPr>
              <a:t>The initiative was launched in response to the underrepresentation of women in ICT fields, both in Estonia and globally. In Estonia, only about 22% of ICT specialists are women.</a:t>
            </a:r>
          </a:p>
          <a:p>
            <a:pPr algn="l">
              <a:buFont typeface="Arial" panose="020B0604020202020204" pitchFamily="34" charset="0"/>
              <a:buChar char="•"/>
            </a:pPr>
            <a:r>
              <a:rPr lang="en-US" b="0" i="0">
                <a:solidFill>
                  <a:srgbClr val="374151"/>
                </a:solidFill>
                <a:effectLst/>
                <a:latin typeface="Söhne"/>
              </a:rPr>
              <a:t>The program operates on the belief that girls are just as curious as boys, but often hold back in mixed groups, leading to a lack of positive experiences with technology. This can later reflect in the job market, where high-paying ICT jobs may seem inaccessible to them.</a:t>
            </a:r>
          </a:p>
          <a:p>
            <a:pPr algn="l">
              <a:buFont typeface="Arial" panose="020B0604020202020204" pitchFamily="34" charset="0"/>
              <a:buChar char="•"/>
            </a:pPr>
            <a:r>
              <a:rPr lang="en-US" b="0" i="0">
                <a:solidFill>
                  <a:srgbClr val="374151"/>
                </a:solidFill>
                <a:effectLst/>
                <a:latin typeface="Söhne"/>
              </a:rPr>
              <a:t>The Unicorn Squad has found that when girls can explore technology in girls-only groups, they are much more open, willing to experiment, and feel more comfortable. This approach helps to remove the fear of technology, boost their confidence, and increase their interest in technology, providing them with equal opportunities in the future job market.</a:t>
            </a:r>
          </a:p>
          <a:p>
            <a:pPr algn="l">
              <a:buFont typeface="Arial" panose="020B0604020202020204" pitchFamily="34" charset="0"/>
              <a:buChar char="•"/>
            </a:pPr>
            <a:r>
              <a:rPr lang="en-US" b="0" i="0">
                <a:solidFill>
                  <a:srgbClr val="374151"/>
                </a:solidFill>
                <a:effectLst/>
                <a:latin typeface="Söhne"/>
              </a:rPr>
              <a:t>As of spring 2023, the Unicorn Squad has over 160 groups with over 2000 girls participating across Estonia.</a:t>
            </a:r>
          </a:p>
          <a:p>
            <a:pPr algn="l"/>
            <a:r>
              <a:rPr lang="en-US" b="0" i="0">
                <a:solidFill>
                  <a:srgbClr val="374151"/>
                </a:solidFill>
                <a:effectLst/>
                <a:latin typeface="Söhne"/>
              </a:rPr>
              <a:t>(Source: </a:t>
            </a:r>
            <a:r>
              <a:rPr lang="en-US" b="0" i="0" u="sng">
                <a:solidFill>
                  <a:srgbClr val="374151"/>
                </a:solidFill>
                <a:effectLst/>
                <a:latin typeface="Söhne"/>
                <a:hlinkClick r:id="rId3"/>
              </a:rPr>
              <a:t>Unicorn Squad</a:t>
            </a:r>
            <a:r>
              <a:rPr lang="en-US" b="0" i="0">
                <a:solidFill>
                  <a:srgbClr val="374151"/>
                </a:solidFill>
                <a:effectLst/>
                <a:latin typeface="Söhne"/>
              </a:rPr>
              <a: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14</a:t>
            </a:fld>
            <a:endParaRPr lang="et-EE" sz="1400" b="0" strike="noStrike" spc="-1">
              <a:latin typeface="Calibri"/>
            </a:endParaRPr>
          </a:p>
        </p:txBody>
      </p:sp>
    </p:spTree>
    <p:extLst>
      <p:ext uri="{BB962C8B-B14F-4D97-AF65-F5344CB8AC3E}">
        <p14:creationId xmlns:p14="http://schemas.microsoft.com/office/powerpoint/2010/main" val="85924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4" name="Slide Number Placeholder 3"/>
          <p:cNvSpPr>
            <a:spLocks noGrp="1"/>
          </p:cNvSpPr>
          <p:nvPr>
            <p:ph type="sldNum" sz="quarter" idx="10"/>
          </p:nvPr>
        </p:nvSpPr>
        <p:spPr/>
        <p:txBody>
          <a:bodyPr/>
          <a:lstStyle/>
          <a:p>
            <a:fld id="{CA529E33-65E5-403A-9340-77D2DF082C6D}" type="slidenum">
              <a:rPr lang="en-US" smtClean="0"/>
              <a:t>15</a:t>
            </a:fld>
            <a:endParaRPr lang="en-US"/>
          </a:p>
        </p:txBody>
      </p:sp>
      <p:sp>
        <p:nvSpPr>
          <p:cNvPr id="6" name="Märkmete kohatäide 5">
            <a:extLst>
              <a:ext uri="{FF2B5EF4-FFF2-40B4-BE49-F238E27FC236}">
                <a16:creationId xmlns:a16="http://schemas.microsoft.com/office/drawing/2014/main" id="{D9FC2A92-4A2F-4281-BDF7-FB6B6A2D5717}"/>
              </a:ext>
            </a:extLst>
          </p:cNvPr>
          <p:cNvSpPr>
            <a:spLocks noGrp="1"/>
          </p:cNvSpPr>
          <p:nvPr>
            <p:ph type="body"/>
          </p:nvPr>
        </p:nvSpPr>
        <p:spPr/>
        <p:txBody>
          <a:bodyPr/>
          <a:lstStyle/>
          <a:p>
            <a:pPr marL="171450" indent="-171450">
              <a:buFont typeface="Arial" panose="020B0604020202020204" pitchFamily="34" charset="0"/>
              <a:buChar char="•"/>
            </a:pPr>
            <a:r>
              <a:rPr lang="et-EE"/>
              <a:t>99% of </a:t>
            </a:r>
            <a:r>
              <a:rPr lang="et-EE" err="1"/>
              <a:t>kindergartens</a:t>
            </a:r>
            <a:r>
              <a:rPr lang="et-EE"/>
              <a:t> and 98% of </a:t>
            </a:r>
            <a:r>
              <a:rPr lang="et-EE" err="1"/>
              <a:t>schools</a:t>
            </a:r>
            <a:r>
              <a:rPr lang="et-EE"/>
              <a:t> took part in </a:t>
            </a:r>
            <a:r>
              <a:rPr lang="et-EE" err="1"/>
              <a:t>ProgeTiger</a:t>
            </a:r>
            <a:r>
              <a:rPr lang="et-EE"/>
              <a:t> programme, </a:t>
            </a:r>
            <a:r>
              <a:rPr lang="et-EE" i="1"/>
              <a:t>Education and </a:t>
            </a:r>
            <a:r>
              <a:rPr lang="et-EE" i="1" err="1"/>
              <a:t>Youth</a:t>
            </a:r>
            <a:r>
              <a:rPr lang="et-EE" i="1"/>
              <a:t> </a:t>
            </a:r>
            <a:r>
              <a:rPr lang="et-EE" i="1" err="1"/>
              <a:t>Board</a:t>
            </a:r>
            <a:r>
              <a:rPr lang="et-EE" i="1"/>
              <a:t> 2020</a:t>
            </a:r>
          </a:p>
          <a:p>
            <a:pPr marL="171450" indent="-171450">
              <a:buFont typeface="Arial" panose="020B0604020202020204" pitchFamily="34" charset="0"/>
              <a:buChar char="•"/>
            </a:pPr>
            <a:r>
              <a:rPr lang="et-EE"/>
              <a:t>8.86% of all </a:t>
            </a:r>
            <a:r>
              <a:rPr lang="et-EE" err="1"/>
              <a:t>students</a:t>
            </a:r>
            <a:r>
              <a:rPr lang="et-EE"/>
              <a:t> </a:t>
            </a:r>
            <a:r>
              <a:rPr lang="et-EE" err="1"/>
              <a:t>studied</a:t>
            </a:r>
            <a:r>
              <a:rPr lang="et-EE"/>
              <a:t> ICT (BA+MA)</a:t>
            </a:r>
            <a:r>
              <a:rPr lang="et-EE" sz="1800">
                <a:solidFill>
                  <a:srgbClr val="000000"/>
                </a:solidFill>
                <a:effectLst/>
                <a:latin typeface="Calibri" panose="020F0502020204030204" pitchFamily="34" charset="0"/>
                <a:ea typeface="Calibri" panose="020F0502020204030204" pitchFamily="34" charset="0"/>
              </a:rPr>
              <a:t> in Estonia, </a:t>
            </a:r>
            <a:r>
              <a:rPr lang="et-EE" sz="1800" err="1">
                <a:solidFill>
                  <a:srgbClr val="000000"/>
                </a:solidFill>
                <a:effectLst/>
                <a:latin typeface="Calibri" panose="020F0502020204030204" pitchFamily="34" charset="0"/>
                <a:ea typeface="Calibri" panose="020F0502020204030204" pitchFamily="34" charset="0"/>
              </a:rPr>
              <a:t>while</a:t>
            </a:r>
            <a:r>
              <a:rPr lang="et-EE" sz="1800">
                <a:solidFill>
                  <a:srgbClr val="000000"/>
                </a:solidFill>
                <a:effectLst/>
                <a:latin typeface="Calibri" panose="020F0502020204030204" pitchFamily="34" charset="0"/>
                <a:ea typeface="Calibri" panose="020F0502020204030204" pitchFamily="34" charset="0"/>
              </a:rPr>
              <a:t> EU </a:t>
            </a:r>
            <a:r>
              <a:rPr lang="et-EE" sz="1800" err="1">
                <a:solidFill>
                  <a:srgbClr val="000000"/>
                </a:solidFill>
                <a:effectLst/>
                <a:latin typeface="Calibri" panose="020F0502020204030204" pitchFamily="34" charset="0"/>
                <a:ea typeface="Calibri" panose="020F0502020204030204" pitchFamily="34" charset="0"/>
              </a:rPr>
              <a:t>average</a:t>
            </a:r>
            <a:r>
              <a:rPr lang="et-EE" sz="1800">
                <a:solidFill>
                  <a:srgbClr val="000000"/>
                </a:solidFill>
                <a:effectLst/>
                <a:latin typeface="Calibri" panose="020F0502020204030204" pitchFamily="34" charset="0"/>
                <a:ea typeface="Calibri" panose="020F0502020204030204" pitchFamily="34" charset="0"/>
              </a:rPr>
              <a:t> </a:t>
            </a:r>
            <a:r>
              <a:rPr lang="et-EE" sz="1800" err="1">
                <a:solidFill>
                  <a:srgbClr val="000000"/>
                </a:solidFill>
                <a:effectLst/>
                <a:latin typeface="Calibri" panose="020F0502020204030204" pitchFamily="34" charset="0"/>
                <a:ea typeface="Calibri" panose="020F0502020204030204" pitchFamily="34" charset="0"/>
              </a:rPr>
              <a:t>is</a:t>
            </a:r>
            <a:r>
              <a:rPr lang="et-EE" sz="1800">
                <a:solidFill>
                  <a:srgbClr val="000000"/>
                </a:solidFill>
                <a:effectLst/>
                <a:latin typeface="Calibri" panose="020F0502020204030204" pitchFamily="34" charset="0"/>
                <a:ea typeface="Calibri" panose="020F0502020204030204" pitchFamily="34" charset="0"/>
              </a:rPr>
              <a:t> 4.65%, </a:t>
            </a:r>
            <a:r>
              <a:rPr lang="et-EE" sz="1800" i="1" err="1">
                <a:solidFill>
                  <a:srgbClr val="000000"/>
                </a:solidFill>
                <a:effectLst/>
                <a:latin typeface="Calibri" panose="020F0502020204030204" pitchFamily="34" charset="0"/>
                <a:ea typeface="Calibri" panose="020F0502020204030204" pitchFamily="34" charset="0"/>
              </a:rPr>
              <a:t>Eurostat</a:t>
            </a:r>
            <a:r>
              <a:rPr lang="et-EE" sz="1800" i="1">
                <a:solidFill>
                  <a:srgbClr val="000000"/>
                </a:solidFill>
                <a:effectLst/>
                <a:latin typeface="Calibri" panose="020F0502020204030204" pitchFamily="34" charset="0"/>
                <a:ea typeface="Calibri" panose="020F0502020204030204" pitchFamily="34" charset="0"/>
              </a:rPr>
              <a:t> 2018</a:t>
            </a:r>
            <a:endParaRPr lang="et-EE" i="1"/>
          </a:p>
          <a:p>
            <a:pPr marL="171450" indent="-171450">
              <a:buFont typeface="Arial" panose="020B0604020202020204" pitchFamily="34" charset="0"/>
              <a:buChar char="•"/>
            </a:pPr>
            <a:r>
              <a:rPr lang="et-EE"/>
              <a:t>2019/2020 40% of ICT Master </a:t>
            </a:r>
            <a:r>
              <a:rPr lang="et-EE" err="1"/>
              <a:t>students</a:t>
            </a:r>
            <a:r>
              <a:rPr lang="et-EE"/>
              <a:t> </a:t>
            </a:r>
            <a:r>
              <a:rPr lang="et-EE" err="1"/>
              <a:t>were</a:t>
            </a:r>
            <a:r>
              <a:rPr lang="et-EE"/>
              <a:t> </a:t>
            </a:r>
            <a:r>
              <a:rPr lang="et-EE" err="1"/>
              <a:t>female</a:t>
            </a:r>
            <a:r>
              <a:rPr lang="et-EE"/>
              <a:t> in Estonia, </a:t>
            </a:r>
            <a:r>
              <a:rPr lang="et-EE" i="0" u="sng"/>
              <a:t>www.informatics-europe.org</a:t>
            </a:r>
          </a:p>
          <a:p>
            <a:pPr marL="171450" indent="-171450" algn="l">
              <a:buFont typeface="Arial" panose="020B0604020202020204" pitchFamily="34" charset="0"/>
              <a:buChar char="•"/>
            </a:pPr>
            <a:r>
              <a:rPr lang="et-EE" b="0" i="0">
                <a:solidFill>
                  <a:srgbClr val="000000"/>
                </a:solidFill>
                <a:effectLst/>
                <a:latin typeface="Aino" panose="02000603040504020204" pitchFamily="50" charset="-70"/>
              </a:rPr>
              <a:t>1st in </a:t>
            </a:r>
            <a:r>
              <a:rPr lang="et-EE" b="0" i="0" err="1">
                <a:solidFill>
                  <a:srgbClr val="000000"/>
                </a:solidFill>
                <a:effectLst/>
                <a:latin typeface="Aino" panose="02000603040504020204" pitchFamily="50" charset="-70"/>
              </a:rPr>
              <a:t>digital</a:t>
            </a:r>
            <a:r>
              <a:rPr lang="et-EE" b="0" i="0">
                <a:solidFill>
                  <a:srgbClr val="000000"/>
                </a:solidFill>
                <a:effectLst/>
                <a:latin typeface="Aino" panose="02000603040504020204" pitchFamily="50" charset="-70"/>
              </a:rPr>
              <a:t> </a:t>
            </a:r>
            <a:r>
              <a:rPr lang="et-EE" b="0" i="0" err="1">
                <a:solidFill>
                  <a:srgbClr val="000000"/>
                </a:solidFill>
                <a:effectLst/>
                <a:latin typeface="Aino" panose="02000603040504020204" pitchFamily="50" charset="-70"/>
              </a:rPr>
              <a:t>learning</a:t>
            </a:r>
            <a:r>
              <a:rPr lang="et-EE" b="0" i="0">
                <a:solidFill>
                  <a:srgbClr val="000000"/>
                </a:solidFill>
                <a:effectLst/>
                <a:latin typeface="Aino" panose="02000603040504020204" pitchFamily="50" charset="-70"/>
              </a:rPr>
              <a:t> - </a:t>
            </a:r>
            <a:r>
              <a:rPr lang="en-US" b="0" i="0">
                <a:solidFill>
                  <a:srgbClr val="000000"/>
                </a:solidFill>
                <a:effectLst/>
                <a:latin typeface="Aino" panose="02000603040504020204" pitchFamily="50" charset="-70"/>
              </a:rPr>
              <a:t>CEPS (Centre for European Policy Studies) assessed European countries’ performance in digital learning and found that Estonia, the Netherlands and Finland excel in the </a:t>
            </a:r>
            <a:r>
              <a:rPr lang="en-US" b="0" i="0" err="1">
                <a:solidFill>
                  <a:srgbClr val="000000"/>
                </a:solidFill>
                <a:effectLst/>
                <a:latin typeface="Aino" panose="02000603040504020204" pitchFamily="50" charset="-70"/>
              </a:rPr>
              <a:t>digitalisation</a:t>
            </a:r>
            <a:r>
              <a:rPr lang="en-US" b="0" i="0">
                <a:solidFill>
                  <a:srgbClr val="000000"/>
                </a:solidFill>
                <a:effectLst/>
                <a:latin typeface="Aino" panose="02000603040504020204" pitchFamily="50" charset="-70"/>
              </a:rPr>
              <a:t> of education.</a:t>
            </a:r>
            <a:r>
              <a:rPr lang="et-EE" b="0" i="0">
                <a:solidFill>
                  <a:srgbClr val="000000"/>
                </a:solidFill>
                <a:effectLst/>
                <a:latin typeface="Aino" panose="02000603040504020204" pitchFamily="50" charset="-70"/>
              </a:rPr>
              <a:t> </a:t>
            </a:r>
            <a:r>
              <a:rPr lang="et-EE" b="0" i="0" u="sng">
                <a:solidFill>
                  <a:srgbClr val="000000"/>
                </a:solidFill>
                <a:effectLst/>
                <a:latin typeface="Aino" panose="02000603040504020204" pitchFamily="50" charset="-70"/>
              </a:rPr>
              <a:t>www.educationestonia.org/estonia-no-1-in-europe-for-digital-learning/</a:t>
            </a:r>
            <a:endParaRPr lang="et-EE" u="sng"/>
          </a:p>
          <a:p>
            <a:pPr marL="171450" indent="-171450">
              <a:buFontTx/>
              <a:buChar char="-"/>
            </a:pPr>
            <a:endParaRPr lang="et-EE"/>
          </a:p>
        </p:txBody>
      </p:sp>
    </p:spTree>
    <p:extLst>
      <p:ext uri="{BB962C8B-B14F-4D97-AF65-F5344CB8AC3E}">
        <p14:creationId xmlns:p14="http://schemas.microsoft.com/office/powerpoint/2010/main" val="656136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217488" y="812800"/>
            <a:ext cx="7124700" cy="4008438"/>
          </a:xfrm>
        </p:spPr>
      </p:sp>
      <p:sp>
        <p:nvSpPr>
          <p:cNvPr id="3" name="Notes Placeholder 2"/>
          <p:cNvSpPr>
            <a:spLocks noGrp="1"/>
          </p:cNvSpPr>
          <p:nvPr>
            <p:ph type="body" idx="1"/>
            <p:custDataLst>
              <p:tags r:id="rId2"/>
            </p:custDataLst>
          </p:nvPr>
        </p:nvSpPr>
        <p:spPr/>
        <p:txBody>
          <a:bodyPr/>
          <a:lstStyle/>
          <a:p>
            <a:pPr algn="l"/>
            <a:r>
              <a:rPr lang="en-US" b="0" i="0">
                <a:solidFill>
                  <a:srgbClr val="374151"/>
                </a:solidFill>
                <a:effectLst/>
                <a:latin typeface="Söhne"/>
              </a:rPr>
              <a:t>IT Retraining for Non-Tech Professionals in Estonia</a:t>
            </a:r>
          </a:p>
          <a:p>
            <a:pPr algn="l"/>
            <a:endParaRPr lang="en-US" b="0" i="0">
              <a:solidFill>
                <a:srgbClr val="374151"/>
              </a:solidFill>
              <a:effectLst/>
              <a:latin typeface="Söhne"/>
            </a:endParaRPr>
          </a:p>
          <a:p>
            <a:pPr algn="l">
              <a:buFont typeface="Arial" panose="020B0604020202020204" pitchFamily="34" charset="0"/>
              <a:buChar char="•"/>
            </a:pPr>
            <a:r>
              <a:rPr lang="en-US" b="1" i="0">
                <a:solidFill>
                  <a:srgbClr val="374151"/>
                </a:solidFill>
                <a:effectLst/>
                <a:latin typeface="Söhne"/>
              </a:rPr>
              <a:t>Vali IT! Program:</a:t>
            </a:r>
            <a:r>
              <a:rPr lang="en-US" b="0" i="0">
                <a:solidFill>
                  <a:srgbClr val="374151"/>
                </a:solidFill>
                <a:effectLst/>
                <a:latin typeface="Söhne"/>
              </a:rPr>
              <a:t> An intensive 14-week program that retrains non-tech professionals into software developers and tech specialists.</a:t>
            </a:r>
          </a:p>
          <a:p>
            <a:pPr algn="l">
              <a:buFont typeface="Arial" panose="020B0604020202020204" pitchFamily="34" charset="0"/>
              <a:buChar char="•"/>
            </a:pPr>
            <a:r>
              <a:rPr lang="en-US" b="1" i="0">
                <a:solidFill>
                  <a:srgbClr val="374151"/>
                </a:solidFill>
                <a:effectLst/>
                <a:latin typeface="Söhne"/>
              </a:rPr>
              <a:t>Highly Competitive:</a:t>
            </a:r>
            <a:r>
              <a:rPr lang="en-US" b="0" i="0">
                <a:solidFill>
                  <a:srgbClr val="374151"/>
                </a:solidFill>
                <a:effectLst/>
                <a:latin typeface="Söhne"/>
              </a:rPr>
              <a:t> Acceptance rate of 25%, with about 20 people admitted per cohort.</a:t>
            </a:r>
          </a:p>
          <a:p>
            <a:pPr algn="l">
              <a:buFont typeface="Arial" panose="020B0604020202020204" pitchFamily="34" charset="0"/>
              <a:buChar char="•"/>
            </a:pPr>
            <a:r>
              <a:rPr lang="en-US" b="1" i="0">
                <a:solidFill>
                  <a:srgbClr val="374151"/>
                </a:solidFill>
                <a:effectLst/>
                <a:latin typeface="Söhne"/>
              </a:rPr>
              <a:t>Practical Approach:</a:t>
            </a:r>
            <a:r>
              <a:rPr lang="en-US" b="0" i="0">
                <a:solidFill>
                  <a:srgbClr val="374151"/>
                </a:solidFill>
                <a:effectLst/>
                <a:latin typeface="Söhne"/>
              </a:rPr>
              <a:t> Six weeks of boot camp-style study followed by an 8-week full-time internship at selected companies.</a:t>
            </a:r>
          </a:p>
          <a:p>
            <a:pPr algn="l">
              <a:buFont typeface="Arial" panose="020B0604020202020204" pitchFamily="34" charset="0"/>
              <a:buChar char="•"/>
            </a:pPr>
            <a:r>
              <a:rPr lang="en-US" b="1" i="0">
                <a:solidFill>
                  <a:srgbClr val="374151"/>
                </a:solidFill>
                <a:effectLst/>
                <a:latin typeface="Söhne"/>
              </a:rPr>
              <a:t>Areas of Training:</a:t>
            </a:r>
            <a:r>
              <a:rPr lang="en-US" b="0" i="0">
                <a:solidFill>
                  <a:srgbClr val="374151"/>
                </a:solidFill>
                <a:effectLst/>
                <a:latin typeface="Söhne"/>
              </a:rPr>
              <a:t> Software development, UI/UX design, automation of tests, database scripting, and analytics.</a:t>
            </a:r>
          </a:p>
          <a:p>
            <a:pPr algn="l">
              <a:buFont typeface="Arial" panose="020B0604020202020204" pitchFamily="34" charset="0"/>
              <a:buChar char="•"/>
            </a:pPr>
            <a:r>
              <a:rPr lang="en-US" b="1" i="0">
                <a:solidFill>
                  <a:srgbClr val="374151"/>
                </a:solidFill>
                <a:effectLst/>
                <a:latin typeface="Söhne"/>
              </a:rPr>
              <a:t>Impressive Results:</a:t>
            </a:r>
            <a:r>
              <a:rPr lang="en-US" b="0" i="0">
                <a:solidFill>
                  <a:srgbClr val="374151"/>
                </a:solidFill>
                <a:effectLst/>
                <a:latin typeface="Söhne"/>
              </a:rPr>
              <a:t> Over 700 software developers and tech specialists produced in just about seven years.</a:t>
            </a:r>
          </a:p>
          <a:p>
            <a:pPr algn="l">
              <a:buFont typeface="Arial" panose="020B0604020202020204" pitchFamily="34" charset="0"/>
              <a:buChar char="•"/>
            </a:pPr>
            <a:r>
              <a:rPr lang="en-US" b="1" i="0">
                <a:solidFill>
                  <a:srgbClr val="374151"/>
                </a:solidFill>
                <a:effectLst/>
                <a:latin typeface="Söhne"/>
              </a:rPr>
              <a:t>Career Transition:</a:t>
            </a:r>
            <a:r>
              <a:rPr lang="en-US" b="0" i="0">
                <a:solidFill>
                  <a:srgbClr val="374151"/>
                </a:solidFill>
                <a:effectLst/>
                <a:latin typeface="Söhne"/>
              </a:rPr>
              <a:t> Provides opportunities for career change into the tech sector, regardless of previous professional background.</a:t>
            </a:r>
          </a:p>
          <a:p>
            <a:pPr algn="l">
              <a:buFont typeface="Arial" panose="020B0604020202020204" pitchFamily="34" charset="0"/>
              <a:buChar char="•"/>
            </a:pPr>
            <a:r>
              <a:rPr lang="en-US" b="1" i="0">
                <a:solidFill>
                  <a:srgbClr val="374151"/>
                </a:solidFill>
                <a:effectLst/>
                <a:latin typeface="Söhne"/>
              </a:rPr>
              <a:t>Impact:</a:t>
            </a:r>
            <a:r>
              <a:rPr lang="en-US" b="0" i="0">
                <a:solidFill>
                  <a:srgbClr val="374151"/>
                </a:solidFill>
                <a:effectLst/>
                <a:latin typeface="Söhne"/>
              </a:rPr>
              <a:t> Contributing to solving the shortage of IT specialists in Estonia.</a:t>
            </a:r>
          </a:p>
        </p:txBody>
      </p:sp>
      <p:sp>
        <p:nvSpPr>
          <p:cNvPr id="4" name="Slide Number Placeholder 3"/>
          <p:cNvSpPr>
            <a:spLocks noGrp="1"/>
          </p:cNvSpPr>
          <p:nvPr>
            <p:ph type="sldNum" sz="quarter" idx="10"/>
            <p:custDataLst>
              <p:tags r:id="rId3"/>
            </p:custDataLst>
          </p:nvPr>
        </p:nvSpPr>
        <p:spPr/>
        <p:txBody>
          <a:bodyPr/>
          <a:lstStyle/>
          <a:p>
            <a:fld id="{905D3CC1-999D-4C69-A5AD-E3FB9D73205D}" type="slidenum">
              <a:rPr lang="et-EE" sz="1000" smtClean="0">
                <a:latin typeface="Aino" panose="02000603040504020204" pitchFamily="50" charset="0"/>
              </a:rPr>
              <a:t>16</a:t>
            </a:fld>
            <a:endParaRPr lang="et-EE" sz="1000">
              <a:latin typeface="Aino" panose="02000603040504020204" pitchFamily="50" charset="0"/>
            </a:endParaRPr>
          </a:p>
        </p:txBody>
      </p:sp>
    </p:spTree>
    <p:extLst>
      <p:ext uri="{BB962C8B-B14F-4D97-AF65-F5344CB8AC3E}">
        <p14:creationId xmlns:p14="http://schemas.microsoft.com/office/powerpoint/2010/main" val="131626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217488" y="812800"/>
            <a:ext cx="7124700" cy="4008438"/>
          </a:xfrm>
        </p:spPr>
      </p:sp>
      <p:sp>
        <p:nvSpPr>
          <p:cNvPr id="3" name="Notes Placeholder 2"/>
          <p:cNvSpPr>
            <a:spLocks noGrp="1"/>
          </p:cNvSpPr>
          <p:nvPr>
            <p:ph type="body" idx="1"/>
            <p:custDataLst>
              <p:tags r:id="rId2"/>
            </p:custDataLst>
          </p:nvPr>
        </p:nvSpPr>
        <p:spPr/>
        <p:txBody>
          <a:bodyPr/>
          <a:lstStyle/>
          <a:p>
            <a:pPr algn="l"/>
            <a:r>
              <a:rPr lang="en-US" b="0" i="0" err="1">
                <a:solidFill>
                  <a:srgbClr val="374151"/>
                </a:solidFill>
                <a:effectLst/>
                <a:latin typeface="Söhne"/>
              </a:rPr>
              <a:t>Vaata</a:t>
            </a:r>
            <a:r>
              <a:rPr lang="en-US" b="0" i="0">
                <a:solidFill>
                  <a:srgbClr val="374151"/>
                </a:solidFill>
                <a:effectLst/>
                <a:latin typeface="Söhne"/>
              </a:rPr>
              <a:t> </a:t>
            </a:r>
            <a:r>
              <a:rPr lang="en-US" b="0" i="0" err="1">
                <a:solidFill>
                  <a:srgbClr val="374151"/>
                </a:solidFill>
                <a:effectLst/>
                <a:latin typeface="Söhne"/>
              </a:rPr>
              <a:t>Maailma</a:t>
            </a:r>
            <a:r>
              <a:rPr lang="en-US" b="0" i="0">
                <a:solidFill>
                  <a:srgbClr val="374151"/>
                </a:solidFill>
                <a:effectLst/>
                <a:latin typeface="Söhne"/>
              </a:rPr>
              <a:t> has distinguished itself as a crucial private initiative for elevating digital literacy across Estonia. Notable projects like e-School and 'Ole </a:t>
            </a:r>
            <a:r>
              <a:rPr lang="en-US" b="0" i="0" err="1">
                <a:solidFill>
                  <a:srgbClr val="374151"/>
                </a:solidFill>
                <a:effectLst/>
                <a:latin typeface="Söhne"/>
              </a:rPr>
              <a:t>Kaasas</a:t>
            </a:r>
            <a:r>
              <a:rPr lang="en-US" b="0" i="0">
                <a:solidFill>
                  <a:srgbClr val="374151"/>
                </a:solidFill>
                <a:effectLst/>
                <a:latin typeface="Söhne"/>
              </a:rPr>
              <a:t>!' bus courses stand testament to their innovative approach. Their efforts have educated 10% of Estonia's adult populace and set new standards for IT education both in schools and remote areas.</a:t>
            </a:r>
          </a:p>
          <a:p>
            <a:pPr algn="l"/>
            <a:r>
              <a:rPr lang="en-US" b="0" i="0" err="1">
                <a:solidFill>
                  <a:srgbClr val="374151"/>
                </a:solidFill>
                <a:effectLst/>
                <a:latin typeface="Söhne"/>
              </a:rPr>
              <a:t>Allikad</a:t>
            </a:r>
            <a:r>
              <a:rPr lang="en-US" b="0" i="0">
                <a:solidFill>
                  <a:srgbClr val="374151"/>
                </a:solidFill>
                <a:effectLst/>
                <a:latin typeface="Söhne"/>
              </a:rPr>
              <a:t>:</a:t>
            </a:r>
          </a:p>
          <a:p>
            <a:pPr algn="l">
              <a:buFont typeface="Arial" panose="020B0604020202020204" pitchFamily="34" charset="0"/>
              <a:buChar char="•"/>
            </a:pPr>
            <a:r>
              <a:rPr lang="en-US" b="0" i="0" err="1">
                <a:solidFill>
                  <a:srgbClr val="374151"/>
                </a:solidFill>
                <a:effectLst/>
                <a:latin typeface="Söhne"/>
              </a:rPr>
              <a:t>Vaata</a:t>
            </a:r>
            <a:r>
              <a:rPr lang="en-US" b="0" i="0">
                <a:solidFill>
                  <a:srgbClr val="374151"/>
                </a:solidFill>
                <a:effectLst/>
                <a:latin typeface="Söhne"/>
              </a:rPr>
              <a:t> </a:t>
            </a:r>
            <a:r>
              <a:rPr lang="en-US" b="0" i="0" err="1">
                <a:solidFill>
                  <a:srgbClr val="374151"/>
                </a:solidFill>
                <a:effectLst/>
                <a:latin typeface="Söhne"/>
              </a:rPr>
              <a:t>Maailma</a:t>
            </a:r>
            <a:r>
              <a:rPr lang="en-US" b="0" i="0">
                <a:solidFill>
                  <a:srgbClr val="374151"/>
                </a:solidFill>
                <a:effectLst/>
                <a:latin typeface="Söhne"/>
              </a:rPr>
              <a:t>: </a:t>
            </a:r>
            <a:r>
              <a:rPr lang="en-US" b="0" i="0" u="sng">
                <a:solidFill>
                  <a:srgbClr val="374151"/>
                </a:solidFill>
                <a:effectLst/>
                <a:latin typeface="Söhne"/>
                <a:hlinkClick r:id="rId6"/>
              </a:rPr>
              <a:t>https://all-digital.org/vaata-maailma/</a:t>
            </a:r>
            <a:endParaRPr lang="en-US" b="0" i="0">
              <a:solidFill>
                <a:srgbClr val="374151"/>
              </a:solidFill>
              <a:effectLst/>
              <a:latin typeface="Söhne"/>
            </a:endParaRPr>
          </a:p>
          <a:p>
            <a:pPr algn="l">
              <a:buFont typeface="Arial" panose="020B0604020202020204" pitchFamily="34" charset="0"/>
              <a:buChar char="•"/>
            </a:pPr>
            <a:r>
              <a:rPr lang="en-US" b="0" i="0">
                <a:solidFill>
                  <a:srgbClr val="374151"/>
                </a:solidFill>
                <a:effectLst/>
                <a:latin typeface="Söhne"/>
              </a:rPr>
              <a:t>Ole </a:t>
            </a:r>
            <a:r>
              <a:rPr lang="en-US" b="0" i="0" err="1">
                <a:solidFill>
                  <a:srgbClr val="374151"/>
                </a:solidFill>
                <a:effectLst/>
                <a:latin typeface="Söhne"/>
              </a:rPr>
              <a:t>Kaasas</a:t>
            </a:r>
            <a:r>
              <a:rPr lang="en-US" b="0" i="0">
                <a:solidFill>
                  <a:srgbClr val="374151"/>
                </a:solidFill>
                <a:effectLst/>
                <a:latin typeface="Söhne"/>
              </a:rPr>
              <a:t>! Bus Trainings: </a:t>
            </a:r>
            <a:r>
              <a:rPr lang="en-US" b="0" i="0" u="sng">
                <a:solidFill>
                  <a:srgbClr val="374151"/>
                </a:solidFill>
                <a:effectLst/>
                <a:latin typeface="Söhne"/>
                <a:hlinkClick r:id="rId7"/>
              </a:rPr>
              <a:t>https://www.bcskoolitus.ee/projekt/ole-kaasas-bussikoolitused/</a:t>
            </a:r>
            <a:endParaRPr lang="en-US" b="0" i="0">
              <a:solidFill>
                <a:srgbClr val="374151"/>
              </a:solidFill>
              <a:effectLst/>
              <a:latin typeface="Söhne"/>
            </a:endParaRPr>
          </a:p>
          <a:p>
            <a:pPr algn="l">
              <a:buFont typeface="Arial" panose="020B0604020202020204" pitchFamily="34" charset="0"/>
              <a:buChar char="•"/>
            </a:pPr>
            <a:r>
              <a:rPr lang="en-US" b="0" i="0">
                <a:solidFill>
                  <a:srgbClr val="374151"/>
                </a:solidFill>
                <a:effectLst/>
                <a:latin typeface="Söhne"/>
              </a:rPr>
              <a:t>Wikipedia: </a:t>
            </a:r>
            <a:r>
              <a:rPr lang="en-US" b="0" i="0" u="sng">
                <a:solidFill>
                  <a:srgbClr val="374151"/>
                </a:solidFill>
                <a:effectLst/>
                <a:latin typeface="Söhne"/>
                <a:hlinkClick r:id="rId8"/>
              </a:rPr>
              <a:t>https://et.wikipedia.org/wiki/Vaata_Maailma</a:t>
            </a:r>
            <a:endParaRPr lang="en-US" b="0" i="0">
              <a:solidFill>
                <a:srgbClr val="374151"/>
              </a:solidFill>
              <a:effectLst/>
              <a:latin typeface="Söhne"/>
            </a:endParaRPr>
          </a:p>
        </p:txBody>
      </p:sp>
      <p:sp>
        <p:nvSpPr>
          <p:cNvPr id="4" name="Slide Number Placeholder 3"/>
          <p:cNvSpPr>
            <a:spLocks noGrp="1"/>
          </p:cNvSpPr>
          <p:nvPr>
            <p:ph type="sldNum" sz="quarter" idx="10"/>
            <p:custDataLst>
              <p:tags r:id="rId3"/>
            </p:custDataLst>
          </p:nvPr>
        </p:nvSpPr>
        <p:spPr/>
        <p:txBody>
          <a:bodyPr/>
          <a:lstStyle/>
          <a:p>
            <a:fld id="{905D3CC1-999D-4C69-A5AD-E3FB9D73205D}" type="slidenum">
              <a:rPr lang="et-EE" sz="1000" smtClean="0">
                <a:latin typeface="Aino" panose="02000603040504020204" pitchFamily="50" charset="0"/>
              </a:rPr>
              <a:t>17</a:t>
            </a:fld>
            <a:endParaRPr lang="et-EE" sz="1000">
              <a:latin typeface="Aino" panose="02000603040504020204" pitchFamily="50" charset="0"/>
            </a:endParaRPr>
          </a:p>
        </p:txBody>
      </p:sp>
    </p:spTree>
    <p:extLst>
      <p:ext uri="{BB962C8B-B14F-4D97-AF65-F5344CB8AC3E}">
        <p14:creationId xmlns:p14="http://schemas.microsoft.com/office/powerpoint/2010/main" val="926416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18</a:t>
            </a:fld>
            <a:endParaRPr lang="et-EE" sz="1200" b="0" strike="noStrike" spc="-1">
              <a:latin typeface="Calibri"/>
            </a:endParaRPr>
          </a:p>
        </p:txBody>
      </p:sp>
    </p:spTree>
    <p:extLst>
      <p:ext uri="{BB962C8B-B14F-4D97-AF65-F5344CB8AC3E}">
        <p14:creationId xmlns:p14="http://schemas.microsoft.com/office/powerpoint/2010/main" val="10235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4" name="Slide Number Placeholder 3"/>
          <p:cNvSpPr>
            <a:spLocks noGrp="1"/>
          </p:cNvSpPr>
          <p:nvPr>
            <p:ph type="sldNum" sz="quarter" idx="10"/>
          </p:nvPr>
        </p:nvSpPr>
        <p:spPr/>
        <p:txBody>
          <a:bodyPr/>
          <a:lstStyle/>
          <a:p>
            <a:fld id="{CA529E33-65E5-403A-9340-77D2DF082C6D}" type="slidenum">
              <a:rPr lang="en-US" smtClean="0"/>
              <a:t>2</a:t>
            </a:fld>
            <a:endParaRPr lang="en-US"/>
          </a:p>
        </p:txBody>
      </p:sp>
      <p:sp>
        <p:nvSpPr>
          <p:cNvPr id="6" name="Märkmete kohatäide 5">
            <a:extLst>
              <a:ext uri="{FF2B5EF4-FFF2-40B4-BE49-F238E27FC236}">
                <a16:creationId xmlns:a16="http://schemas.microsoft.com/office/drawing/2014/main" id="{0B35F9D2-F2B0-4296-83CA-FCB693FDD760}"/>
              </a:ext>
            </a:extLst>
          </p:cNvPr>
          <p:cNvSpPr>
            <a:spLocks noGrp="1"/>
          </p:cNvSpPr>
          <p:nvPr>
            <p:ph type="body"/>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b="1"/>
              <a:t>PISA 2018 </a:t>
            </a:r>
            <a:r>
              <a:rPr lang="et-EE" b="1" err="1"/>
              <a:t>top</a:t>
            </a:r>
            <a:r>
              <a:rPr lang="et-EE" b="1"/>
              <a:t> and </a:t>
            </a:r>
            <a:r>
              <a:rPr lang="et-EE" b="1" err="1"/>
              <a:t>low</a:t>
            </a:r>
            <a:r>
              <a:rPr lang="et-EE" b="1"/>
              <a:t> </a:t>
            </a:r>
            <a:r>
              <a:rPr lang="et-EE" b="1" err="1"/>
              <a:t>performers</a:t>
            </a:r>
            <a:r>
              <a:rPr lang="et-EE" b="1"/>
              <a:t>. </a:t>
            </a:r>
            <a:r>
              <a:rPr lang="et-EE" b="0"/>
              <a:t>Estonia (vs OECD </a:t>
            </a:r>
            <a:r>
              <a:rPr lang="et-EE" b="0" err="1"/>
              <a:t>average</a:t>
            </a:r>
            <a:r>
              <a:rPr lang="et-EE" b="0"/>
              <a:t>)</a:t>
            </a:r>
          </a:p>
          <a:p>
            <a:pPr rtl="0">
              <a:buFont typeface="Arial" panose="020B0604020202020204" pitchFamily="34" charset="0"/>
              <a:buChar char="•"/>
            </a:pPr>
            <a:r>
              <a:rPr lang="en-US"/>
              <a:t>The share of </a:t>
            </a:r>
            <a:r>
              <a:rPr lang="et-EE"/>
              <a:t>TOP PERFORMERS</a:t>
            </a:r>
            <a:r>
              <a:rPr lang="en-US"/>
              <a:t>:</a:t>
            </a:r>
          </a:p>
          <a:p>
            <a:pPr marL="630936" rtl="0"/>
            <a:r>
              <a:rPr lang="en-US">
                <a:effectLst/>
              </a:rPr>
              <a:t>-Reading 14% (vs 9%)</a:t>
            </a:r>
          </a:p>
          <a:p>
            <a:pPr marL="630936" rtl="0"/>
            <a:r>
              <a:rPr lang="en-US">
                <a:effectLst/>
              </a:rPr>
              <a:t>-Math 16% (vs 11%)</a:t>
            </a:r>
          </a:p>
          <a:p>
            <a:pPr marL="630936" rtl="0"/>
            <a:r>
              <a:rPr lang="en-US">
                <a:effectLst/>
              </a:rPr>
              <a:t>-Science 12% (vs 7%)</a:t>
            </a:r>
          </a:p>
          <a:p>
            <a:pPr rtl="0">
              <a:buFont typeface="Arial" panose="020B0604020202020204" pitchFamily="34" charset="0"/>
              <a:buChar char="•"/>
            </a:pPr>
            <a:r>
              <a:rPr lang="en-US"/>
              <a:t>The share of </a:t>
            </a:r>
            <a:r>
              <a:rPr lang="et-EE"/>
              <a:t>LOW PERFORMERS</a:t>
            </a:r>
            <a:r>
              <a:rPr lang="en-US"/>
              <a:t>:</a:t>
            </a:r>
          </a:p>
          <a:p>
            <a:pPr marL="630936" rtl="0"/>
            <a:r>
              <a:rPr lang="en-US">
                <a:effectLst/>
              </a:rPr>
              <a:t>-Reading 11% (vs 23%)</a:t>
            </a:r>
          </a:p>
          <a:p>
            <a:pPr marL="630936" rtl="0"/>
            <a:r>
              <a:rPr lang="en-US">
                <a:effectLst/>
              </a:rPr>
              <a:t>-Math 10% (vs 24%)</a:t>
            </a:r>
          </a:p>
          <a:p>
            <a:pPr marL="630936" rtl="0"/>
            <a:r>
              <a:rPr lang="en-US">
                <a:effectLst/>
              </a:rPr>
              <a:t>-Science 9% (vs 22%)</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t-EE" b="0"/>
          </a:p>
          <a:p>
            <a:r>
              <a:rPr lang="et-EE" b="1" err="1"/>
              <a:t>how</a:t>
            </a:r>
            <a:r>
              <a:rPr lang="et-EE" b="1"/>
              <a:t> </a:t>
            </a:r>
            <a:r>
              <a:rPr lang="et-EE" b="1" err="1"/>
              <a:t>did</a:t>
            </a:r>
            <a:r>
              <a:rPr lang="et-EE" b="1"/>
              <a:t> </a:t>
            </a:r>
            <a:r>
              <a:rPr lang="et-EE" b="1" err="1"/>
              <a:t>we</a:t>
            </a:r>
            <a:r>
              <a:rPr lang="et-EE" b="1"/>
              <a:t> </a:t>
            </a:r>
            <a:r>
              <a:rPr lang="et-EE" b="1" err="1"/>
              <a:t>get</a:t>
            </a:r>
            <a:r>
              <a:rPr lang="et-EE" b="1"/>
              <a:t> </a:t>
            </a:r>
            <a:r>
              <a:rPr lang="et-EE" b="1" err="1"/>
              <a:t>there</a:t>
            </a:r>
            <a:r>
              <a:rPr lang="et-EE" b="1"/>
              <a:t>?</a:t>
            </a:r>
          </a:p>
          <a:p>
            <a:pPr marL="171450" indent="-171450">
              <a:buFont typeface="Arial" panose="020B0604020202020204" pitchFamily="34" charset="0"/>
              <a:buChar char="•"/>
            </a:pPr>
            <a:r>
              <a:rPr lang="et-EE" sz="1200"/>
              <a:t>EDUCATIONAL MINDSET. </a:t>
            </a:r>
            <a:r>
              <a:rPr lang="en-US" sz="1200"/>
              <a:t>It has always been both a guarantee of individual success and one of the main drivers of the country's development. </a:t>
            </a:r>
            <a:endParaRPr lang="et-EE" sz="1200"/>
          </a:p>
          <a:p>
            <a:pPr marL="171450" indent="-171450">
              <a:buFont typeface="Arial" panose="020B0604020202020204" pitchFamily="34" charset="0"/>
              <a:buChar char="•"/>
            </a:pPr>
            <a:r>
              <a:rPr lang="en-US"/>
              <a:t>DIGITAL SOCIETY</a:t>
            </a:r>
            <a:r>
              <a:rPr lang="et-EE"/>
              <a:t>. </a:t>
            </a:r>
            <a:r>
              <a:rPr lang="en-US"/>
              <a:t>In a country where</a:t>
            </a:r>
            <a:r>
              <a:rPr lang="et-EE"/>
              <a:t> </a:t>
            </a:r>
            <a:r>
              <a:rPr lang="en-US"/>
              <a:t>99% of state services are online </a:t>
            </a:r>
            <a:r>
              <a:rPr lang="et-EE"/>
              <a:t>and </a:t>
            </a:r>
            <a:r>
              <a:rPr lang="et-EE" err="1"/>
              <a:t>people</a:t>
            </a:r>
            <a:r>
              <a:rPr lang="et-EE"/>
              <a:t> </a:t>
            </a:r>
            <a:r>
              <a:rPr lang="en-US"/>
              <a:t>trust e-society, we use the possibilities of technology in </a:t>
            </a:r>
            <a:r>
              <a:rPr lang="et-EE"/>
              <a:t>e</a:t>
            </a:r>
            <a:r>
              <a:rPr lang="en-US" err="1"/>
              <a:t>ducation</a:t>
            </a:r>
            <a:r>
              <a:rPr lang="et-EE"/>
              <a:t> as </a:t>
            </a:r>
            <a:r>
              <a:rPr lang="et-EE" err="1"/>
              <a:t>well</a:t>
            </a:r>
            <a:r>
              <a:rPr lang="et-EE"/>
              <a:t>. </a:t>
            </a:r>
            <a:endParaRPr lang="et-EE" sz="1200"/>
          </a:p>
          <a:p>
            <a:pPr marL="171450" indent="-171450">
              <a:buFont typeface="Arial" panose="020B0604020202020204" pitchFamily="34" charset="0"/>
              <a:buChar char="•"/>
            </a:pPr>
            <a:r>
              <a:rPr lang="et-EE" spc="-1"/>
              <a:t>CAN-DO ATTITUDE. </a:t>
            </a:r>
            <a:r>
              <a:rPr lang="en-US" spc="-1"/>
              <a:t>Over the last 30 years</a:t>
            </a:r>
            <a:r>
              <a:rPr lang="et-EE" spc="-1"/>
              <a:t>, Estonia</a:t>
            </a:r>
            <a:r>
              <a:rPr lang="en-GB" spc="-1"/>
              <a:t> </a:t>
            </a:r>
            <a:r>
              <a:rPr lang="et-EE" spc="-1" err="1"/>
              <a:t>has</a:t>
            </a:r>
            <a:r>
              <a:rPr lang="et-EE" spc="-1"/>
              <a:t> </a:t>
            </a:r>
            <a:r>
              <a:rPr lang="en-GB" spc="-1"/>
              <a:t>implemented a lot of large-scale</a:t>
            </a:r>
            <a:r>
              <a:rPr lang="et-EE" spc="-1"/>
              <a:t> </a:t>
            </a:r>
            <a:r>
              <a:rPr lang="et-EE" spc="-1" err="1"/>
              <a:t>educational</a:t>
            </a:r>
            <a:r>
              <a:rPr lang="et-EE" spc="-1"/>
              <a:t> </a:t>
            </a:r>
            <a:r>
              <a:rPr lang="en-GB" spc="-1"/>
              <a:t>reforms</a:t>
            </a:r>
            <a:r>
              <a:rPr lang="et-EE" spc="-1"/>
              <a:t>, </a:t>
            </a:r>
            <a:r>
              <a:rPr lang="et-EE" spc="-1" err="1"/>
              <a:t>doing</a:t>
            </a:r>
            <a:r>
              <a:rPr lang="et-EE" spc="-1"/>
              <a:t> </a:t>
            </a:r>
            <a:r>
              <a:rPr lang="et-EE" spc="-1" err="1"/>
              <a:t>it</a:t>
            </a:r>
            <a:r>
              <a:rPr lang="et-EE" spc="-1"/>
              <a:t> „</a:t>
            </a:r>
            <a:r>
              <a:rPr lang="et-EE" spc="-1" err="1"/>
              <a:t>the</a:t>
            </a:r>
            <a:r>
              <a:rPr lang="et-EE" spc="-1"/>
              <a:t> Estonian </a:t>
            </a:r>
            <a:r>
              <a:rPr lang="et-EE" spc="-1" err="1"/>
              <a:t>way</a:t>
            </a:r>
            <a:r>
              <a:rPr lang="et-EE" spc="-1"/>
              <a:t>“ -  </a:t>
            </a:r>
            <a:r>
              <a:rPr lang="et-EE" spc="-1" err="1"/>
              <a:t>quickly</a:t>
            </a:r>
            <a:r>
              <a:rPr lang="et-EE" spc="-1"/>
              <a:t> and </a:t>
            </a:r>
            <a:r>
              <a:rPr lang="et-EE" spc="-1" err="1"/>
              <a:t>boldly</a:t>
            </a:r>
            <a:r>
              <a:rPr lang="et-EE" spc="-1"/>
              <a:t>.</a:t>
            </a:r>
            <a:endParaRPr lang="et-EE"/>
          </a:p>
          <a:p>
            <a:pPr marL="171450" indent="-171450">
              <a:buFont typeface="Arial" panose="020B0604020202020204" pitchFamily="34" charset="0"/>
              <a:buChar char="•"/>
            </a:pPr>
            <a:r>
              <a:rPr lang="et-EE" sz="1200"/>
              <a:t>INNOVATIVE START-UP CULTURE. </a:t>
            </a:r>
            <a:r>
              <a:rPr lang="et-EE"/>
              <a:t>State </a:t>
            </a:r>
            <a:r>
              <a:rPr lang="et-EE" err="1"/>
              <a:t>has</a:t>
            </a:r>
            <a:r>
              <a:rPr lang="et-EE"/>
              <a:t> </a:t>
            </a:r>
            <a:r>
              <a:rPr lang="et-EE" err="1"/>
              <a:t>supported</a:t>
            </a:r>
            <a:r>
              <a:rPr lang="et-EE"/>
              <a:t> </a:t>
            </a:r>
            <a:r>
              <a:rPr lang="et-EE" err="1"/>
              <a:t>entrepreneurship</a:t>
            </a:r>
            <a:r>
              <a:rPr lang="et-EE"/>
              <a:t> </a:t>
            </a:r>
            <a:r>
              <a:rPr lang="et-EE" err="1"/>
              <a:t>education</a:t>
            </a:r>
            <a:r>
              <a:rPr lang="et-EE"/>
              <a:t> </a:t>
            </a:r>
            <a:r>
              <a:rPr lang="et-EE" err="1"/>
              <a:t>for</a:t>
            </a:r>
            <a:r>
              <a:rPr lang="et-EE"/>
              <a:t> </a:t>
            </a:r>
            <a:r>
              <a:rPr lang="et-EE" err="1"/>
              <a:t>decades</a:t>
            </a:r>
            <a:r>
              <a:rPr lang="et-EE"/>
              <a:t>. </a:t>
            </a:r>
            <a:r>
              <a:rPr lang="en-US" sz="1200"/>
              <a:t>Past years have seen </a:t>
            </a:r>
            <a:r>
              <a:rPr lang="en-US" sz="1200" err="1"/>
              <a:t>rapi</a:t>
            </a:r>
            <a:r>
              <a:rPr lang="et-EE" sz="1200"/>
              <a:t>d</a:t>
            </a:r>
            <a:r>
              <a:rPr lang="en-US" sz="1200"/>
              <a:t> growth in the EdTech sector</a:t>
            </a:r>
            <a:r>
              <a:rPr lang="et-EE" sz="1200"/>
              <a:t>. </a:t>
            </a:r>
          </a:p>
        </p:txBody>
      </p:sp>
    </p:spTree>
    <p:extLst>
      <p:ext uri="{BB962C8B-B14F-4D97-AF65-F5344CB8AC3E}">
        <p14:creationId xmlns:p14="http://schemas.microsoft.com/office/powerpoint/2010/main" val="307960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lvl="0" indent="-171450">
              <a:buFont typeface="Arial" panose="020B0604020202020204" pitchFamily="34" charset="0"/>
              <a:buChar char="•"/>
            </a:pPr>
            <a:r>
              <a:rPr lang="et-EE" b="0"/>
              <a:t>AUTONOMY: </a:t>
            </a:r>
            <a:r>
              <a:rPr lang="et-EE" err="1"/>
              <a:t>Every</a:t>
            </a:r>
            <a:r>
              <a:rPr lang="et-EE"/>
              <a:t> </a:t>
            </a:r>
            <a:r>
              <a:rPr lang="et-EE" err="1"/>
              <a:t>school</a:t>
            </a:r>
            <a:r>
              <a:rPr lang="et-EE"/>
              <a:t> </a:t>
            </a:r>
            <a:r>
              <a:rPr lang="et-EE" err="1"/>
              <a:t>creates</a:t>
            </a:r>
            <a:r>
              <a:rPr lang="et-EE"/>
              <a:t> </a:t>
            </a:r>
            <a:r>
              <a:rPr lang="et-EE" err="1"/>
              <a:t>their</a:t>
            </a:r>
            <a:r>
              <a:rPr lang="et-EE"/>
              <a:t> </a:t>
            </a:r>
            <a:r>
              <a:rPr lang="et-EE" err="1"/>
              <a:t>own</a:t>
            </a:r>
            <a:r>
              <a:rPr lang="et-EE"/>
              <a:t> </a:t>
            </a:r>
            <a:r>
              <a:rPr lang="et-EE" err="1"/>
              <a:t>curricula</a:t>
            </a:r>
            <a:r>
              <a:rPr lang="et-EE"/>
              <a:t> on </a:t>
            </a:r>
            <a:r>
              <a:rPr lang="et-EE" err="1"/>
              <a:t>the</a:t>
            </a:r>
            <a:r>
              <a:rPr lang="et-EE"/>
              <a:t> </a:t>
            </a:r>
            <a:r>
              <a:rPr lang="et-EE" err="1"/>
              <a:t>basis</a:t>
            </a:r>
            <a:r>
              <a:rPr lang="et-EE"/>
              <a:t> on </a:t>
            </a:r>
            <a:r>
              <a:rPr lang="et-EE" err="1"/>
              <a:t>national</a:t>
            </a:r>
            <a:r>
              <a:rPr lang="et-EE"/>
              <a:t> </a:t>
            </a:r>
            <a:r>
              <a:rPr lang="et-EE" err="1"/>
              <a:t>curriculum</a:t>
            </a:r>
            <a:r>
              <a:rPr lang="et-EE"/>
              <a:t>. </a:t>
            </a:r>
            <a:r>
              <a:rPr lang="et-EE" err="1"/>
              <a:t>principals</a:t>
            </a:r>
            <a:r>
              <a:rPr lang="et-EE"/>
              <a:t> </a:t>
            </a:r>
            <a:r>
              <a:rPr lang="et-EE" err="1"/>
              <a:t>can</a:t>
            </a:r>
            <a:r>
              <a:rPr lang="et-EE"/>
              <a:t> </a:t>
            </a:r>
            <a:r>
              <a:rPr lang="et-EE" err="1"/>
              <a:t>decide</a:t>
            </a:r>
            <a:r>
              <a:rPr lang="et-EE"/>
              <a:t> on </a:t>
            </a:r>
            <a:r>
              <a:rPr lang="et-EE" err="1"/>
              <a:t>teachers</a:t>
            </a:r>
            <a:r>
              <a:rPr lang="et-EE"/>
              <a:t> </a:t>
            </a:r>
            <a:r>
              <a:rPr lang="et-EE" err="1"/>
              <a:t>salaries</a:t>
            </a:r>
            <a:r>
              <a:rPr lang="et-EE"/>
              <a:t> and </a:t>
            </a:r>
            <a:r>
              <a:rPr lang="et-EE" err="1"/>
              <a:t>how</a:t>
            </a:r>
            <a:r>
              <a:rPr lang="et-EE"/>
              <a:t> </a:t>
            </a:r>
            <a:r>
              <a:rPr lang="et-EE" err="1"/>
              <a:t>the</a:t>
            </a:r>
            <a:r>
              <a:rPr lang="et-EE"/>
              <a:t> </a:t>
            </a:r>
            <a:r>
              <a:rPr lang="et-EE" err="1"/>
              <a:t>money</a:t>
            </a:r>
            <a:r>
              <a:rPr lang="et-EE"/>
              <a:t> </a:t>
            </a:r>
            <a:r>
              <a:rPr lang="et-EE" err="1"/>
              <a:t>is</a:t>
            </a:r>
            <a:r>
              <a:rPr lang="et-EE"/>
              <a:t> </a:t>
            </a:r>
            <a:r>
              <a:rPr lang="et-EE" err="1"/>
              <a:t>spent</a:t>
            </a:r>
            <a:r>
              <a:rPr lang="et-EE"/>
              <a:t> etc, </a:t>
            </a:r>
            <a:r>
              <a:rPr lang="et-EE" err="1"/>
              <a:t>teachers</a:t>
            </a:r>
            <a:r>
              <a:rPr lang="et-EE"/>
              <a:t> are </a:t>
            </a:r>
            <a:r>
              <a:rPr lang="et-EE" err="1"/>
              <a:t>free</a:t>
            </a:r>
            <a:r>
              <a:rPr lang="et-EE"/>
              <a:t> </a:t>
            </a:r>
            <a:r>
              <a:rPr lang="et-EE" err="1"/>
              <a:t>to</a:t>
            </a:r>
            <a:r>
              <a:rPr lang="et-EE"/>
              <a:t> </a:t>
            </a:r>
            <a:r>
              <a:rPr lang="et-EE" err="1"/>
              <a:t>decide</a:t>
            </a:r>
            <a:r>
              <a:rPr lang="et-EE"/>
              <a:t> </a:t>
            </a:r>
            <a:r>
              <a:rPr lang="et-EE" err="1"/>
              <a:t>how</a:t>
            </a:r>
            <a:r>
              <a:rPr lang="et-EE"/>
              <a:t> </a:t>
            </a:r>
            <a:r>
              <a:rPr lang="et-EE" err="1"/>
              <a:t>they</a:t>
            </a:r>
            <a:r>
              <a:rPr lang="et-EE"/>
              <a:t> </a:t>
            </a:r>
            <a:r>
              <a:rPr lang="et-EE" err="1"/>
              <a:t>reach</a:t>
            </a:r>
            <a:r>
              <a:rPr lang="et-EE"/>
              <a:t> </a:t>
            </a:r>
            <a:r>
              <a:rPr lang="et-EE" err="1"/>
              <a:t>learning</a:t>
            </a:r>
            <a:r>
              <a:rPr lang="et-EE"/>
              <a:t> </a:t>
            </a:r>
            <a:r>
              <a:rPr lang="et-EE" err="1"/>
              <a:t>outcomes</a:t>
            </a:r>
            <a:r>
              <a:rPr lang="et-EE"/>
              <a:t> </a:t>
            </a:r>
            <a:r>
              <a:rPr lang="et-EE" err="1"/>
              <a:t>set</a:t>
            </a:r>
            <a:r>
              <a:rPr lang="et-EE"/>
              <a:t> in </a:t>
            </a:r>
            <a:r>
              <a:rPr lang="et-EE" err="1"/>
              <a:t>curricula</a:t>
            </a:r>
            <a:endParaRPr lang="et-EE"/>
          </a:p>
          <a:p>
            <a:pPr marL="171450" indent="-171450">
              <a:buFont typeface="Arial" panose="020B0604020202020204" pitchFamily="34" charset="0"/>
              <a:buChar char="•"/>
            </a:pPr>
            <a:r>
              <a:rPr lang="et-EE" b="0"/>
              <a:t>FUNDING:</a:t>
            </a:r>
            <a:r>
              <a:rPr lang="et-EE" b="1"/>
              <a:t> </a:t>
            </a:r>
            <a:r>
              <a:rPr lang="et-EE"/>
              <a:t>In </a:t>
            </a:r>
            <a:r>
              <a:rPr lang="et-EE" err="1"/>
              <a:t>general</a:t>
            </a:r>
            <a:r>
              <a:rPr lang="et-EE"/>
              <a:t> </a:t>
            </a:r>
            <a:r>
              <a:rPr lang="et-EE" err="1"/>
              <a:t>education</a:t>
            </a:r>
            <a:r>
              <a:rPr lang="et-EE"/>
              <a:t>, t</a:t>
            </a:r>
            <a:r>
              <a:rPr lang="en-US"/>
              <a:t>he state subsidy</a:t>
            </a:r>
            <a:r>
              <a:rPr lang="et-EE"/>
              <a:t> </a:t>
            </a:r>
            <a:r>
              <a:rPr lang="et-EE" err="1"/>
              <a:t>is</a:t>
            </a:r>
            <a:r>
              <a:rPr lang="et-EE"/>
              <a:t> </a:t>
            </a:r>
            <a:r>
              <a:rPr lang="et-EE" err="1"/>
              <a:t>related</a:t>
            </a:r>
            <a:r>
              <a:rPr lang="et-EE"/>
              <a:t> </a:t>
            </a:r>
            <a:r>
              <a:rPr lang="et-EE" err="1"/>
              <a:t>to</a:t>
            </a:r>
            <a:r>
              <a:rPr lang="et-EE"/>
              <a:t> </a:t>
            </a:r>
            <a:r>
              <a:rPr lang="et-EE" err="1"/>
              <a:t>the</a:t>
            </a:r>
            <a:r>
              <a:rPr lang="et-EE"/>
              <a:t> number of </a:t>
            </a:r>
            <a:r>
              <a:rPr lang="et-EE" err="1"/>
              <a:t>students</a:t>
            </a:r>
            <a:r>
              <a:rPr lang="et-EE"/>
              <a:t>, and</a:t>
            </a:r>
            <a:r>
              <a:rPr lang="en-US"/>
              <a:t> </a:t>
            </a:r>
            <a:r>
              <a:rPr lang="et-EE" err="1"/>
              <a:t>covers</a:t>
            </a:r>
            <a:r>
              <a:rPr lang="et-EE"/>
              <a:t> </a:t>
            </a:r>
            <a:r>
              <a:rPr lang="en-US"/>
              <a:t>expenses on teachers’ salaries, training</a:t>
            </a:r>
            <a:r>
              <a:rPr lang="et-EE"/>
              <a:t>, </a:t>
            </a:r>
            <a:r>
              <a:rPr lang="en-US"/>
              <a:t>textbooks</a:t>
            </a:r>
            <a:r>
              <a:rPr lang="et-EE"/>
              <a:t> etc. </a:t>
            </a:r>
            <a:r>
              <a:rPr lang="en-US"/>
              <a:t>Similar subsidies are also made available to private general education schools as prescribed by the Private Schools Act. Private schools comprise 11% of all schools. </a:t>
            </a:r>
            <a:endParaRPr lang="et-EE" sz="1200"/>
          </a:p>
          <a:p>
            <a:pPr marL="171450" indent="-171450">
              <a:buFont typeface="Arial" panose="020B0604020202020204" pitchFamily="34" charset="0"/>
              <a:buChar char="•"/>
            </a:pPr>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3</a:t>
            </a:fld>
            <a:endParaRPr lang="et-EE" sz="1400" b="0" strike="noStrike" spc="-1">
              <a:latin typeface="Calibri"/>
            </a:endParaRPr>
          </a:p>
        </p:txBody>
      </p:sp>
    </p:spTree>
    <p:extLst>
      <p:ext uri="{BB962C8B-B14F-4D97-AF65-F5344CB8AC3E}">
        <p14:creationId xmlns:p14="http://schemas.microsoft.com/office/powerpoint/2010/main" val="368099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215900" indent="-214313" algn="l" eaLnBrk="1">
              <a:spcBef>
                <a:spcPct val="0"/>
              </a:spcBef>
              <a:tabLst>
                <a:tab pos="2159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effectLst/>
              </a:rPr>
              <a:t>What might have been classed as a risky commitment to technology three decades</a:t>
            </a:r>
            <a:r>
              <a:rPr lang="et-EE" sz="1200">
                <a:effectLst/>
              </a:rPr>
              <a:t> </a:t>
            </a:r>
            <a:r>
              <a:rPr lang="en-US" sz="1200">
                <a:effectLst/>
              </a:rPr>
              <a:t>ago has fostered a more progressive and open society, both online and offline</a:t>
            </a:r>
            <a:r>
              <a:rPr lang="et-EE" sz="1200">
                <a:effectLst/>
              </a:rPr>
              <a:t>. </a:t>
            </a:r>
          </a:p>
          <a:p>
            <a:pPr marL="215900" indent="-214313" eaLnBrk="1">
              <a:spcBef>
                <a:spcPct val="0"/>
              </a:spcBef>
              <a:tabLst>
                <a:tab pos="21590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t-EE" sz="1200">
                <a:effectLst/>
              </a:rPr>
              <a:t>– Siim </a:t>
            </a:r>
            <a:r>
              <a:rPr lang="et-EE" sz="1200" err="1">
                <a:effectLst/>
              </a:rPr>
              <a:t>Sikkut</a:t>
            </a:r>
            <a:r>
              <a:rPr lang="et-EE" sz="1200">
                <a:effectLst/>
              </a:rPr>
              <a:t>, </a:t>
            </a:r>
            <a:r>
              <a:rPr lang="et-EE" sz="1200" err="1">
                <a:effectLst/>
              </a:rPr>
              <a:t>Estonia’s</a:t>
            </a:r>
            <a:r>
              <a:rPr lang="et-EE" sz="1200">
                <a:effectLst/>
              </a:rPr>
              <a:t> CIO 2017-2022</a:t>
            </a:r>
          </a:p>
        </p:txBody>
      </p:sp>
      <p:sp>
        <p:nvSpPr>
          <p:cNvPr id="4" name="Slaidinumbri kohatäide 3"/>
          <p:cNvSpPr>
            <a:spLocks noGrp="1"/>
          </p:cNvSpPr>
          <p:nvPr>
            <p:ph type="sldNum" sz="quarter" idx="5"/>
          </p:nvPr>
        </p:nvSpPr>
        <p:spPr/>
        <p:txBody>
          <a:bodyPr/>
          <a:lstStyle/>
          <a:p>
            <a:fld id="{2BB61B5B-8DEF-4139-A3C5-91B3D624FAFB}" type="slidenum">
              <a:rPr lang="et-EE" smtClean="0"/>
              <a:t>4</a:t>
            </a:fld>
            <a:endParaRPr lang="et-EE"/>
          </a:p>
        </p:txBody>
      </p:sp>
    </p:spTree>
    <p:extLst>
      <p:ext uri="{BB962C8B-B14F-4D97-AF65-F5344CB8AC3E}">
        <p14:creationId xmlns:p14="http://schemas.microsoft.com/office/powerpoint/2010/main" val="265754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5</a:t>
            </a:fld>
            <a:endParaRPr lang="et-EE" sz="1400" b="0" strike="noStrike" spc="-1">
              <a:latin typeface="Calibri"/>
            </a:endParaRPr>
          </a:p>
        </p:txBody>
      </p:sp>
      <p:sp>
        <p:nvSpPr>
          <p:cNvPr id="6" name="Märkmete kohatäide 5">
            <a:extLst>
              <a:ext uri="{FF2B5EF4-FFF2-40B4-BE49-F238E27FC236}">
                <a16:creationId xmlns:a16="http://schemas.microsoft.com/office/drawing/2014/main" id="{D69341C9-A26E-417E-BBB1-3906604607D3}"/>
              </a:ext>
            </a:extLst>
          </p:cNvPr>
          <p:cNvSpPr>
            <a:spLocks noGrp="1"/>
          </p:cNvSpPr>
          <p:nvPr>
            <p:ph type="body"/>
          </p:nvPr>
        </p:nvSpPr>
        <p:spPr/>
        <p:txBody>
          <a:bodyPr/>
          <a:lstStyle/>
          <a:p>
            <a:endParaRPr lang="et-EE"/>
          </a:p>
        </p:txBody>
      </p:sp>
    </p:spTree>
    <p:extLst>
      <p:ext uri="{BB962C8B-B14F-4D97-AF65-F5344CB8AC3E}">
        <p14:creationId xmlns:p14="http://schemas.microsoft.com/office/powerpoint/2010/main" val="51812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t-EE" sz="1600"/>
              <a:t>FOCUS: Engineering, ICT, Design &amp; Technology, </a:t>
            </a:r>
            <a:r>
              <a:rPr lang="et-EE" sz="1600" err="1"/>
              <a:t>Critical</a:t>
            </a:r>
            <a:r>
              <a:rPr lang="et-EE" sz="1600"/>
              <a:t> </a:t>
            </a:r>
            <a:r>
              <a:rPr lang="et-EE" sz="1600" err="1"/>
              <a:t>Thinking</a:t>
            </a:r>
            <a:endParaRPr lang="et-EE" sz="1600"/>
          </a:p>
          <a:p>
            <a:r>
              <a:rPr lang="et-EE" sz="1600"/>
              <a:t>GOAL: </a:t>
            </a:r>
            <a:r>
              <a:rPr lang="et-EE" sz="1600" err="1"/>
              <a:t>Understand</a:t>
            </a:r>
            <a:r>
              <a:rPr lang="et-EE" sz="1600"/>
              <a:t> Technology, </a:t>
            </a:r>
            <a:r>
              <a:rPr lang="et-EE" sz="1600" err="1"/>
              <a:t>Enhance</a:t>
            </a:r>
            <a:r>
              <a:rPr lang="et-EE" sz="1600"/>
              <a:t> </a:t>
            </a:r>
            <a:r>
              <a:rPr lang="et-EE" sz="1600" err="1"/>
              <a:t>Creativity</a:t>
            </a:r>
            <a:r>
              <a:rPr lang="et-EE" sz="1600"/>
              <a:t> &amp; </a:t>
            </a:r>
            <a:r>
              <a:rPr lang="et-EE" sz="1600" err="1"/>
              <a:t>Problem-Solving</a:t>
            </a:r>
            <a:r>
              <a:rPr lang="et-EE" sz="1600"/>
              <a:t> </a:t>
            </a:r>
            <a:r>
              <a:rPr lang="et-EE" sz="1600" err="1"/>
              <a:t>Skills</a:t>
            </a:r>
            <a:endParaRPr lang="et-EE" sz="1600"/>
          </a:p>
          <a:p>
            <a:r>
              <a:rPr lang="et-EE" sz="1600"/>
              <a:t>TARGETING: </a:t>
            </a:r>
            <a:r>
              <a:rPr lang="en-US" sz="1600"/>
              <a:t>kindergarteners to high school </a:t>
            </a:r>
            <a:r>
              <a:rPr lang="et-EE" sz="1600"/>
              <a:t>and </a:t>
            </a:r>
            <a:r>
              <a:rPr lang="et-EE" sz="1600" err="1"/>
              <a:t>vocational</a:t>
            </a:r>
            <a:r>
              <a:rPr lang="et-EE" sz="1600"/>
              <a:t> </a:t>
            </a:r>
            <a:r>
              <a:rPr lang="en-US" sz="1600"/>
              <a:t>students</a:t>
            </a:r>
            <a:endParaRPr lang="et-EE" sz="1600"/>
          </a:p>
          <a:p>
            <a:r>
              <a:rPr lang="et-EE" sz="1600"/>
              <a:t>ACTIVITIES: T</a:t>
            </a:r>
            <a:r>
              <a:rPr lang="en-US" sz="1600" err="1"/>
              <a:t>eacher</a:t>
            </a:r>
            <a:r>
              <a:rPr lang="en-US" sz="1600"/>
              <a:t> training, device funding support, student events, and free educational resources</a:t>
            </a:r>
          </a:p>
          <a:p>
            <a:pPr>
              <a:lnSpc>
                <a:spcPct val="114000"/>
              </a:lnSpc>
            </a:pPr>
            <a:endParaRPr lang="et-EE" sz="1000" u="none" strike="noStrike">
              <a:effectLst/>
              <a:latin typeface="Aino" panose="02000603040504020204" pitchFamily="50"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D3CC1-999D-4C69-A5AD-E3FB9D73205D}" type="slidenum">
              <a:rPr kumimoji="0" lang="et-EE" sz="1000" b="0" i="0" u="none" strike="noStrike" kern="1200" cap="none" spc="0" normalizeH="0" baseline="0" noProof="0" smtClean="0">
                <a:ln>
                  <a:noFill/>
                </a:ln>
                <a:solidFill>
                  <a:prstClr val="black"/>
                </a:solidFill>
                <a:effectLst/>
                <a:uLnTx/>
                <a:uFillTx/>
                <a:latin typeface="Aino" panose="02000603040504020204"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t-EE" sz="1000" b="0" i="0" u="none" strike="noStrike" kern="1200" cap="none" spc="0" normalizeH="0" baseline="0" noProof="0">
              <a:ln>
                <a:noFill/>
              </a:ln>
              <a:solidFill>
                <a:prstClr val="black"/>
              </a:solidFill>
              <a:effectLst/>
              <a:uLnTx/>
              <a:uFillTx/>
              <a:latin typeface="Aino" panose="02000603040504020204" pitchFamily="50" charset="0"/>
              <a:ea typeface="+mn-ea"/>
              <a:cs typeface="+mn-cs"/>
            </a:endParaRPr>
          </a:p>
        </p:txBody>
      </p:sp>
    </p:spTree>
    <p:extLst>
      <p:ext uri="{BB962C8B-B14F-4D97-AF65-F5344CB8AC3E}">
        <p14:creationId xmlns:p14="http://schemas.microsoft.com/office/powerpoint/2010/main" val="237023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0" i="0" dirty="0" err="1">
                <a:solidFill>
                  <a:srgbClr val="374151"/>
                </a:solidFill>
                <a:effectLst/>
                <a:latin typeface="Söhne"/>
              </a:rPr>
              <a:t>DigiTaru</a:t>
            </a:r>
            <a:r>
              <a:rPr lang="en-US" b="0" i="0" dirty="0">
                <a:solidFill>
                  <a:srgbClr val="374151"/>
                </a:solidFill>
                <a:effectLst/>
                <a:latin typeface="Söhne"/>
              </a:rPr>
              <a:t> is a 35-hour elective course in high school informatics where students work in teams to create solutions for real-world problems, mimicking professional software development cycles.</a:t>
            </a:r>
          </a:p>
          <a:p>
            <a:pPr algn="l">
              <a:buFont typeface="Arial" panose="020B0604020202020204" pitchFamily="34" charset="0"/>
              <a:buChar char="•"/>
            </a:pPr>
            <a:r>
              <a:rPr lang="en-US" b="0" i="0" dirty="0">
                <a:solidFill>
                  <a:srgbClr val="374151"/>
                </a:solidFill>
                <a:effectLst/>
                <a:latin typeface="Söhne"/>
              </a:rPr>
              <a:t>Teams consist of 3-5 students who have completed various computer science courses or have acquired necessary skills elsewhere.</a:t>
            </a:r>
          </a:p>
          <a:p>
            <a:pPr algn="l">
              <a:buFont typeface="Arial" panose="020B0604020202020204" pitchFamily="34" charset="0"/>
              <a:buChar char="•"/>
            </a:pPr>
            <a:r>
              <a:rPr lang="en-US" b="0" i="0" dirty="0">
                <a:solidFill>
                  <a:srgbClr val="374151"/>
                </a:solidFill>
                <a:effectLst/>
                <a:latin typeface="Söhne"/>
              </a:rPr>
              <a:t>Each team should have a school-based guide and preferably a mentor from the IT industry.</a:t>
            </a:r>
          </a:p>
          <a:p>
            <a:pPr algn="l">
              <a:buFont typeface="Arial" panose="020B0604020202020204" pitchFamily="34" charset="0"/>
              <a:buChar char="•"/>
            </a:pPr>
            <a:r>
              <a:rPr lang="en-US" b="0" i="0" dirty="0">
                <a:solidFill>
                  <a:srgbClr val="374151"/>
                </a:solidFill>
                <a:effectLst/>
                <a:latin typeface="Söhne"/>
              </a:rPr>
              <a:t>The project aims to teach students to create a prototype that solves a specific practical problem or need for a target group.</a:t>
            </a:r>
          </a:p>
          <a:p>
            <a:pPr algn="l">
              <a:buFont typeface="Arial" panose="020B0604020202020204" pitchFamily="34" charset="0"/>
              <a:buNone/>
            </a:pPr>
            <a:r>
              <a:rPr lang="en-US" b="0" i="0" u="sng" dirty="0">
                <a:solidFill>
                  <a:schemeClr val="tx2"/>
                </a:solidFill>
                <a:effectLst/>
                <a:latin typeface="Söhne"/>
              </a:rPr>
              <a:t>https://projektid.edu.ee/display/progetiiger/Digilahenduse+arendusprojekt</a:t>
            </a:r>
            <a:endParaRPr lang="et-EE" b="0" i="0" u="sng" dirty="0">
              <a:solidFill>
                <a:schemeClr val="tx2"/>
              </a:solidFill>
              <a:effectLst/>
              <a:latin typeface="Söhne"/>
            </a:endParaRPr>
          </a:p>
          <a:p>
            <a:pPr algn="l">
              <a:buFont typeface="Arial" panose="020B0604020202020204" pitchFamily="34" charset="0"/>
              <a:buNone/>
            </a:pPr>
            <a:endParaRPr lang="en-US" b="0" i="0" dirty="0">
              <a:solidFill>
                <a:srgbClr val="374151"/>
              </a:solidFill>
              <a:effectLst/>
              <a:latin typeface="Söhne"/>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7</a:t>
            </a:fld>
            <a:endParaRPr lang="et-EE" sz="1400" b="0" strike="noStrike" spc="-1">
              <a:latin typeface="Calibri"/>
            </a:endParaRPr>
          </a:p>
        </p:txBody>
      </p:sp>
    </p:spTree>
    <p:extLst>
      <p:ext uri="{BB962C8B-B14F-4D97-AF65-F5344CB8AC3E}">
        <p14:creationId xmlns:p14="http://schemas.microsoft.com/office/powerpoint/2010/main" val="89803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0" i="0" dirty="0">
                <a:solidFill>
                  <a:srgbClr val="374151"/>
                </a:solidFill>
                <a:effectLst/>
                <a:latin typeface="Söhne"/>
              </a:rPr>
              <a:t>NOTES: The course covers various subjects</a:t>
            </a:r>
            <a:r>
              <a:rPr lang="et-EE" b="0" i="0" dirty="0">
                <a:solidFill>
                  <a:srgbClr val="374151"/>
                </a:solidFill>
                <a:effectLst/>
                <a:latin typeface="Söhne"/>
              </a:rPr>
              <a:t>,</a:t>
            </a:r>
            <a:r>
              <a:rPr lang="en-US" b="0" i="0" dirty="0">
                <a:solidFill>
                  <a:srgbClr val="374151"/>
                </a:solidFill>
                <a:effectLst/>
                <a:latin typeface="Söhne"/>
              </a:rPr>
              <a:t> including Software Development, Software Analysis and Testing, Digital Services, Programming, and User-Centric Design and Prototyping. </a:t>
            </a:r>
            <a:endParaRPr lang="et-EE" b="0" i="0" dirty="0">
              <a:solidFill>
                <a:srgbClr val="374151"/>
              </a:solidFill>
              <a:effectLst/>
              <a:latin typeface="Söhne"/>
            </a:endParaRPr>
          </a:p>
          <a:p>
            <a:pPr algn="l"/>
            <a:r>
              <a:rPr lang="en-US" b="0" i="0" dirty="0">
                <a:solidFill>
                  <a:srgbClr val="374151"/>
                </a:solidFill>
                <a:effectLst/>
                <a:latin typeface="Söhne"/>
              </a:rPr>
              <a:t>Additionally, students can enroll in pre-existing courses like Cybersecurity and Geoinformatics as part of this development project.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8</a:t>
            </a:fld>
            <a:endParaRPr lang="et-EE" sz="1400" b="0" strike="noStrike" spc="-1">
              <a:latin typeface="Calibri"/>
            </a:endParaRPr>
          </a:p>
        </p:txBody>
      </p:sp>
    </p:spTree>
    <p:extLst>
      <p:ext uri="{BB962C8B-B14F-4D97-AF65-F5344CB8AC3E}">
        <p14:creationId xmlns:p14="http://schemas.microsoft.com/office/powerpoint/2010/main" val="193986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0" i="0">
                <a:solidFill>
                  <a:srgbClr val="374151"/>
                </a:solidFill>
                <a:effectLst/>
                <a:latin typeface="Söhne"/>
              </a:rPr>
              <a:t>Innovative cooperation program between the state, ICT companies, universities, and vocational schools</a:t>
            </a:r>
          </a:p>
          <a:p>
            <a:pPr algn="l">
              <a:buFont typeface="Arial" panose="020B0604020202020204" pitchFamily="34" charset="0"/>
              <a:buChar char="•"/>
            </a:pPr>
            <a:r>
              <a:rPr lang="en-US" b="0" i="0">
                <a:solidFill>
                  <a:srgbClr val="374151"/>
                </a:solidFill>
                <a:effectLst/>
                <a:latin typeface="Söhne"/>
              </a:rPr>
              <a:t>Launched in 2012 to address the shortage of ICT professionals</a:t>
            </a:r>
          </a:p>
          <a:p>
            <a:pPr algn="l">
              <a:buFont typeface="Arial" panose="020B0604020202020204" pitchFamily="34" charset="0"/>
              <a:buChar char="•"/>
            </a:pPr>
            <a:r>
              <a:rPr lang="en-US" b="0" i="0">
                <a:solidFill>
                  <a:srgbClr val="374151"/>
                </a:solidFill>
                <a:effectLst/>
                <a:latin typeface="Söhne"/>
              </a:rPr>
              <a:t>Every ninth student in Estonia chooses to study ICT at the bachelor’s and applied higher education level</a:t>
            </a:r>
          </a:p>
          <a:p>
            <a:pPr algn="l">
              <a:buFont typeface="Arial" panose="020B0604020202020204" pitchFamily="34" charset="0"/>
              <a:buChar char="•"/>
            </a:pPr>
            <a:r>
              <a:rPr lang="en-US" b="0" i="0">
                <a:solidFill>
                  <a:srgbClr val="374151"/>
                </a:solidFill>
                <a:effectLst/>
                <a:latin typeface="Söhne"/>
              </a:rPr>
              <a:t>Focuses on the development of ICT research, higher ICT education, and vocational ICT education</a:t>
            </a:r>
          </a:p>
          <a:p>
            <a:pPr algn="l">
              <a:buFont typeface="Arial" panose="020B0604020202020204" pitchFamily="34" charset="0"/>
              <a:buChar char="•"/>
            </a:pPr>
            <a:r>
              <a:rPr lang="en-US" b="0" i="0">
                <a:solidFill>
                  <a:srgbClr val="374151"/>
                </a:solidFill>
                <a:effectLst/>
                <a:latin typeface="Söhne"/>
              </a:rPr>
              <a:t>Coordinated by the Education and Youth Board of Estonia</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9</a:t>
            </a:fld>
            <a:endParaRPr lang="et-EE" sz="1400" b="0" strike="noStrike" spc="-1">
              <a:latin typeface="Calibri"/>
            </a:endParaRPr>
          </a:p>
        </p:txBody>
      </p:sp>
    </p:spTree>
    <p:extLst>
      <p:ext uri="{BB962C8B-B14F-4D97-AF65-F5344CB8AC3E}">
        <p14:creationId xmlns:p14="http://schemas.microsoft.com/office/powerpoint/2010/main" val="335613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868925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10944225"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449871"/>
            <a:ext cx="10855808"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18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_Whit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85181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sz="2200">
                <a:solidFill>
                  <a:schemeClr val="bg1"/>
                </a:solidFill>
              </a:defRPr>
            </a:lvl1pPr>
            <a:lvl2pPr>
              <a:buClr>
                <a:schemeClr val="bg1"/>
              </a:buCl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668613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lu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Whit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a:solidFill>
            <a:schemeClr val="accent1"/>
          </a:solidFill>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3330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Graph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2837557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Graph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accent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baseline="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988949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Blue_Full_Half-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457154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a:t>© Copyright</a:t>
            </a:r>
            <a:endParaRPr lang="en-GB"/>
          </a:p>
        </p:txBody>
      </p:sp>
    </p:spTree>
    <p:extLst>
      <p:ext uri="{BB962C8B-B14F-4D97-AF65-F5344CB8AC3E}">
        <p14:creationId xmlns:p14="http://schemas.microsoft.com/office/powerpoint/2010/main" val="1802301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985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10944224"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7" y="4133850"/>
            <a:ext cx="10944225" cy="2103438"/>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400178"/>
            <a:ext cx="9648824" cy="647700"/>
          </a:xfrm>
        </p:spPr>
        <p:txBody>
          <a:bodyPr bIns="0" anchor="t"/>
          <a:lstStyle>
            <a:lvl1pPr marL="0" indent="0">
              <a:buNone/>
              <a:defRPr sz="2600" baseline="0">
                <a:solidFill>
                  <a:schemeClr val="bg1"/>
                </a:solidFill>
                <a:latin typeface="Aino" panose="02000603040504020204" pitchFamily="50" charset="-70"/>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dirty="0"/>
              <a:t>Click to edit Master subtitle style</a:t>
            </a:r>
          </a:p>
        </p:txBody>
      </p:sp>
    </p:spTree>
    <p:extLst>
      <p:ext uri="{BB962C8B-B14F-4D97-AF65-F5344CB8AC3E}">
        <p14:creationId xmlns:p14="http://schemas.microsoft.com/office/powerpoint/2010/main" val="427936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 Subheading +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10944224" cy="969974"/>
          </a:xfrm>
        </p:spPr>
        <p:txBody>
          <a:bodyPr/>
          <a:lstStyle>
            <a:lvl1pPr>
              <a:defRPr>
                <a:solidFill>
                  <a:schemeClr val="accent1"/>
                </a:solidFill>
              </a:defRPr>
            </a:lvl1pPr>
          </a:lstStyle>
          <a:p>
            <a:r>
              <a:rPr lang="en-US"/>
              <a:t>Click to edit</a:t>
            </a:r>
            <a:endParaRPr lang="en-GB"/>
          </a:p>
        </p:txBody>
      </p:sp>
      <p:sp>
        <p:nvSpPr>
          <p:cNvPr id="4" name="Text Placeholder 3"/>
          <p:cNvSpPr>
            <a:spLocks noGrp="1"/>
          </p:cNvSpPr>
          <p:nvPr>
            <p:ph type="body" sz="quarter" idx="10"/>
          </p:nvPr>
        </p:nvSpPr>
        <p:spPr>
          <a:xfrm>
            <a:off x="623887" y="4133850"/>
            <a:ext cx="10944225" cy="2103438"/>
          </a:xfrm>
        </p:spPr>
        <p:txBody>
          <a:bodyPr/>
          <a:lstStyle>
            <a:lvl1pPr marL="228600" indent="-228600">
              <a:buClr>
                <a:schemeClr val="accent1"/>
              </a:buClr>
              <a:buFont typeface="Aino" panose="02000603040504020204" pitchFamily="50" charset="0"/>
              <a:buChar char="+"/>
              <a:defRPr>
                <a:solidFill>
                  <a:schemeClr val="accent1"/>
                </a:solidFill>
              </a:defRPr>
            </a:lvl1pPr>
            <a:lvl2pPr marL="361950" indent="-180975">
              <a:buClr>
                <a:schemeClr val="accent1"/>
              </a:buClr>
              <a:buFont typeface="Aino" panose="02000603040504020204" pitchFamily="50" charset="0"/>
              <a:buChar char="+"/>
              <a:defRPr>
                <a:solidFill>
                  <a:schemeClr val="accent1"/>
                </a:solidFill>
              </a:defRPr>
            </a:lvl2pPr>
            <a:lvl3pPr marL="542925" indent="-180975">
              <a:buClr>
                <a:schemeClr val="accent1"/>
              </a:buClr>
              <a:buFont typeface="Aino" panose="02000603040504020204" pitchFamily="50" charset="0"/>
              <a:buChar char="+"/>
              <a:defRPr>
                <a:solidFill>
                  <a:schemeClr val="accent1"/>
                </a:solidFill>
              </a:defRPr>
            </a:lvl3pPr>
            <a:lvl4pPr marL="714375" indent="-171450">
              <a:buClr>
                <a:schemeClr val="accent1"/>
              </a:buClr>
              <a:buFont typeface="Aino" panose="02000603040504020204" pitchFamily="50" charset="0"/>
              <a:buChar char="+"/>
              <a:defRPr>
                <a:solidFill>
                  <a:schemeClr val="accent1"/>
                </a:solidFill>
              </a:defRPr>
            </a:lvl4pPr>
            <a:lvl5pPr marL="895350" indent="-180975">
              <a:buClr>
                <a:schemeClr val="accent1"/>
              </a:buClr>
              <a:buFont typeface="Aino" panose="02000603040504020204" pitchFamily="50" charset="0"/>
              <a:buChar cha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400178"/>
            <a:ext cx="9648824" cy="647700"/>
          </a:xfrm>
        </p:spPr>
        <p:txBody>
          <a:bodyPr bIns="0" anchor="t"/>
          <a:lstStyle>
            <a:lvl1pPr marL="0" indent="0">
              <a:buNone/>
              <a:defRPr sz="2600" baseline="0">
                <a:solidFill>
                  <a:schemeClr val="accent1"/>
                </a:solidFill>
                <a:latin typeface="Aino" panose="02000603040504020204" pitchFamily="50" charset="-70"/>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83315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a:solidFill>
                  <a:schemeClr val="bg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5989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a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baseline="0">
                <a:solidFill>
                  <a:schemeClr val="accent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1742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_White_2 Col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363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_Blue_Full_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12192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1387874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_Blu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1558981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End_Image">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F73E35-744B-44B8-8AF8-6185A19DB445}"/>
              </a:ext>
            </a:extLst>
          </p:cNvPr>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1800">
                <a:solidFill>
                  <a:schemeClr val="bg1"/>
                </a:solidFill>
              </a:defRPr>
            </a:lvl1pPr>
          </a:lstStyle>
          <a:p>
            <a:pPr lvl="0"/>
            <a:r>
              <a:rPr lang="en-GB"/>
              <a:t>Click to edit</a:t>
            </a:r>
          </a:p>
        </p:txBody>
      </p:sp>
    </p:spTree>
    <p:extLst>
      <p:ext uri="{BB962C8B-B14F-4D97-AF65-F5344CB8AC3E}">
        <p14:creationId xmlns:p14="http://schemas.microsoft.com/office/powerpoint/2010/main" val="1571713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_Header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945979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8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208972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8" y="3513138"/>
            <a:ext cx="4824412" cy="2724150"/>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20041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dirty="0" err="1"/>
              <a:t>Thank</a:t>
            </a:r>
            <a:r>
              <a:rPr lang="et-EE" dirty="0"/>
              <a:t> </a:t>
            </a:r>
            <a:r>
              <a:rPr lang="et-EE" dirty="0" err="1"/>
              <a:t>you</a:t>
            </a:r>
            <a:r>
              <a:rPr lang="et-EE" dirty="0"/>
              <a:t>!</a:t>
            </a:r>
            <a:endParaRPr lang="en-GB" dirty="0"/>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Author</a:t>
            </a:r>
            <a:endParaRPr lang="en-GB" dirty="0"/>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8936632" cy="969974"/>
          </a:xfrm>
        </p:spPr>
        <p:txBody>
          <a:bodyPr/>
          <a:lstStyle>
            <a:lvl1pPr>
              <a:defRPr sz="6000" baseline="0">
                <a:solidFill>
                  <a:schemeClr val="bg1"/>
                </a:solidFill>
              </a:defRPr>
            </a:lvl1pPr>
          </a:lstStyle>
          <a:p>
            <a:r>
              <a:rPr lang="et-EE" dirty="0"/>
              <a:t>Pealkiri</a:t>
            </a:r>
            <a:endParaRPr lang="en-GB" dirty="0"/>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5142616"/>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Name</a:t>
            </a:r>
            <a:endParaRPr lang="en-GB" dirty="0"/>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hasCustomPrompt="1"/>
          </p:nvPr>
        </p:nvSpPr>
        <p:spPr>
          <a:xfrm>
            <a:off x="623888" y="5810832"/>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dirty="0" err="1"/>
              <a:t>Title</a:t>
            </a:r>
            <a:r>
              <a:rPr lang="et-EE" dirty="0"/>
              <a:t> </a:t>
            </a:r>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
        <p:nvSpPr>
          <p:cNvPr id="3" name="Text Placeholder 6">
            <a:extLst>
              <a:ext uri="{FF2B5EF4-FFF2-40B4-BE49-F238E27FC236}">
                <a16:creationId xmlns:a16="http://schemas.microsoft.com/office/drawing/2014/main" id="{B725B826-4B62-7DC5-2E51-E40CB23268F7}"/>
              </a:ext>
            </a:extLst>
          </p:cNvPr>
          <p:cNvSpPr>
            <a:spLocks noGrp="1"/>
          </p:cNvSpPr>
          <p:nvPr>
            <p:ph type="body" sz="quarter" idx="11" hasCustomPrompt="1"/>
          </p:nvPr>
        </p:nvSpPr>
        <p:spPr>
          <a:xfrm>
            <a:off x="623887" y="1628776"/>
            <a:ext cx="8966651"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t-EE" dirty="0"/>
              <a:t>Alapealkiri</a:t>
            </a:r>
            <a:endParaRPr lang="en-GB" dirty="0"/>
          </a:p>
        </p:txBody>
      </p:sp>
    </p:spTree>
    <p:extLst>
      <p:ext uri="{BB962C8B-B14F-4D97-AF65-F5344CB8AC3E}">
        <p14:creationId xmlns:p14="http://schemas.microsoft.com/office/powerpoint/2010/main" val="37844972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bg1"/>
                </a:solidFill>
              </a:defRPr>
            </a:lvl1pPr>
          </a:lstStyle>
          <a:p>
            <a:pPr lvl="0"/>
            <a:r>
              <a:rPr lang="en-GB"/>
              <a:t>Click to edit</a:t>
            </a:r>
          </a:p>
        </p:txBody>
      </p:sp>
    </p:spTree>
    <p:extLst>
      <p:ext uri="{BB962C8B-B14F-4D97-AF65-F5344CB8AC3E}">
        <p14:creationId xmlns:p14="http://schemas.microsoft.com/office/powerpoint/2010/main" val="2302400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oto + Fulltex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solidFill>
            <a:srgbClr val="C4BEC5"/>
          </a:solidFill>
        </p:spPr>
        <p:txBody>
          <a:bodyPr anchor="ctr"/>
          <a:lstStyle>
            <a:lvl1pPr marL="0" indent="0" algn="ctr">
              <a:buNone/>
              <a:defRPr>
                <a:solidFill>
                  <a:srgbClr val="575A5D"/>
                </a:solidFill>
              </a:defRPr>
            </a:lvl1pPr>
          </a:lstStyle>
          <a:p>
            <a:r>
              <a:rPr lang="et-EE" err="1"/>
              <a:t>Click to add picture</a:t>
            </a:r>
            <a:endParaRPr lang="en-GB"/>
          </a:p>
        </p:txBody>
      </p:sp>
      <p:sp>
        <p:nvSpPr>
          <p:cNvPr id="2" name="Title 1"/>
          <p:cNvSpPr>
            <a:spLocks noGrp="1"/>
          </p:cNvSpPr>
          <p:nvPr>
            <p:ph type="title"/>
          </p:nvPr>
        </p:nvSpPr>
        <p:spPr>
          <a:xfrm>
            <a:off x="623888" y="658801"/>
            <a:ext cx="6119812" cy="969974"/>
          </a:xfrm>
        </p:spPr>
        <p:txBody>
          <a:bodyPr/>
          <a:lstStyle>
            <a:lvl1pPr>
              <a:defRPr>
                <a:solidFill>
                  <a:schemeClr val="bg1"/>
                </a:solidFill>
              </a:defRPr>
            </a:lvl1pPr>
          </a:lstStyle>
          <a:p>
            <a:r>
              <a:rPr lang="en-US"/>
              <a:t>Click to</a:t>
            </a:r>
            <a:r>
              <a:rPr lang="et-EE"/>
              <a:t> edit</a:t>
            </a:r>
            <a:endParaRPr lang="en-GB"/>
          </a:p>
        </p:txBody>
      </p:sp>
      <p:sp>
        <p:nvSpPr>
          <p:cNvPr id="6" name="Text Placeholder 5"/>
          <p:cNvSpPr>
            <a:spLocks noGrp="1"/>
          </p:cNvSpPr>
          <p:nvPr>
            <p:ph type="body" sz="quarter" idx="11" hasCustomPrompt="1"/>
          </p:nvPr>
        </p:nvSpPr>
        <p:spPr>
          <a:xfrm>
            <a:off x="623888" y="1628774"/>
            <a:ext cx="4824412" cy="1800225"/>
          </a:xfrm>
        </p:spPr>
        <p:txBody>
          <a:bodyPr anchor="t"/>
          <a:lstStyle>
            <a:lvl1pPr marL="0" indent="0">
              <a:buNone/>
              <a:defRPr sz="2200">
                <a:solidFill>
                  <a:schemeClr val="bg1"/>
                </a:solidFill>
              </a:defRPr>
            </a:lvl1pPr>
          </a:lstStyle>
          <a:p>
            <a:pPr lvl="0"/>
            <a:r>
              <a:rPr lang="en-GB"/>
              <a:t>Click to edit Master subtitle style</a:t>
            </a:r>
          </a:p>
        </p:txBody>
      </p:sp>
      <p:sp>
        <p:nvSpPr>
          <p:cNvPr id="8" name="Text Placeholder 7"/>
          <p:cNvSpPr>
            <a:spLocks noGrp="1"/>
          </p:cNvSpPr>
          <p:nvPr>
            <p:ph type="body" sz="quarter" idx="12" hasCustomPrompt="1"/>
          </p:nvPr>
        </p:nvSpPr>
        <p:spPr>
          <a:xfrm>
            <a:off x="11677650" y="3429000"/>
            <a:ext cx="250824" cy="2808288"/>
          </a:xfrm>
        </p:spPr>
        <p:txBody>
          <a:bodyPr vert="vert270" bIns="0"/>
          <a:lstStyle>
            <a:lvl1pPr marL="0" indent="0">
              <a:buNone/>
              <a:defRPr sz="800">
                <a:solidFill>
                  <a:schemeClr val="bg1"/>
                </a:solidFill>
              </a:defRPr>
            </a:lvl1pPr>
            <a:lvl2pPr marL="180975" indent="0">
              <a:buNone/>
              <a:defRPr sz="800"/>
            </a:lvl2pPr>
            <a:lvl3pPr marL="361950" indent="0">
              <a:buNone/>
              <a:defRPr sz="800"/>
            </a:lvl3pPr>
            <a:lvl4pPr marL="542925" indent="0">
              <a:buNone/>
              <a:defRPr sz="800"/>
            </a:lvl4pPr>
            <a:lvl5pPr marL="714375" indent="0">
              <a:buNone/>
              <a:defRPr sz="800"/>
            </a:lvl5pPr>
          </a:lstStyle>
          <a:p>
            <a:pPr lvl="0"/>
            <a:r>
              <a:rPr lang="en-US"/>
              <a:t>©</a:t>
            </a:r>
            <a:r>
              <a:rPr lang="et-EE"/>
              <a:t> Copyright</a:t>
            </a:r>
            <a:endParaRPr lang="en-GB"/>
          </a:p>
        </p:txBody>
      </p:sp>
      <p:sp>
        <p:nvSpPr>
          <p:cNvPr id="5" name="Content Placeholder 4"/>
          <p:cNvSpPr>
            <a:spLocks noGrp="1"/>
          </p:cNvSpPr>
          <p:nvPr>
            <p:ph sz="quarter" idx="13"/>
          </p:nvPr>
        </p:nvSpPr>
        <p:spPr>
          <a:xfrm>
            <a:off x="623888" y="4371975"/>
            <a:ext cx="4824412" cy="2486025"/>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2869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Title</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p:nvPr>
        </p:nvSpPr>
        <p:spPr>
          <a:xfrm>
            <a:off x="623888" y="4909050"/>
            <a:ext cx="7559676" cy="668216"/>
          </a:xfrm>
        </p:spPr>
        <p:txBody>
          <a:bodyPr wrap="square" bIns="0"/>
          <a:lstStyle>
            <a:lvl1pPr>
              <a:buClr>
                <a:schemeClr val="bg1"/>
              </a:buClr>
              <a:buNone/>
              <a:defRPr sz="2400" b="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5609924"/>
            <a:ext cx="7559676" cy="351692"/>
          </a:xfrm>
        </p:spPr>
        <p:txBody>
          <a:bodyPr wrap="square" bIns="0" anchor="t"/>
          <a:lstStyle>
            <a:lvl1pPr>
              <a:buClr>
                <a:schemeClr val="bg1"/>
              </a:buClr>
              <a:buNone/>
              <a:defRPr sz="16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47750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Thank</a:t>
            </a:r>
            <a:r>
              <a:rPr lang="et-EE"/>
              <a:t> </a:t>
            </a:r>
            <a:r>
              <a:rPr lang="et-EE" err="1"/>
              <a:t>you</a:t>
            </a:r>
            <a:r>
              <a:rPr lang="et-EE"/>
              <a:t>!</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Graph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11127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able">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dirty="0"/>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278279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816" r:id="rId1"/>
    <p:sldLayoutId id="2147483836" r:id="rId2"/>
    <p:sldLayoutId id="2147483823" r:id="rId3"/>
    <p:sldLayoutId id="2147483827" r:id="rId4"/>
    <p:sldLayoutId id="2147483864" r:id="rId5"/>
    <p:sldLayoutId id="2147483895" r:id="rId6"/>
    <p:sldLayoutId id="2147483894" r:id="rId7"/>
    <p:sldLayoutId id="2147483731" r:id="rId8"/>
    <p:sldLayoutId id="2147483780" r:id="rId9"/>
    <p:sldLayoutId id="2147483781" r:id="rId10"/>
    <p:sldLayoutId id="2147483692" r:id="rId11"/>
    <p:sldLayoutId id="2147483698" r:id="rId12"/>
    <p:sldLayoutId id="2147483778" r:id="rId13"/>
    <p:sldLayoutId id="2147483898" r:id="rId14"/>
    <p:sldLayoutId id="2147483771" r:id="rId15"/>
    <p:sldLayoutId id="2147483779" r:id="rId16"/>
    <p:sldLayoutId id="2147483729" r:id="rId17"/>
    <p:sldLayoutId id="2147483777" r:id="rId18"/>
    <p:sldLayoutId id="2147483711" r:id="rId19"/>
    <p:sldLayoutId id="2147483716" r:id="rId20"/>
    <p:sldLayoutId id="2147483773" r:id="rId21"/>
    <p:sldLayoutId id="2147483775" r:id="rId22"/>
    <p:sldLayoutId id="2147483902" r:id="rId23"/>
    <p:sldLayoutId id="2147483858" r:id="rId24"/>
    <p:sldLayoutId id="2147483776" r:id="rId25"/>
    <p:sldLayoutId id="2147483890" r:id="rId26"/>
    <p:sldLayoutId id="2147483891" r:id="rId27"/>
    <p:sldLayoutId id="2147483892" r:id="rId28"/>
    <p:sldLayoutId id="2147483893" r:id="rId29"/>
    <p:sldLayoutId id="2147483727" r:id="rId30"/>
    <p:sldLayoutId id="2147483874" r:id="rId31"/>
    <p:sldLayoutId id="2147483737" r:id="rId32"/>
    <p:sldLayoutId id="2147483889" r:id="rId3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01" r:id="rId1"/>
    <p:sldLayoutId id="2147483903" r:id="rId2"/>
  </p:sldLayoutIdLst>
  <p:transition spd="med">
    <p:fade/>
  </p:transition>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18.svg"/><Relationship Id="rId5" Type="http://schemas.openxmlformats.org/officeDocument/2006/relationships/hyperlink" Target="https://www.educationestonia.org/estonia-no-1-in-europe-for-digital-learning/" TargetMode="Externa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3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38.xml"/><Relationship Id="rId7" Type="http://schemas.openxmlformats.org/officeDocument/2006/relationships/image" Target="../media/image20.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7.xml"/><Relationship Id="rId5" Type="http://schemas.openxmlformats.org/officeDocument/2006/relationships/slideLayout" Target="../slideLayouts/slideLayout22.xml"/><Relationship Id="rId4" Type="http://schemas.openxmlformats.org/officeDocument/2006/relationships/tags" Target="../tags/tag39.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8.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notesSlide" Target="../notesSlides/notesSlide4.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slideLayout" Target="../slideLayouts/slideLayout10.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image" Target="../media/image9.png"/><Relationship Id="rId8"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p:nvPr/>
        </p:nvPicPr>
        <p:blipFill rotWithShape="1">
          <a:blip r:embed="rId3" cstate="screen">
            <a:extLst>
              <a:ext uri="{28A0092B-C50C-407E-A947-70E740481C1C}">
                <a14:useLocalDpi xmlns:a14="http://schemas.microsoft.com/office/drawing/2010/main" val="0"/>
              </a:ext>
            </a:extLst>
          </a:blip>
          <a:srcRect/>
          <a:stretch/>
        </p:blipFill>
        <p:spPr>
          <a:xfrm>
            <a:off x="0" y="1"/>
            <a:ext cx="12192000"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p:nvPr/>
        </p:nvSpPr>
        <p:spPr>
          <a:xfrm>
            <a:off x="0" y="-1"/>
            <a:ext cx="12192000" cy="6858000"/>
          </a:xfrm>
          <a:prstGeom prst="rect">
            <a:avLst/>
          </a:prstGeom>
          <a:gradFill>
            <a:gsLst>
              <a:gs pos="81000">
                <a:schemeClr val="accent1"/>
              </a:gs>
              <a:gs pos="38000">
                <a:schemeClr val="accent1">
                  <a:alpha val="3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13">
            <a:extLst>
              <a:ext uri="{FF2B5EF4-FFF2-40B4-BE49-F238E27FC236}">
                <a16:creationId xmlns:a16="http://schemas.microsoft.com/office/drawing/2014/main" id="{54E61C17-EFA4-432F-AC0B-A16919BE7A02}"/>
              </a:ext>
            </a:extLst>
          </p:cNvPr>
          <p:cNvSpPr/>
          <p:nvPr/>
        </p:nvSpPr>
        <p:spPr>
          <a:xfrm>
            <a:off x="0" y="-3"/>
            <a:ext cx="12192000" cy="6858000"/>
          </a:xfrm>
          <a:prstGeom prst="rect">
            <a:avLst/>
          </a:prstGeom>
          <a:gradFill>
            <a:gsLst>
              <a:gs pos="100000">
                <a:schemeClr val="accent1"/>
              </a:gs>
              <a:gs pos="88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Pildi kohatäide 61">
            <a:extLst>
              <a:ext uri="{FF2B5EF4-FFF2-40B4-BE49-F238E27FC236}">
                <a16:creationId xmlns:a16="http://schemas.microsoft.com/office/drawing/2014/main" id="{E239704F-2C59-C073-FE32-73923D04339F}"/>
              </a:ext>
            </a:extLst>
          </p:cNvPr>
          <p:cNvSpPr>
            <a:spLocks noGrp="1"/>
          </p:cNvSpPr>
          <p:nvPr>
            <p:ph type="pic" sz="quarter" idx="15"/>
          </p:nvPr>
        </p:nvSpPr>
        <p:spPr/>
        <p:txBody>
          <a:bodyPr/>
          <a:lstStyle/>
          <a:p>
            <a:endParaRPr lang="et-EE"/>
          </a:p>
        </p:txBody>
      </p:sp>
      <p:sp>
        <p:nvSpPr>
          <p:cNvPr id="24" name="Pealkiri 23">
            <a:extLst>
              <a:ext uri="{FF2B5EF4-FFF2-40B4-BE49-F238E27FC236}">
                <a16:creationId xmlns:a16="http://schemas.microsoft.com/office/drawing/2014/main" id="{E2CC0771-63AE-4D74-A972-A6CB1AF57009}"/>
              </a:ext>
            </a:extLst>
          </p:cNvPr>
          <p:cNvSpPr>
            <a:spLocks noGrp="1"/>
          </p:cNvSpPr>
          <p:nvPr>
            <p:ph type="title"/>
          </p:nvPr>
        </p:nvSpPr>
        <p:spPr>
          <a:xfrm>
            <a:off x="623888" y="658801"/>
            <a:ext cx="8936632" cy="969974"/>
          </a:xfrm>
        </p:spPr>
        <p:txBody>
          <a:bodyPr/>
          <a:lstStyle/>
          <a:p>
            <a:r>
              <a:rPr lang="et-EE" dirty="0" err="1"/>
              <a:t>Tech</a:t>
            </a:r>
            <a:r>
              <a:rPr lang="et-EE" dirty="0"/>
              <a:t> Education</a:t>
            </a:r>
            <a:br>
              <a:rPr lang="et-EE" dirty="0"/>
            </a:br>
            <a:endParaRPr lang="et-EE" dirty="0"/>
          </a:p>
        </p:txBody>
      </p:sp>
      <p:sp>
        <p:nvSpPr>
          <p:cNvPr id="61" name="Teksti kohatäide 60">
            <a:extLst>
              <a:ext uri="{FF2B5EF4-FFF2-40B4-BE49-F238E27FC236}">
                <a16:creationId xmlns:a16="http://schemas.microsoft.com/office/drawing/2014/main" id="{D3C1B981-6D4C-F6C7-8725-9808CD791D09}"/>
              </a:ext>
            </a:extLst>
          </p:cNvPr>
          <p:cNvSpPr>
            <a:spLocks noGrp="1"/>
          </p:cNvSpPr>
          <p:nvPr>
            <p:ph type="body" sz="quarter" idx="12"/>
          </p:nvPr>
        </p:nvSpPr>
        <p:spPr/>
        <p:txBody>
          <a:bodyPr/>
          <a:lstStyle/>
          <a:p>
            <a:endParaRPr lang="et-EE" dirty="0"/>
          </a:p>
        </p:txBody>
      </p:sp>
      <p:sp>
        <p:nvSpPr>
          <p:cNvPr id="63" name="Teksti kohatäide 62">
            <a:extLst>
              <a:ext uri="{FF2B5EF4-FFF2-40B4-BE49-F238E27FC236}">
                <a16:creationId xmlns:a16="http://schemas.microsoft.com/office/drawing/2014/main" id="{59AC7A16-0923-C81B-ED4D-4BA1DD448E3D}"/>
              </a:ext>
            </a:extLst>
          </p:cNvPr>
          <p:cNvSpPr>
            <a:spLocks noGrp="1"/>
          </p:cNvSpPr>
          <p:nvPr>
            <p:ph type="body" sz="quarter" idx="16"/>
          </p:nvPr>
        </p:nvSpPr>
        <p:spPr/>
        <p:txBody>
          <a:bodyPr/>
          <a:lstStyle/>
          <a:p>
            <a:endParaRPr lang="et-EE" dirty="0"/>
          </a:p>
        </p:txBody>
      </p:sp>
      <p:sp>
        <p:nvSpPr>
          <p:cNvPr id="256" name="Teksti kohatäide 255">
            <a:extLst>
              <a:ext uri="{FF2B5EF4-FFF2-40B4-BE49-F238E27FC236}">
                <a16:creationId xmlns:a16="http://schemas.microsoft.com/office/drawing/2014/main" id="{17090465-6A64-418B-CD43-4ED1B7A83028}"/>
              </a:ext>
            </a:extLst>
          </p:cNvPr>
          <p:cNvSpPr>
            <a:spLocks noGrp="1"/>
          </p:cNvSpPr>
          <p:nvPr>
            <p:ph type="body" sz="quarter" idx="17"/>
          </p:nvPr>
        </p:nvSpPr>
        <p:spPr/>
        <p:txBody>
          <a:bodyPr/>
          <a:lstStyle/>
          <a:p>
            <a:endParaRPr lang="et-EE"/>
          </a:p>
        </p:txBody>
      </p:sp>
      <p:sp>
        <p:nvSpPr>
          <p:cNvPr id="3" name="Teksti kohatäide 2">
            <a:extLst>
              <a:ext uri="{FF2B5EF4-FFF2-40B4-BE49-F238E27FC236}">
                <a16:creationId xmlns:a16="http://schemas.microsoft.com/office/drawing/2014/main" id="{14397751-4785-CE97-90BD-DF021A756FA0}"/>
              </a:ext>
            </a:extLst>
          </p:cNvPr>
          <p:cNvSpPr>
            <a:spLocks noGrp="1"/>
          </p:cNvSpPr>
          <p:nvPr>
            <p:ph type="body" sz="quarter" idx="11"/>
          </p:nvPr>
        </p:nvSpPr>
        <p:spPr>
          <a:xfrm>
            <a:off x="623887" y="1628776"/>
            <a:ext cx="8966651" cy="647700"/>
          </a:xfrm>
        </p:spPr>
        <p:txBody>
          <a:bodyPr/>
          <a:lstStyle/>
          <a:p>
            <a:r>
              <a:rPr lang="en-US" dirty="0"/>
              <a:t>How Estonia educates the next generation of innovators</a:t>
            </a:r>
            <a:endParaRPr lang="et-EE" dirty="0"/>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4" name="Pealkiri 2">
            <a:extLst>
              <a:ext uri="{FF2B5EF4-FFF2-40B4-BE49-F238E27FC236}">
                <a16:creationId xmlns:a16="http://schemas.microsoft.com/office/drawing/2014/main" id="{97499CC6-1F22-4C8D-B834-AB3AF211EF0D}"/>
              </a:ext>
            </a:extLst>
          </p:cNvPr>
          <p:cNvSpPr txBox="1">
            <a:spLocks/>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spTree>
    <p:extLst>
      <p:ext uri="{BB962C8B-B14F-4D97-AF65-F5344CB8AC3E}">
        <p14:creationId xmlns:p14="http://schemas.microsoft.com/office/powerpoint/2010/main" val="39123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rõivad, inimene, toas, arvuti&#10;&#10;Kirjeldus on genereeritud automaatselt">
            <a:extLst>
              <a:ext uri="{FF2B5EF4-FFF2-40B4-BE49-F238E27FC236}">
                <a16:creationId xmlns:a16="http://schemas.microsoft.com/office/drawing/2014/main" id="{125F13C1-5701-8EC8-A8A0-F281CA3AF84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476" r="16394"/>
          <a:stretch/>
        </p:blipFill>
        <p:spPr>
          <a:xfrm>
            <a:off x="1845906" y="0"/>
            <a:ext cx="10346094" cy="6858000"/>
          </a:xfrm>
          <a:prstGeom prst="rect">
            <a:avLst/>
          </a:prstGeom>
        </p:spPr>
      </p:pic>
      <p:sp>
        <p:nvSpPr>
          <p:cNvPr id="6" name="CustomShape 1">
            <a:extLst>
              <a:ext uri="{FF2B5EF4-FFF2-40B4-BE49-F238E27FC236}">
                <a16:creationId xmlns:a16="http://schemas.microsoft.com/office/drawing/2014/main" id="{CD5E23D1-419A-7FC3-006D-CE50386C03DE}"/>
              </a:ext>
            </a:extLst>
          </p:cNvPr>
          <p:cNvSpPr/>
          <p:nvPr/>
        </p:nvSpPr>
        <p:spPr>
          <a:xfrm>
            <a:off x="1845906" y="0"/>
            <a:ext cx="10082569" cy="6857999"/>
          </a:xfrm>
          <a:prstGeom prst="rect">
            <a:avLst/>
          </a:prstGeom>
          <a:gradFill rotWithShape="0">
            <a:gsLst>
              <a:gs pos="43000">
                <a:srgbClr val="000000">
                  <a:alpha val="0"/>
                </a:srgbClr>
              </a:gs>
              <a:gs pos="8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 name="Pealkiri 1">
            <a:extLst>
              <a:ext uri="{FF2B5EF4-FFF2-40B4-BE49-F238E27FC236}">
                <a16:creationId xmlns:a16="http://schemas.microsoft.com/office/drawing/2014/main" id="{64FD0F2A-8A9A-D8D6-93D5-89B9D1A64A33}"/>
              </a:ext>
            </a:extLst>
          </p:cNvPr>
          <p:cNvSpPr>
            <a:spLocks noGrp="1"/>
          </p:cNvSpPr>
          <p:nvPr>
            <p:ph type="title"/>
          </p:nvPr>
        </p:nvSpPr>
        <p:spPr>
          <a:xfrm>
            <a:off x="623888" y="658801"/>
            <a:ext cx="10944224" cy="969974"/>
          </a:xfrm>
        </p:spPr>
        <p:txBody>
          <a:bodyPr/>
          <a:lstStyle/>
          <a:p>
            <a:r>
              <a:rPr lang="et-EE" err="1"/>
              <a:t>Making</a:t>
            </a:r>
            <a:r>
              <a:rPr lang="et-EE"/>
              <a:t> STEM </a:t>
            </a:r>
            <a:r>
              <a:rPr lang="et-EE" err="1"/>
              <a:t>popular</a:t>
            </a:r>
            <a:br>
              <a:rPr lang="et-EE"/>
            </a:br>
            <a:endParaRPr lang="et-EE"/>
          </a:p>
        </p:txBody>
      </p:sp>
      <p:sp>
        <p:nvSpPr>
          <p:cNvPr id="3" name="Teksti kohatäide 2">
            <a:extLst>
              <a:ext uri="{FF2B5EF4-FFF2-40B4-BE49-F238E27FC236}">
                <a16:creationId xmlns:a16="http://schemas.microsoft.com/office/drawing/2014/main" id="{CAC4924D-51DA-8157-6477-7768051AADC4}"/>
              </a:ext>
            </a:extLst>
          </p:cNvPr>
          <p:cNvSpPr>
            <a:spLocks noGrp="1"/>
          </p:cNvSpPr>
          <p:nvPr>
            <p:ph type="body" sz="quarter" idx="10"/>
          </p:nvPr>
        </p:nvSpPr>
        <p:spPr>
          <a:xfrm>
            <a:off x="623887" y="4133850"/>
            <a:ext cx="10944225" cy="2103438"/>
          </a:xfrm>
        </p:spPr>
        <p:txBody>
          <a:bodyPr/>
          <a:lstStyle/>
          <a:p>
            <a:endParaRPr lang="en-US" dirty="0"/>
          </a:p>
          <a:p>
            <a:r>
              <a:rPr lang="et-EE" dirty="0" err="1"/>
              <a:t>Students</a:t>
            </a:r>
            <a:r>
              <a:rPr lang="et-EE" dirty="0"/>
              <a:t> </a:t>
            </a:r>
            <a:r>
              <a:rPr lang="en-US" dirty="0"/>
              <a:t>from age 15</a:t>
            </a:r>
            <a:r>
              <a:rPr lang="et-EE" dirty="0"/>
              <a:t> </a:t>
            </a:r>
            <a:r>
              <a:rPr lang="en-US" dirty="0"/>
              <a:t>compete </a:t>
            </a:r>
            <a:br>
              <a:rPr lang="et-EE" dirty="0"/>
            </a:br>
            <a:r>
              <a:rPr lang="en-US" dirty="0"/>
              <a:t>for a €10,000 scholarship</a:t>
            </a:r>
            <a:endParaRPr lang="et-EE" dirty="0"/>
          </a:p>
          <a:p>
            <a:r>
              <a:rPr lang="et-EE" dirty="0"/>
              <a:t>S</a:t>
            </a:r>
            <a:r>
              <a:rPr lang="en-US" dirty="0" err="1"/>
              <a:t>cience</a:t>
            </a:r>
            <a:r>
              <a:rPr lang="en-US" dirty="0"/>
              <a:t> tasks</a:t>
            </a:r>
            <a:r>
              <a:rPr lang="et-EE" dirty="0"/>
              <a:t>: e</a:t>
            </a:r>
            <a:r>
              <a:rPr lang="en-US" dirty="0" err="1"/>
              <a:t>lectronics</a:t>
            </a:r>
            <a:r>
              <a:rPr lang="et-EE" dirty="0"/>
              <a:t>, </a:t>
            </a:r>
            <a:r>
              <a:rPr lang="en-US" dirty="0"/>
              <a:t>robotics</a:t>
            </a:r>
            <a:r>
              <a:rPr lang="et-EE" dirty="0"/>
              <a:t>, </a:t>
            </a:r>
            <a:r>
              <a:rPr lang="en-US" dirty="0"/>
              <a:t>chemistry</a:t>
            </a:r>
            <a:endParaRPr lang="et-EE" dirty="0"/>
          </a:p>
          <a:p>
            <a:r>
              <a:rPr lang="en-US" dirty="0"/>
              <a:t>The show provides STEM teaching material</a:t>
            </a:r>
            <a:r>
              <a:rPr lang="et-EE" dirty="0"/>
              <a:t> and </a:t>
            </a:r>
            <a:r>
              <a:rPr lang="et-EE" dirty="0" err="1"/>
              <a:t>lessons</a:t>
            </a:r>
            <a:r>
              <a:rPr lang="en-US" dirty="0"/>
              <a:t> for schools</a:t>
            </a:r>
          </a:p>
        </p:txBody>
      </p:sp>
      <p:sp>
        <p:nvSpPr>
          <p:cNvPr id="8" name="Teksti kohatäide 7">
            <a:extLst>
              <a:ext uri="{FF2B5EF4-FFF2-40B4-BE49-F238E27FC236}">
                <a16:creationId xmlns:a16="http://schemas.microsoft.com/office/drawing/2014/main" id="{BFB0D3ED-42D3-C936-C415-7AD5A77AC0ED}"/>
              </a:ext>
            </a:extLst>
          </p:cNvPr>
          <p:cNvSpPr>
            <a:spLocks noGrp="1"/>
          </p:cNvSpPr>
          <p:nvPr>
            <p:ph type="body" sz="quarter" idx="11"/>
          </p:nvPr>
        </p:nvSpPr>
        <p:spPr>
          <a:xfrm>
            <a:off x="623888" y="1400178"/>
            <a:ext cx="9648824" cy="647700"/>
          </a:xfrm>
        </p:spPr>
        <p:txBody>
          <a:bodyPr/>
          <a:lstStyle/>
          <a:p>
            <a:r>
              <a:rPr lang="et-EE"/>
              <a:t>Rakett69 </a:t>
            </a:r>
            <a:r>
              <a:rPr lang="en-US"/>
              <a:t>TV </a:t>
            </a:r>
            <a:r>
              <a:rPr lang="et-EE"/>
              <a:t>s</a:t>
            </a:r>
            <a:r>
              <a:rPr lang="en-US"/>
              <a:t>how </a:t>
            </a:r>
            <a:endParaRPr lang="et-EE"/>
          </a:p>
        </p:txBody>
      </p:sp>
    </p:spTree>
    <p:extLst>
      <p:ext uri="{BB962C8B-B14F-4D97-AF65-F5344CB8AC3E}">
        <p14:creationId xmlns:p14="http://schemas.microsoft.com/office/powerpoint/2010/main" val="2969113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descr="Pilt, millel on kujutatud rõivad, inimene, grupp, inimesed&#10;&#10;Kirjeldus on genereeritud automaatselt">
            <a:extLst>
              <a:ext uri="{FF2B5EF4-FFF2-40B4-BE49-F238E27FC236}">
                <a16:creationId xmlns:a16="http://schemas.microsoft.com/office/drawing/2014/main" id="{08A43552-72EF-8149-50CA-5151DABC3D7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450"/>
          <a:stretch/>
        </p:blipFill>
        <p:spPr>
          <a:xfrm>
            <a:off x="3694177" y="-174316"/>
            <a:ext cx="10261280" cy="7038962"/>
          </a:xfrm>
          <a:prstGeom prst="rect">
            <a:avLst/>
          </a:prstGeom>
        </p:spPr>
      </p:pic>
      <p:sp>
        <p:nvSpPr>
          <p:cNvPr id="4" name="CustomShape 1">
            <a:extLst>
              <a:ext uri="{FF2B5EF4-FFF2-40B4-BE49-F238E27FC236}">
                <a16:creationId xmlns:a16="http://schemas.microsoft.com/office/drawing/2014/main" id="{7DDA26A7-5551-46E0-ECE9-ED3AAA6AEC1A}"/>
              </a:ext>
            </a:extLst>
          </p:cNvPr>
          <p:cNvSpPr/>
          <p:nvPr/>
        </p:nvSpPr>
        <p:spPr>
          <a:xfrm>
            <a:off x="3694177" y="-36576"/>
            <a:ext cx="12106656" cy="6949971"/>
          </a:xfrm>
          <a:prstGeom prst="rect">
            <a:avLst/>
          </a:prstGeom>
          <a:gradFill rotWithShape="0">
            <a:gsLst>
              <a:gs pos="55000">
                <a:schemeClr val="tx1">
                  <a:lumMod val="50000"/>
                  <a:alpha val="0"/>
                </a:schemeClr>
              </a:gs>
              <a:gs pos="91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EDE6BFFC-086A-B875-128E-9984E5B27AEE}"/>
              </a:ext>
            </a:extLst>
          </p:cNvPr>
          <p:cNvSpPr>
            <a:spLocks noGrp="1"/>
          </p:cNvSpPr>
          <p:nvPr>
            <p:ph type="title"/>
          </p:nvPr>
        </p:nvSpPr>
        <p:spPr/>
        <p:txBody>
          <a:bodyPr/>
          <a:lstStyle/>
          <a:p>
            <a:r>
              <a:rPr lang="et-EE" err="1"/>
              <a:t>Challenging</a:t>
            </a:r>
            <a:r>
              <a:rPr lang="et-EE"/>
              <a:t> </a:t>
            </a:r>
            <a:r>
              <a:rPr lang="et-EE" err="1"/>
              <a:t>the</a:t>
            </a:r>
            <a:r>
              <a:rPr lang="et-EE"/>
              <a:t> </a:t>
            </a:r>
            <a:br>
              <a:rPr lang="et-EE"/>
            </a:br>
            <a:r>
              <a:rPr lang="et-EE" err="1"/>
              <a:t>brightest</a:t>
            </a:r>
            <a:r>
              <a:rPr lang="et-EE"/>
              <a:t> </a:t>
            </a:r>
            <a:r>
              <a:rPr lang="et-EE" err="1"/>
              <a:t>minds</a:t>
            </a:r>
            <a:br>
              <a:rPr lang="et-EE"/>
            </a:br>
            <a:endParaRPr lang="et-EE" sz="2400">
              <a:latin typeface="+mn-lt"/>
            </a:endParaRPr>
          </a:p>
        </p:txBody>
      </p:sp>
      <p:sp>
        <p:nvSpPr>
          <p:cNvPr id="3" name="Teksti kohatäide 2">
            <a:extLst>
              <a:ext uri="{FF2B5EF4-FFF2-40B4-BE49-F238E27FC236}">
                <a16:creationId xmlns:a16="http://schemas.microsoft.com/office/drawing/2014/main" id="{8EC95A29-06AD-FE3A-FB9D-8C2891A9145A}"/>
              </a:ext>
            </a:extLst>
          </p:cNvPr>
          <p:cNvSpPr>
            <a:spLocks noGrp="1"/>
          </p:cNvSpPr>
          <p:nvPr>
            <p:ph type="body" sz="quarter" idx="10"/>
          </p:nvPr>
        </p:nvSpPr>
        <p:spPr>
          <a:xfrm>
            <a:off x="623887" y="4133850"/>
            <a:ext cx="5363554" cy="2103438"/>
          </a:xfrm>
        </p:spPr>
        <p:txBody>
          <a:bodyPr/>
          <a:lstStyle/>
          <a:p>
            <a:pPr marL="0" indent="0">
              <a:buNone/>
            </a:pPr>
            <a:r>
              <a:rPr lang="et-EE" sz="1800" spc="72" err="1">
                <a:solidFill>
                  <a:srgbClr val="FFFFFF"/>
                </a:solidFill>
              </a:rPr>
              <a:t>Science</a:t>
            </a:r>
            <a:r>
              <a:rPr lang="et-EE" sz="1800" spc="72">
                <a:solidFill>
                  <a:srgbClr val="FFFFFF"/>
                </a:solidFill>
              </a:rPr>
              <a:t> </a:t>
            </a:r>
            <a:r>
              <a:rPr lang="et-EE" sz="1800" spc="72" err="1">
                <a:solidFill>
                  <a:srgbClr val="FFFFFF"/>
                </a:solidFill>
              </a:rPr>
              <a:t>school</a:t>
            </a:r>
            <a:r>
              <a:rPr lang="et-EE" sz="1800" spc="72">
                <a:solidFill>
                  <a:srgbClr val="FFFFFF"/>
                </a:solidFill>
              </a:rPr>
              <a:t> </a:t>
            </a:r>
            <a:r>
              <a:rPr lang="et-EE" sz="1800" spc="72" err="1">
                <a:solidFill>
                  <a:srgbClr val="FFFFFF"/>
                </a:solidFill>
              </a:rPr>
              <a:t>offers</a:t>
            </a:r>
            <a:r>
              <a:rPr lang="et-EE" sz="1800" spc="72">
                <a:solidFill>
                  <a:srgbClr val="FFFFFF"/>
                </a:solidFill>
              </a:rPr>
              <a:t> e</a:t>
            </a:r>
            <a:r>
              <a:rPr lang="en-US" sz="1800" spc="72" err="1">
                <a:solidFill>
                  <a:srgbClr val="FFFFFF"/>
                </a:solidFill>
              </a:rPr>
              <a:t>ducational</a:t>
            </a:r>
            <a:r>
              <a:rPr lang="en-US" sz="1800" spc="72">
                <a:solidFill>
                  <a:srgbClr val="FFFFFF"/>
                </a:solidFill>
              </a:rPr>
              <a:t> opportunities for gifted students</a:t>
            </a:r>
            <a:r>
              <a:rPr lang="et-EE" sz="1800" spc="72">
                <a:solidFill>
                  <a:srgbClr val="FFFFFF"/>
                </a:solidFill>
              </a:rPr>
              <a:t>:</a:t>
            </a:r>
            <a:endParaRPr lang="en-US" sz="1800" spc="72">
              <a:solidFill>
                <a:srgbClr val="FFFFFF"/>
              </a:solidFill>
            </a:endParaRPr>
          </a:p>
          <a:p>
            <a:r>
              <a:rPr lang="en-US" sz="1800" spc="72">
                <a:solidFill>
                  <a:srgbClr val="FFFFFF"/>
                </a:solidFill>
              </a:rPr>
              <a:t>Activities and resources </a:t>
            </a:r>
            <a:br>
              <a:rPr lang="et-EE" sz="1800" spc="72">
                <a:solidFill>
                  <a:srgbClr val="FFFFFF"/>
                </a:solidFill>
              </a:rPr>
            </a:br>
            <a:r>
              <a:rPr lang="en-US" sz="1800" spc="72">
                <a:solidFill>
                  <a:srgbClr val="FFFFFF"/>
                </a:solidFill>
              </a:rPr>
              <a:t>supplement the school curriculum</a:t>
            </a:r>
          </a:p>
          <a:p>
            <a:r>
              <a:rPr lang="et-EE" sz="1800" spc="72">
                <a:solidFill>
                  <a:srgbClr val="FFFFFF"/>
                </a:solidFill>
              </a:rPr>
              <a:t>C</a:t>
            </a:r>
            <a:r>
              <a:rPr lang="en-US" sz="1800" spc="72" err="1">
                <a:solidFill>
                  <a:srgbClr val="FFFFFF"/>
                </a:solidFill>
              </a:rPr>
              <a:t>ompetitions</a:t>
            </a:r>
            <a:r>
              <a:rPr lang="en-US" sz="1800" spc="72">
                <a:solidFill>
                  <a:srgbClr val="FFFFFF"/>
                </a:solidFill>
              </a:rPr>
              <a:t> and events </a:t>
            </a:r>
            <a:br>
              <a:rPr lang="et-EE" sz="1800" spc="72">
                <a:solidFill>
                  <a:srgbClr val="FFFFFF"/>
                </a:solidFill>
              </a:rPr>
            </a:br>
            <a:r>
              <a:rPr lang="en-US" sz="1800" spc="72">
                <a:solidFill>
                  <a:srgbClr val="FFFFFF"/>
                </a:solidFill>
              </a:rPr>
              <a:t>for students</a:t>
            </a:r>
          </a:p>
          <a:p>
            <a:r>
              <a:rPr lang="et-EE" sz="1800" spc="72">
                <a:solidFill>
                  <a:srgbClr val="FFFFFF"/>
                </a:solidFill>
              </a:rPr>
              <a:t>A</a:t>
            </a:r>
            <a:r>
              <a:rPr lang="en-US" sz="1800" spc="72" err="1">
                <a:solidFill>
                  <a:srgbClr val="FFFFFF"/>
                </a:solidFill>
              </a:rPr>
              <a:t>dditional</a:t>
            </a:r>
            <a:r>
              <a:rPr lang="en-US" sz="1800" spc="72">
                <a:solidFill>
                  <a:srgbClr val="FFFFFF"/>
                </a:solidFill>
              </a:rPr>
              <a:t> educational </a:t>
            </a:r>
            <a:r>
              <a:rPr lang="et-EE" sz="1800" spc="72">
                <a:solidFill>
                  <a:srgbClr val="FFFFFF"/>
                </a:solidFill>
              </a:rPr>
              <a:t>r</a:t>
            </a:r>
            <a:r>
              <a:rPr lang="en-US" sz="1800" spc="72" err="1">
                <a:solidFill>
                  <a:srgbClr val="FFFFFF"/>
                </a:solidFill>
              </a:rPr>
              <a:t>esources</a:t>
            </a:r>
            <a:r>
              <a:rPr lang="et-EE" sz="1800" spc="72">
                <a:solidFill>
                  <a:srgbClr val="FFFFFF"/>
                </a:solidFill>
              </a:rPr>
              <a:t> </a:t>
            </a:r>
            <a:br>
              <a:rPr lang="et-EE" sz="1800" spc="72">
                <a:solidFill>
                  <a:srgbClr val="FFFFFF"/>
                </a:solidFill>
              </a:rPr>
            </a:br>
            <a:r>
              <a:rPr lang="et-EE" sz="1800" spc="72" err="1">
                <a:solidFill>
                  <a:srgbClr val="FFFFFF"/>
                </a:solidFill>
              </a:rPr>
              <a:t>for</a:t>
            </a:r>
            <a:r>
              <a:rPr lang="et-EE" sz="1800" spc="72">
                <a:solidFill>
                  <a:srgbClr val="FFFFFF"/>
                </a:solidFill>
              </a:rPr>
              <a:t> </a:t>
            </a:r>
            <a:r>
              <a:rPr lang="et-EE" sz="1800" spc="72" err="1">
                <a:solidFill>
                  <a:srgbClr val="FFFFFF"/>
                </a:solidFill>
              </a:rPr>
              <a:t>schools</a:t>
            </a:r>
            <a:endParaRPr lang="en-US" sz="1800" spc="72">
              <a:solidFill>
                <a:srgbClr val="FFFFFF"/>
              </a:solidFill>
            </a:endParaRPr>
          </a:p>
        </p:txBody>
      </p:sp>
      <p:sp>
        <p:nvSpPr>
          <p:cNvPr id="6" name="Teksti kohatäide 5">
            <a:extLst>
              <a:ext uri="{FF2B5EF4-FFF2-40B4-BE49-F238E27FC236}">
                <a16:creationId xmlns:a16="http://schemas.microsoft.com/office/drawing/2014/main" id="{3DDC6DB4-EE16-6807-640E-C915006783B0}"/>
              </a:ext>
            </a:extLst>
          </p:cNvPr>
          <p:cNvSpPr>
            <a:spLocks noGrp="1"/>
          </p:cNvSpPr>
          <p:nvPr>
            <p:ph type="body" sz="quarter" idx="11"/>
          </p:nvPr>
        </p:nvSpPr>
        <p:spPr>
          <a:xfrm>
            <a:off x="623887" y="2276475"/>
            <a:ext cx="9648824" cy="647700"/>
          </a:xfrm>
        </p:spPr>
        <p:txBody>
          <a:bodyPr/>
          <a:lstStyle/>
          <a:p>
            <a:r>
              <a:rPr lang="et-EE" sz="2800" err="1">
                <a:latin typeface="+mn-lt"/>
              </a:rPr>
              <a:t>Science</a:t>
            </a:r>
            <a:r>
              <a:rPr lang="et-EE" sz="2800">
                <a:latin typeface="+mn-lt"/>
              </a:rPr>
              <a:t> </a:t>
            </a:r>
            <a:r>
              <a:rPr lang="et-EE" sz="2800" err="1">
                <a:latin typeface="+mn-lt"/>
              </a:rPr>
              <a:t>school</a:t>
            </a:r>
            <a:r>
              <a:rPr lang="et-EE" sz="2800">
                <a:latin typeface="+mn-lt"/>
              </a:rPr>
              <a:t> of </a:t>
            </a:r>
            <a:br>
              <a:rPr lang="et-EE" sz="2800">
                <a:latin typeface="+mn-lt"/>
              </a:rPr>
            </a:br>
            <a:r>
              <a:rPr lang="et-EE" sz="2800" err="1">
                <a:latin typeface="+mn-lt"/>
              </a:rPr>
              <a:t>the</a:t>
            </a:r>
            <a:r>
              <a:rPr lang="et-EE" sz="2800">
                <a:latin typeface="+mn-lt"/>
              </a:rPr>
              <a:t> University of Tartu</a:t>
            </a:r>
            <a:endParaRPr lang="et-EE"/>
          </a:p>
        </p:txBody>
      </p:sp>
    </p:spTree>
    <p:extLst>
      <p:ext uri="{BB962C8B-B14F-4D97-AF65-F5344CB8AC3E}">
        <p14:creationId xmlns:p14="http://schemas.microsoft.com/office/powerpoint/2010/main" val="4118298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õues, puu, muru, telkimine">
            <a:extLst>
              <a:ext uri="{FF2B5EF4-FFF2-40B4-BE49-F238E27FC236}">
                <a16:creationId xmlns:a16="http://schemas.microsoft.com/office/drawing/2014/main" id="{656D8D06-085A-8534-1C83-96B9937471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 y="0"/>
            <a:ext cx="12192001" cy="6859066"/>
          </a:xfrm>
          <a:prstGeom prst="rect">
            <a:avLst/>
          </a:prstGeom>
        </p:spPr>
      </p:pic>
      <p:sp>
        <p:nvSpPr>
          <p:cNvPr id="8" name="CustomShape 1">
            <a:extLst>
              <a:ext uri="{FF2B5EF4-FFF2-40B4-BE49-F238E27FC236}">
                <a16:creationId xmlns:a16="http://schemas.microsoft.com/office/drawing/2014/main" id="{9022AC1E-51F8-749A-2477-2CCDFB975834}"/>
              </a:ext>
            </a:extLst>
          </p:cNvPr>
          <p:cNvSpPr/>
          <p:nvPr/>
        </p:nvSpPr>
        <p:spPr>
          <a:xfrm>
            <a:off x="-34926" y="-346"/>
            <a:ext cx="12226925" cy="6857280"/>
          </a:xfrm>
          <a:prstGeom prst="rect">
            <a:avLst/>
          </a:prstGeom>
          <a:gradFill rotWithShape="0">
            <a:gsLst>
              <a:gs pos="52000">
                <a:schemeClr val="tx1">
                  <a:lumMod val="50000"/>
                  <a:alpha val="0"/>
                </a:schemeClr>
              </a:gs>
              <a:gs pos="92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9" name="CustomShape 1">
            <a:extLst>
              <a:ext uri="{FF2B5EF4-FFF2-40B4-BE49-F238E27FC236}">
                <a16:creationId xmlns:a16="http://schemas.microsoft.com/office/drawing/2014/main" id="{EAC4E2C5-F5AC-C2CA-E5BB-C8073C7F9AA1}"/>
              </a:ext>
            </a:extLst>
          </p:cNvPr>
          <p:cNvSpPr/>
          <p:nvPr/>
        </p:nvSpPr>
        <p:spPr>
          <a:xfrm>
            <a:off x="-76201" y="720"/>
            <a:ext cx="12268201" cy="6857280"/>
          </a:xfrm>
          <a:prstGeom prst="rect">
            <a:avLst/>
          </a:prstGeom>
          <a:gradFill rotWithShape="0">
            <a:gsLst>
              <a:gs pos="48000">
                <a:schemeClr val="tx1">
                  <a:lumMod val="50000"/>
                  <a:alpha val="0"/>
                </a:schemeClr>
              </a:gs>
              <a:gs pos="92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7" name="CustomShape 1">
            <a:extLst>
              <a:ext uri="{FF2B5EF4-FFF2-40B4-BE49-F238E27FC236}">
                <a16:creationId xmlns:a16="http://schemas.microsoft.com/office/drawing/2014/main" id="{E7927B5D-A06D-6326-B209-A2E7C9638CB7}"/>
              </a:ext>
            </a:extLst>
          </p:cNvPr>
          <p:cNvSpPr/>
          <p:nvPr/>
        </p:nvSpPr>
        <p:spPr>
          <a:xfrm>
            <a:off x="-76201" y="720"/>
            <a:ext cx="17621250" cy="6857280"/>
          </a:xfrm>
          <a:prstGeom prst="rect">
            <a:avLst/>
          </a:prstGeom>
          <a:gradFill rotWithShape="0">
            <a:gsLst>
              <a:gs pos="60000">
                <a:schemeClr val="tx1">
                  <a:lumMod val="50000"/>
                  <a:alpha val="0"/>
                </a:schemeClr>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 name="Pealkiri 1">
            <a:extLst>
              <a:ext uri="{FF2B5EF4-FFF2-40B4-BE49-F238E27FC236}">
                <a16:creationId xmlns:a16="http://schemas.microsoft.com/office/drawing/2014/main" id="{EDE6BFFC-086A-B875-128E-9984E5B27AEE}"/>
              </a:ext>
            </a:extLst>
          </p:cNvPr>
          <p:cNvSpPr>
            <a:spLocks noGrp="1"/>
          </p:cNvSpPr>
          <p:nvPr>
            <p:ph type="title"/>
          </p:nvPr>
        </p:nvSpPr>
        <p:spPr>
          <a:xfrm>
            <a:off x="623888" y="658801"/>
            <a:ext cx="10944224" cy="969974"/>
          </a:xfrm>
        </p:spPr>
        <p:txBody>
          <a:bodyPr/>
          <a:lstStyle/>
          <a:p>
            <a:r>
              <a:rPr lang="en-US"/>
              <a:t>Estonian EdTech</a:t>
            </a:r>
            <a:r>
              <a:rPr lang="et-EE"/>
              <a:t>s</a:t>
            </a:r>
          </a:p>
        </p:txBody>
      </p:sp>
      <p:sp>
        <p:nvSpPr>
          <p:cNvPr id="3" name="Teksti kohatäide 2">
            <a:extLst>
              <a:ext uri="{FF2B5EF4-FFF2-40B4-BE49-F238E27FC236}">
                <a16:creationId xmlns:a16="http://schemas.microsoft.com/office/drawing/2014/main" id="{8EC95A29-06AD-FE3A-FB9D-8C2891A9145A}"/>
              </a:ext>
            </a:extLst>
          </p:cNvPr>
          <p:cNvSpPr>
            <a:spLocks noGrp="1"/>
          </p:cNvSpPr>
          <p:nvPr>
            <p:ph type="body" sz="quarter" idx="10"/>
          </p:nvPr>
        </p:nvSpPr>
        <p:spPr>
          <a:xfrm>
            <a:off x="623887" y="4133850"/>
            <a:ext cx="10944225" cy="2103438"/>
          </a:xfrm>
        </p:spPr>
        <p:txBody>
          <a:bodyPr/>
          <a:lstStyle/>
          <a:p>
            <a:r>
              <a:rPr lang="en-US"/>
              <a:t>PRAKTIKAL provides learning materials, experiment kits, </a:t>
            </a:r>
            <a:br>
              <a:rPr lang="et-EE"/>
            </a:br>
            <a:r>
              <a:rPr lang="en-US"/>
              <a:t>and software for a natural science learning experience.</a:t>
            </a:r>
            <a:endParaRPr lang="et-EE"/>
          </a:p>
          <a:p>
            <a:r>
              <a:rPr lang="en-US"/>
              <a:t>MERKUUR offers mobile workshops for hands-on STEM learning.</a:t>
            </a:r>
          </a:p>
          <a:p>
            <a:r>
              <a:rPr lang="en-US"/>
              <a:t>FUTUCLASS provides immersive VR lessons for chemistry and physics.</a:t>
            </a:r>
          </a:p>
        </p:txBody>
      </p:sp>
      <p:sp>
        <p:nvSpPr>
          <p:cNvPr id="6" name="Teksti kohatäide 5">
            <a:extLst>
              <a:ext uri="{FF2B5EF4-FFF2-40B4-BE49-F238E27FC236}">
                <a16:creationId xmlns:a16="http://schemas.microsoft.com/office/drawing/2014/main" id="{3DDC6DB4-EE16-6807-640E-C915006783B0}"/>
              </a:ext>
            </a:extLst>
          </p:cNvPr>
          <p:cNvSpPr>
            <a:spLocks noGrp="1"/>
          </p:cNvSpPr>
          <p:nvPr>
            <p:ph type="body" sz="quarter" idx="11"/>
          </p:nvPr>
        </p:nvSpPr>
        <p:spPr>
          <a:xfrm>
            <a:off x="623888" y="1400175"/>
            <a:ext cx="10837427" cy="647700"/>
          </a:xfrm>
        </p:spPr>
        <p:txBody>
          <a:bodyPr/>
          <a:lstStyle/>
          <a:p>
            <a:r>
              <a:rPr lang="et-EE" dirty="0" err="1"/>
              <a:t>Private</a:t>
            </a:r>
            <a:r>
              <a:rPr lang="et-EE" dirty="0"/>
              <a:t> </a:t>
            </a:r>
            <a:r>
              <a:rPr lang="et-EE" dirty="0" err="1"/>
              <a:t>sector</a:t>
            </a:r>
            <a:r>
              <a:rPr lang="et-EE" dirty="0"/>
              <a:t> </a:t>
            </a:r>
            <a:r>
              <a:rPr lang="en-US" dirty="0" err="1"/>
              <a:t>contribut</a:t>
            </a:r>
            <a:r>
              <a:rPr lang="et-EE" dirty="0"/>
              <a:t>es</a:t>
            </a:r>
            <a:r>
              <a:rPr lang="en-US" dirty="0"/>
              <a:t> to STEM </a:t>
            </a:r>
            <a:r>
              <a:rPr lang="en-US" dirty="0" err="1"/>
              <a:t>educatio</a:t>
            </a:r>
            <a:r>
              <a:rPr lang="et-EE" dirty="0"/>
              <a:t>n</a:t>
            </a:r>
          </a:p>
        </p:txBody>
      </p:sp>
    </p:spTree>
    <p:extLst>
      <p:ext uri="{BB962C8B-B14F-4D97-AF65-F5344CB8AC3E}">
        <p14:creationId xmlns:p14="http://schemas.microsoft.com/office/powerpoint/2010/main" val="3703106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2"/>
          <p:cNvSpPr/>
          <p:nvPr/>
        </p:nvSpPr>
        <p:spPr>
          <a:xfrm>
            <a:off x="623880" y="658800"/>
            <a:ext cx="6089154" cy="16171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720">
              <a:lnSpc>
                <a:spcPct val="100000"/>
              </a:lnSpc>
              <a:spcBef>
                <a:spcPts val="400"/>
              </a:spcBef>
              <a:buClr>
                <a:srgbClr val="FFFFFF"/>
              </a:buClr>
            </a:pPr>
            <a:endParaRPr lang="et-EE" sz="5400" spc="-1">
              <a:solidFill>
                <a:srgbClr val="FFFFFF"/>
              </a:solidFill>
              <a:latin typeface="Aino Headline" panose="020B0303040504020204" pitchFamily="34" charset="0"/>
            </a:endParaRPr>
          </a:p>
        </p:txBody>
      </p:sp>
      <p:sp>
        <p:nvSpPr>
          <p:cNvPr id="7" name="Pealkiri 6">
            <a:extLst>
              <a:ext uri="{FF2B5EF4-FFF2-40B4-BE49-F238E27FC236}">
                <a16:creationId xmlns:a16="http://schemas.microsoft.com/office/drawing/2014/main" id="{172AF4BD-74C4-4172-B419-DB192EBE9558}"/>
              </a:ext>
            </a:extLst>
          </p:cNvPr>
          <p:cNvSpPr>
            <a:spLocks noGrp="1"/>
          </p:cNvSpPr>
          <p:nvPr>
            <p:ph type="title"/>
          </p:nvPr>
        </p:nvSpPr>
        <p:spPr>
          <a:xfrm>
            <a:off x="623887" y="2276475"/>
            <a:ext cx="10944226" cy="3171823"/>
          </a:xfrm>
        </p:spPr>
        <p:txBody>
          <a:bodyPr/>
          <a:lstStyle/>
          <a:p>
            <a:pPr algn="ctr"/>
            <a:r>
              <a:rPr lang="et-EE" sz="11500" dirty="0"/>
              <a:t>80</a:t>
            </a:r>
            <a:r>
              <a:rPr lang="en-US" sz="11500" dirty="0"/>
              <a:t>%</a:t>
            </a:r>
            <a:br>
              <a:rPr lang="et-EE" sz="3200" dirty="0"/>
            </a:br>
            <a:r>
              <a:rPr lang="en-US" sz="3200" dirty="0"/>
              <a:t>of the 7-1</a:t>
            </a:r>
            <a:r>
              <a:rPr lang="et-EE" sz="3200" dirty="0"/>
              <a:t>9</a:t>
            </a:r>
            <a:r>
              <a:rPr lang="en-US" sz="3200" dirty="0"/>
              <a:t> year olds participate </a:t>
            </a:r>
            <a:br>
              <a:rPr lang="et-EE" sz="3200" dirty="0"/>
            </a:br>
            <a:r>
              <a:rPr lang="en-US" sz="3200" dirty="0"/>
              <a:t>in hobby education </a:t>
            </a:r>
            <a:r>
              <a:rPr lang="et-EE" sz="3200"/>
              <a:t>and </a:t>
            </a:r>
            <a:br>
              <a:rPr lang="et-EE" sz="3200"/>
            </a:br>
            <a:r>
              <a:rPr lang="et-EE" sz="3200"/>
              <a:t>hobby</a:t>
            </a:r>
            <a:r>
              <a:rPr lang="et-EE" sz="3200" dirty="0"/>
              <a:t> </a:t>
            </a:r>
            <a:r>
              <a:rPr lang="et-EE" sz="3200" dirty="0" err="1"/>
              <a:t>activities</a:t>
            </a:r>
            <a:r>
              <a:rPr lang="et-EE" sz="3200" dirty="0"/>
              <a:t> </a:t>
            </a:r>
            <a:r>
              <a:rPr lang="en-US" sz="3200" dirty="0"/>
              <a:t>in Estonia</a:t>
            </a:r>
          </a:p>
        </p:txBody>
      </p:sp>
    </p:spTree>
    <p:extLst>
      <p:ext uri="{BB962C8B-B14F-4D97-AF65-F5344CB8AC3E}">
        <p14:creationId xmlns:p14="http://schemas.microsoft.com/office/powerpoint/2010/main" val="3389489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descr="Pilt, millel on kujutatud visand, kunst, Inimese nägu, illustratsioon&#10;&#10;Kirjeldus on genereeritud automaatselt">
            <a:extLst>
              <a:ext uri="{FF2B5EF4-FFF2-40B4-BE49-F238E27FC236}">
                <a16:creationId xmlns:a16="http://schemas.microsoft.com/office/drawing/2014/main" id="{3CC9798B-E6B5-1269-6056-DB3914B5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0537" y="1342966"/>
            <a:ext cx="3511464" cy="7330179"/>
          </a:xfrm>
          <a:prstGeom prst="rect">
            <a:avLst/>
          </a:prstGeom>
        </p:spPr>
      </p:pic>
      <p:sp>
        <p:nvSpPr>
          <p:cNvPr id="4" name="Pealkiri 3">
            <a:extLst>
              <a:ext uri="{FF2B5EF4-FFF2-40B4-BE49-F238E27FC236}">
                <a16:creationId xmlns:a16="http://schemas.microsoft.com/office/drawing/2014/main" id="{725B61C5-1206-7FFC-98B6-A623DB200860}"/>
              </a:ext>
            </a:extLst>
          </p:cNvPr>
          <p:cNvSpPr>
            <a:spLocks noGrp="1"/>
          </p:cNvSpPr>
          <p:nvPr>
            <p:ph type="title"/>
          </p:nvPr>
        </p:nvSpPr>
        <p:spPr>
          <a:xfrm>
            <a:off x="623888" y="658801"/>
            <a:ext cx="10944224" cy="969974"/>
          </a:xfrm>
        </p:spPr>
        <p:txBody>
          <a:bodyPr/>
          <a:lstStyle/>
          <a:p>
            <a:r>
              <a:rPr lang="et-EE" err="1"/>
              <a:t>Empowering</a:t>
            </a:r>
            <a:r>
              <a:rPr lang="et-EE"/>
              <a:t> </a:t>
            </a:r>
            <a:r>
              <a:rPr lang="et-EE" err="1"/>
              <a:t>girls</a:t>
            </a:r>
            <a:r>
              <a:rPr lang="et-EE"/>
              <a:t> in </a:t>
            </a:r>
            <a:r>
              <a:rPr lang="et-EE" err="1"/>
              <a:t>tech</a:t>
            </a:r>
            <a:endParaRPr lang="et-EE"/>
          </a:p>
        </p:txBody>
      </p:sp>
      <p:sp>
        <p:nvSpPr>
          <p:cNvPr id="5" name="Teksti kohatäide 4">
            <a:extLst>
              <a:ext uri="{FF2B5EF4-FFF2-40B4-BE49-F238E27FC236}">
                <a16:creationId xmlns:a16="http://schemas.microsoft.com/office/drawing/2014/main" id="{9DF1AD16-2670-9D7D-8279-7EB4BB79A2A5}"/>
              </a:ext>
            </a:extLst>
          </p:cNvPr>
          <p:cNvSpPr>
            <a:spLocks noGrp="1"/>
          </p:cNvSpPr>
          <p:nvPr>
            <p:ph type="body" sz="quarter" idx="10"/>
          </p:nvPr>
        </p:nvSpPr>
        <p:spPr>
          <a:xfrm>
            <a:off x="623887" y="4133850"/>
            <a:ext cx="10944225" cy="2103438"/>
          </a:xfrm>
        </p:spPr>
        <p:txBody>
          <a:bodyPr/>
          <a:lstStyle/>
          <a:p>
            <a:r>
              <a:rPr lang="en-US"/>
              <a:t>Tech education for girls aged 8-14</a:t>
            </a:r>
          </a:p>
          <a:p>
            <a:r>
              <a:rPr lang="en-US"/>
              <a:t>Over 160 groups, 2000+ participants</a:t>
            </a:r>
          </a:p>
          <a:p>
            <a:r>
              <a:rPr lang="en-US"/>
              <a:t>Free course materials and instructions</a:t>
            </a:r>
          </a:p>
          <a:p>
            <a:r>
              <a:rPr lang="en-US"/>
              <a:t>Summer tech camps</a:t>
            </a:r>
            <a:endParaRPr lang="et-EE"/>
          </a:p>
        </p:txBody>
      </p:sp>
      <p:sp>
        <p:nvSpPr>
          <p:cNvPr id="2" name="Teksti kohatäide 1">
            <a:extLst>
              <a:ext uri="{FF2B5EF4-FFF2-40B4-BE49-F238E27FC236}">
                <a16:creationId xmlns:a16="http://schemas.microsoft.com/office/drawing/2014/main" id="{E3D795D7-83E4-52DD-CF85-F3B5679BA3E7}"/>
              </a:ext>
            </a:extLst>
          </p:cNvPr>
          <p:cNvSpPr>
            <a:spLocks noGrp="1"/>
          </p:cNvSpPr>
          <p:nvPr>
            <p:ph type="body" sz="quarter" idx="11"/>
          </p:nvPr>
        </p:nvSpPr>
        <p:spPr>
          <a:xfrm>
            <a:off x="623888" y="1400175"/>
            <a:ext cx="9648825" cy="647700"/>
          </a:xfrm>
        </p:spPr>
        <p:txBody>
          <a:bodyPr/>
          <a:lstStyle/>
          <a:p>
            <a:r>
              <a:rPr lang="et-EE" err="1"/>
              <a:t>Unicorn</a:t>
            </a:r>
            <a:r>
              <a:rPr lang="et-EE"/>
              <a:t> </a:t>
            </a:r>
            <a:r>
              <a:rPr lang="et-EE" err="1"/>
              <a:t>Squad</a:t>
            </a:r>
            <a:endParaRPr lang="et-EE"/>
          </a:p>
        </p:txBody>
      </p:sp>
    </p:spTree>
    <p:extLst>
      <p:ext uri="{BB962C8B-B14F-4D97-AF65-F5344CB8AC3E}">
        <p14:creationId xmlns:p14="http://schemas.microsoft.com/office/powerpoint/2010/main" val="2061226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Rühm 2">
            <a:extLst>
              <a:ext uri="{FF2B5EF4-FFF2-40B4-BE49-F238E27FC236}">
                <a16:creationId xmlns:a16="http://schemas.microsoft.com/office/drawing/2014/main" id="{685D3580-AA66-44B2-8400-AD17B107E591}"/>
              </a:ext>
            </a:extLst>
          </p:cNvPr>
          <p:cNvGrpSpPr/>
          <p:nvPr/>
        </p:nvGrpSpPr>
        <p:grpSpPr>
          <a:xfrm>
            <a:off x="6106661" y="2754659"/>
            <a:ext cx="2542590" cy="1584619"/>
            <a:chOff x="7988250" y="3666105"/>
            <a:chExt cx="2542590" cy="1584619"/>
          </a:xfrm>
        </p:grpSpPr>
        <p:pic>
          <p:nvPicPr>
            <p:cNvPr id="11" name="Graphic 41">
              <a:extLst>
                <a:ext uri="{FF2B5EF4-FFF2-40B4-BE49-F238E27FC236}">
                  <a16:creationId xmlns:a16="http://schemas.microsoft.com/office/drawing/2014/main" id="{228DA078-21A6-45FC-8282-BBBF34600F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2897" y="3666105"/>
              <a:ext cx="918618" cy="918618"/>
            </a:xfrm>
            <a:prstGeom prst="rect">
              <a:avLst/>
            </a:prstGeom>
          </p:spPr>
        </p:pic>
        <p:sp>
          <p:nvSpPr>
            <p:cNvPr id="12" name="TextBox 11">
              <a:extLst>
                <a:ext uri="{FF2B5EF4-FFF2-40B4-BE49-F238E27FC236}">
                  <a16:creationId xmlns:a16="http://schemas.microsoft.com/office/drawing/2014/main" id="{32905F34-3BE2-4B46-9CEF-B0432335D7A1}"/>
                </a:ext>
              </a:extLst>
            </p:cNvPr>
            <p:cNvSpPr txBox="1"/>
            <p:nvPr/>
          </p:nvSpPr>
          <p:spPr>
            <a:xfrm>
              <a:off x="8702897" y="394074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1in3 </a:t>
              </a:r>
              <a:endParaRPr kumimoji="0" lang="en-GB" sz="2400" b="0" i="0" u="none" strike="noStrike" kern="1200" cap="none" spc="0" normalizeH="0" baseline="0" noProof="0">
                <a:ln>
                  <a:noFill/>
                </a:ln>
                <a:solidFill>
                  <a:srgbClr val="FFFFFF"/>
                </a:solidFill>
                <a:effectLst/>
                <a:uLnTx/>
                <a:uFillTx/>
                <a:latin typeface="Aino"/>
              </a:endParaRPr>
            </a:p>
          </p:txBody>
        </p:sp>
        <p:sp>
          <p:nvSpPr>
            <p:cNvPr id="13" name="TextBox 12">
              <a:extLst>
                <a:ext uri="{FF2B5EF4-FFF2-40B4-BE49-F238E27FC236}">
                  <a16:creationId xmlns:a16="http://schemas.microsoft.com/office/drawing/2014/main" id="{C12CC043-BE94-4E4B-83E4-9A1798D80124}"/>
                </a:ext>
              </a:extLst>
            </p:cNvPr>
            <p:cNvSpPr txBox="1"/>
            <p:nvPr/>
          </p:nvSpPr>
          <p:spPr>
            <a:xfrm>
              <a:off x="7988250" y="4758281"/>
              <a:ext cx="254259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ino"/>
                  <a:ea typeface="+mn-ea"/>
                  <a:cs typeface="+mn-cs"/>
                </a:rPr>
                <a:t>students pursues STEM </a:t>
              </a:r>
              <a:br>
                <a:rPr kumimoji="0" lang="et-EE" sz="1600" b="0" i="0" u="none" strike="noStrike" kern="1200" cap="none" spc="0" normalizeH="0" baseline="0" noProof="0">
                  <a:ln>
                    <a:noFill/>
                  </a:ln>
                  <a:solidFill>
                    <a:srgbClr val="FFFFFF"/>
                  </a:solidFill>
                  <a:effectLst/>
                  <a:uLnTx/>
                  <a:uFillTx/>
                  <a:latin typeface="Aino"/>
                  <a:ea typeface="+mn-ea"/>
                  <a:cs typeface="+mn-cs"/>
                </a:rPr>
              </a:br>
              <a:r>
                <a:rPr kumimoji="0" lang="en-US" sz="1600" b="0" i="0" u="none" strike="noStrike" kern="1200" cap="none" spc="0" normalizeH="0" baseline="0" noProof="0">
                  <a:ln>
                    <a:noFill/>
                  </a:ln>
                  <a:solidFill>
                    <a:srgbClr val="FFFFFF"/>
                  </a:solidFill>
                  <a:effectLst/>
                  <a:uLnTx/>
                  <a:uFillTx/>
                  <a:latin typeface="Aino"/>
                  <a:ea typeface="+mn-ea"/>
                  <a:cs typeface="+mn-cs"/>
                </a:rPr>
                <a:t>in higher education</a:t>
              </a:r>
              <a:endParaRPr kumimoji="0" lang="en-GB" sz="1600" b="0" i="0" u="none" strike="noStrike" kern="1200" cap="none" spc="0" normalizeH="0" baseline="0" noProof="0">
                <a:ln>
                  <a:noFill/>
                </a:ln>
                <a:solidFill>
                  <a:srgbClr val="0078FF"/>
                </a:solidFill>
                <a:effectLst/>
                <a:uLnTx/>
                <a:uFillTx/>
                <a:latin typeface="Aino"/>
                <a:ea typeface="+mn-ea"/>
                <a:cs typeface="+mn-cs"/>
              </a:endParaRPr>
            </a:p>
          </p:txBody>
        </p:sp>
      </p:grpSp>
      <p:grpSp>
        <p:nvGrpSpPr>
          <p:cNvPr id="14" name="Group 30">
            <a:extLst>
              <a:ext uri="{FF2B5EF4-FFF2-40B4-BE49-F238E27FC236}">
                <a16:creationId xmlns:a16="http://schemas.microsoft.com/office/drawing/2014/main" id="{D11A7E2F-CE69-4C0C-8C61-026C42C8DE31}"/>
              </a:ext>
            </a:extLst>
          </p:cNvPr>
          <p:cNvGrpSpPr/>
          <p:nvPr/>
        </p:nvGrpSpPr>
        <p:grpSpPr>
          <a:xfrm>
            <a:off x="762545" y="2754659"/>
            <a:ext cx="3130970" cy="2077061"/>
            <a:chOff x="1941818" y="1964475"/>
            <a:chExt cx="3130970" cy="2077061"/>
          </a:xfrm>
        </p:grpSpPr>
        <p:pic>
          <p:nvPicPr>
            <p:cNvPr id="15" name="Graphic 31">
              <a:extLst>
                <a:ext uri="{FF2B5EF4-FFF2-40B4-BE49-F238E27FC236}">
                  <a16:creationId xmlns:a16="http://schemas.microsoft.com/office/drawing/2014/main" id="{D4DE7176-8F7C-48A6-9549-A079DDB449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16" name="TextBox 15">
              <a:extLst>
                <a:ext uri="{FF2B5EF4-FFF2-40B4-BE49-F238E27FC236}">
                  <a16:creationId xmlns:a16="http://schemas.microsoft.com/office/drawing/2014/main" id="{AE9F3C9A-5299-41E2-8C5C-86506260B281}"/>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dirty="0">
                  <a:ln>
                    <a:noFill/>
                  </a:ln>
                  <a:solidFill>
                    <a:srgbClr val="FFFFFF"/>
                  </a:solidFill>
                  <a:effectLst/>
                  <a:uLnTx/>
                  <a:uFillTx/>
                  <a:latin typeface="Aino"/>
                  <a:ea typeface="+mn-ea"/>
                  <a:cs typeface="+mn-cs"/>
                </a:rPr>
                <a:t>99%</a:t>
              </a:r>
              <a:endParaRPr kumimoji="0" lang="en-GB" sz="2400" b="0" i="0" u="none" strike="noStrike" kern="1200" cap="none" spc="0" normalizeH="0" baseline="0" noProof="0" dirty="0">
                <a:ln>
                  <a:noFill/>
                </a:ln>
                <a:solidFill>
                  <a:srgbClr val="FFFFFF"/>
                </a:solidFill>
                <a:effectLst/>
                <a:uLnTx/>
                <a:uFillTx/>
                <a:latin typeface="Aino"/>
                <a:ea typeface="+mn-ea"/>
                <a:cs typeface="+mn-cs"/>
              </a:endParaRPr>
            </a:p>
          </p:txBody>
        </p:sp>
        <p:sp>
          <p:nvSpPr>
            <p:cNvPr id="17" name="TextBox 16">
              <a:extLst>
                <a:ext uri="{FF2B5EF4-FFF2-40B4-BE49-F238E27FC236}">
                  <a16:creationId xmlns:a16="http://schemas.microsoft.com/office/drawing/2014/main" id="{3A09CDF2-F383-41D3-924D-06A35D3A87FB}"/>
                </a:ext>
              </a:extLst>
            </p:cNvPr>
            <p:cNvSpPr txBox="1"/>
            <p:nvPr/>
          </p:nvSpPr>
          <p:spPr>
            <a:xfrm>
              <a:off x="1941818" y="3056651"/>
              <a:ext cx="3130970" cy="984885"/>
            </a:xfrm>
            <a:prstGeom prst="rect">
              <a:avLst/>
            </a:prstGeom>
            <a:noFill/>
          </p:spPr>
          <p:txBody>
            <a:bodyPr wrap="square" lIns="0" tIns="0" rIns="0" bIns="0" rtlCol="0" anchor="t">
              <a:spAutoFit/>
            </a:bodyPr>
            <a:lstStyle/>
            <a:p>
              <a:pPr algn="ctr">
                <a:lnSpc>
                  <a:spcPct val="100000"/>
                </a:lnSpc>
              </a:pPr>
              <a:r>
                <a:rPr lang="et-EE" sz="1600">
                  <a:solidFill>
                    <a:schemeClr val="bg1"/>
                  </a:solidFill>
                </a:rPr>
                <a:t>of Estonian </a:t>
              </a:r>
              <a:r>
                <a:rPr lang="et-EE" sz="1600" err="1">
                  <a:solidFill>
                    <a:schemeClr val="bg1"/>
                  </a:solidFill>
                </a:rPr>
                <a:t>kindergartens</a:t>
              </a:r>
              <a:r>
                <a:rPr lang="et-EE" sz="1600">
                  <a:solidFill>
                    <a:schemeClr val="bg1"/>
                  </a:solidFill>
                </a:rPr>
                <a:t> </a:t>
              </a:r>
            </a:p>
            <a:p>
              <a:pPr algn="ctr">
                <a:lnSpc>
                  <a:spcPct val="100000"/>
                </a:lnSpc>
              </a:pPr>
              <a:r>
                <a:rPr lang="et-EE" sz="1600">
                  <a:solidFill>
                    <a:schemeClr val="bg1"/>
                  </a:solidFill>
                </a:rPr>
                <a:t>take part in </a:t>
              </a:r>
              <a:r>
                <a:rPr lang="et-EE" sz="1600" err="1">
                  <a:solidFill>
                    <a:schemeClr val="bg1"/>
                  </a:solidFill>
                </a:rPr>
                <a:t>technology</a:t>
              </a:r>
              <a:r>
                <a:rPr lang="et-EE" sz="1600">
                  <a:solidFill>
                    <a:schemeClr val="bg1"/>
                  </a:solidFill>
                </a:rPr>
                <a:t> </a:t>
              </a:r>
              <a:r>
                <a:rPr lang="et-EE" sz="1600" err="1">
                  <a:solidFill>
                    <a:schemeClr val="bg1"/>
                  </a:solidFill>
                </a:rPr>
                <a:t>education</a:t>
              </a:r>
              <a:r>
                <a:rPr lang="et-EE" sz="1600">
                  <a:solidFill>
                    <a:schemeClr val="bg1"/>
                  </a:solidFill>
                </a:rPr>
                <a:t> programme </a:t>
              </a:r>
              <a:r>
                <a:rPr lang="et-EE" sz="1600" err="1">
                  <a:solidFill>
                    <a:schemeClr val="bg1"/>
                  </a:solidFill>
                </a:rPr>
                <a:t>ProgeTiger</a:t>
              </a:r>
              <a:endParaRPr lang="en-GB" sz="1600">
                <a:solidFill>
                  <a:schemeClr val="bg1"/>
                </a:solidFill>
              </a:endParaRPr>
            </a:p>
          </p:txBody>
        </p:sp>
      </p:grpSp>
      <p:grpSp>
        <p:nvGrpSpPr>
          <p:cNvPr id="22" name="Group 40">
            <a:extLst>
              <a:ext uri="{FF2B5EF4-FFF2-40B4-BE49-F238E27FC236}">
                <a16:creationId xmlns:a16="http://schemas.microsoft.com/office/drawing/2014/main" id="{B9F0923E-9904-4AC9-958E-69BF2633984E}"/>
              </a:ext>
            </a:extLst>
          </p:cNvPr>
          <p:cNvGrpSpPr/>
          <p:nvPr/>
        </p:nvGrpSpPr>
        <p:grpSpPr>
          <a:xfrm>
            <a:off x="3759792" y="4067825"/>
            <a:ext cx="2347913" cy="2077061"/>
            <a:chOff x="2333347" y="1964475"/>
            <a:chExt cx="2347913" cy="2077061"/>
          </a:xfrm>
        </p:grpSpPr>
        <p:pic>
          <p:nvPicPr>
            <p:cNvPr id="23" name="Graphic 41">
              <a:extLst>
                <a:ext uri="{FF2B5EF4-FFF2-40B4-BE49-F238E27FC236}">
                  <a16:creationId xmlns:a16="http://schemas.microsoft.com/office/drawing/2014/main" id="{166FE64F-9116-4533-A377-3D6778757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24" name="TextBox 23">
              <a:extLst>
                <a:ext uri="{FF2B5EF4-FFF2-40B4-BE49-F238E27FC236}">
                  <a16:creationId xmlns:a16="http://schemas.microsoft.com/office/drawing/2014/main" id="{76FA666E-10F7-495E-BBA0-5EA2F59A5098}"/>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9</a:t>
              </a:r>
              <a:r>
                <a:rPr kumimoji="0" lang="et-EE" sz="2400" b="0" i="0" u="none" strike="noStrike" kern="1200" cap="none" spc="0" normalizeH="0" baseline="0" noProof="0">
                  <a:ln>
                    <a:noFill/>
                  </a:ln>
                  <a:solidFill>
                    <a:srgbClr val="FFFFFF"/>
                  </a:solidFill>
                  <a:effectLst/>
                  <a:uLnTx/>
                  <a:uFillTx/>
                  <a:latin typeface="Aino"/>
                </a:rPr>
                <a:t>%</a:t>
              </a:r>
              <a:endParaRPr kumimoji="0" lang="en-GB" sz="2400" b="0" i="0" u="none" strike="noStrike" kern="1200" cap="none" spc="0" normalizeH="0" baseline="0" noProof="0">
                <a:ln>
                  <a:noFill/>
                </a:ln>
                <a:solidFill>
                  <a:srgbClr val="FFFFFF"/>
                </a:solidFill>
                <a:effectLst/>
                <a:uLnTx/>
                <a:uFillTx/>
                <a:latin typeface="Aino"/>
              </a:endParaRPr>
            </a:p>
          </p:txBody>
        </p:sp>
        <p:sp>
          <p:nvSpPr>
            <p:cNvPr id="25" name="TextBox 24">
              <a:extLst>
                <a:ext uri="{FF2B5EF4-FFF2-40B4-BE49-F238E27FC236}">
                  <a16:creationId xmlns:a16="http://schemas.microsoft.com/office/drawing/2014/main" id="{09CFDCEB-7FD1-427B-A213-EFD9435616F9}"/>
                </a:ext>
              </a:extLst>
            </p:cNvPr>
            <p:cNvSpPr txBox="1"/>
            <p:nvPr/>
          </p:nvSpPr>
          <p:spPr>
            <a:xfrm>
              <a:off x="2333347" y="3056651"/>
              <a:ext cx="2347913"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a:solidFill>
                    <a:schemeClr val="bg1"/>
                  </a:solidFill>
                </a:rPr>
                <a:t>of </a:t>
              </a:r>
              <a:r>
                <a:rPr lang="et-EE" sz="1600" err="1">
                  <a:solidFill>
                    <a:schemeClr val="bg1"/>
                  </a:solidFill>
                </a:rPr>
                <a:t>students</a:t>
              </a:r>
              <a:r>
                <a:rPr lang="et-EE" sz="1600">
                  <a:solidFill>
                    <a:schemeClr val="bg1"/>
                  </a:solidFill>
                </a:rPr>
                <a:t> </a:t>
              </a:r>
              <a:r>
                <a:rPr lang="et-EE" sz="1600" err="1">
                  <a:solidFill>
                    <a:schemeClr val="bg1"/>
                  </a:solidFill>
                </a:rPr>
                <a:t>study</a:t>
              </a:r>
              <a:r>
                <a:rPr lang="et-EE" sz="1600">
                  <a:solidFill>
                    <a:schemeClr val="bg1"/>
                  </a:solidFill>
                </a:rPr>
                <a:t> ICT </a:t>
              </a:r>
              <a:br>
                <a:rPr lang="et-EE" sz="1600">
                  <a:solidFill>
                    <a:schemeClr val="bg1"/>
                  </a:solidFill>
                </a:rPr>
              </a:br>
              <a:r>
                <a:rPr lang="et-EE" sz="1600">
                  <a:solidFill>
                    <a:schemeClr val="bg1"/>
                  </a:solidFill>
                </a:rPr>
                <a:t>in Estonia – t</a:t>
              </a:r>
              <a:r>
                <a:rPr lang="en-US" sz="1600" err="1">
                  <a:solidFill>
                    <a:schemeClr val="bg1"/>
                  </a:solidFill>
                </a:rPr>
                <a:t>wice</a:t>
              </a:r>
              <a:r>
                <a:rPr lang="en-US" sz="1600">
                  <a:solidFill>
                    <a:schemeClr val="bg1"/>
                  </a:solidFill>
                </a:rPr>
                <a:t> </a:t>
              </a:r>
              <a:r>
                <a:rPr lang="et-EE" sz="1600">
                  <a:solidFill>
                    <a:schemeClr val="bg1"/>
                  </a:solidFill>
                </a:rPr>
                <a:t> as </a:t>
              </a:r>
              <a:r>
                <a:rPr lang="et-EE" sz="1600" err="1">
                  <a:solidFill>
                    <a:schemeClr val="bg1"/>
                  </a:solidFill>
                </a:rPr>
                <a:t>many</a:t>
              </a:r>
              <a:r>
                <a:rPr lang="et-EE" sz="1600">
                  <a:solidFill>
                    <a:schemeClr val="bg1"/>
                  </a:solidFill>
                </a:rPr>
                <a:t> as EU </a:t>
              </a:r>
              <a:r>
                <a:rPr lang="et-EE" sz="1600" err="1">
                  <a:solidFill>
                    <a:schemeClr val="bg1"/>
                  </a:solidFill>
                </a:rPr>
                <a:t>average</a:t>
              </a:r>
              <a:r>
                <a:rPr lang="et-EE" sz="1600">
                  <a:solidFill>
                    <a:schemeClr val="bg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err="1">
                  <a:solidFill>
                    <a:srgbClr val="0078FF"/>
                  </a:solidFill>
                </a:rPr>
                <a:t>Eurostat</a:t>
              </a:r>
              <a:r>
                <a:rPr lang="et-EE" sz="1600">
                  <a:solidFill>
                    <a:srgbClr val="0078FF"/>
                  </a:solidFill>
                </a:rPr>
                <a:t> 2018</a:t>
              </a:r>
            </a:p>
          </p:txBody>
        </p:sp>
      </p:grpSp>
      <p:sp>
        <p:nvSpPr>
          <p:cNvPr id="2" name="Pealkiri 1">
            <a:extLst>
              <a:ext uri="{FF2B5EF4-FFF2-40B4-BE49-F238E27FC236}">
                <a16:creationId xmlns:a16="http://schemas.microsoft.com/office/drawing/2014/main" id="{3E04073C-A5C8-4418-AEB8-3E92BFAE5F14}"/>
              </a:ext>
            </a:extLst>
          </p:cNvPr>
          <p:cNvSpPr>
            <a:spLocks noGrp="1"/>
          </p:cNvSpPr>
          <p:nvPr>
            <p:ph type="title"/>
          </p:nvPr>
        </p:nvSpPr>
        <p:spPr>
          <a:xfrm>
            <a:off x="623888" y="658801"/>
            <a:ext cx="8520112" cy="969974"/>
          </a:xfrm>
        </p:spPr>
        <p:txBody>
          <a:bodyPr/>
          <a:lstStyle/>
          <a:p>
            <a:r>
              <a:rPr lang="et-EE"/>
              <a:t>The </a:t>
            </a:r>
            <a:r>
              <a:rPr lang="et-EE" err="1"/>
              <a:t>numbers</a:t>
            </a:r>
            <a:br>
              <a:rPr lang="et-EE"/>
            </a:br>
            <a:r>
              <a:rPr lang="et-EE" sz="2800" err="1">
                <a:latin typeface="+mn-lt"/>
              </a:rPr>
              <a:t>Estonia’s</a:t>
            </a:r>
            <a:r>
              <a:rPr lang="et-EE" sz="2800">
                <a:latin typeface="+mn-lt"/>
              </a:rPr>
              <a:t> </a:t>
            </a:r>
            <a:r>
              <a:rPr lang="et-EE" sz="2800" err="1">
                <a:latin typeface="+mn-lt"/>
              </a:rPr>
              <a:t>tech</a:t>
            </a:r>
            <a:r>
              <a:rPr lang="et-EE" sz="2800">
                <a:latin typeface="+mn-lt"/>
              </a:rPr>
              <a:t> </a:t>
            </a:r>
            <a:r>
              <a:rPr lang="et-EE" sz="2800" err="1">
                <a:latin typeface="+mn-lt"/>
              </a:rPr>
              <a:t>education</a:t>
            </a:r>
            <a:endParaRPr lang="et-EE" sz="5000">
              <a:latin typeface="+mn-lt"/>
            </a:endParaRPr>
          </a:p>
        </p:txBody>
      </p:sp>
      <p:sp>
        <p:nvSpPr>
          <p:cNvPr id="30" name="Ristkülik 29">
            <a:hlinkClick r:id="rId5"/>
            <a:extLst>
              <a:ext uri="{FF2B5EF4-FFF2-40B4-BE49-F238E27FC236}">
                <a16:creationId xmlns:a16="http://schemas.microsoft.com/office/drawing/2014/main" id="{C0E30E2E-232F-4411-9117-688A3A51EADE}"/>
              </a:ext>
            </a:extLst>
          </p:cNvPr>
          <p:cNvSpPr/>
          <p:nvPr/>
        </p:nvSpPr>
        <p:spPr>
          <a:xfrm>
            <a:off x="6379977" y="1406402"/>
            <a:ext cx="2211432" cy="49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nvGrpSpPr>
          <p:cNvPr id="4" name="Rühm 3">
            <a:extLst>
              <a:ext uri="{FF2B5EF4-FFF2-40B4-BE49-F238E27FC236}">
                <a16:creationId xmlns:a16="http://schemas.microsoft.com/office/drawing/2014/main" id="{D60BDEAE-209A-42FE-0AA1-82DF82AA312F}"/>
              </a:ext>
            </a:extLst>
          </p:cNvPr>
          <p:cNvGrpSpPr/>
          <p:nvPr/>
        </p:nvGrpSpPr>
        <p:grpSpPr>
          <a:xfrm>
            <a:off x="8330904" y="4067825"/>
            <a:ext cx="2542590" cy="2077061"/>
            <a:chOff x="7988250" y="3666105"/>
            <a:chExt cx="2542590" cy="2077061"/>
          </a:xfrm>
        </p:grpSpPr>
        <p:pic>
          <p:nvPicPr>
            <p:cNvPr id="5" name="Graphic 41">
              <a:extLst>
                <a:ext uri="{FF2B5EF4-FFF2-40B4-BE49-F238E27FC236}">
                  <a16:creationId xmlns:a16="http://schemas.microsoft.com/office/drawing/2014/main" id="{EA864B68-19D1-9533-8495-BD05E2ADE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02897" y="3666105"/>
              <a:ext cx="918618" cy="918618"/>
            </a:xfrm>
            <a:prstGeom prst="rect">
              <a:avLst/>
            </a:prstGeom>
          </p:spPr>
        </p:pic>
        <p:sp>
          <p:nvSpPr>
            <p:cNvPr id="6" name="TextBox 5">
              <a:extLst>
                <a:ext uri="{FF2B5EF4-FFF2-40B4-BE49-F238E27FC236}">
                  <a16:creationId xmlns:a16="http://schemas.microsoft.com/office/drawing/2014/main" id="{BB12B867-726A-8913-9EBE-B270468A9958}"/>
                </a:ext>
              </a:extLst>
            </p:cNvPr>
            <p:cNvSpPr txBox="1"/>
            <p:nvPr/>
          </p:nvSpPr>
          <p:spPr>
            <a:xfrm>
              <a:off x="8702897" y="394074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40% </a:t>
              </a:r>
              <a:endParaRPr kumimoji="0" lang="en-GB" sz="2400" b="0" i="0" u="none" strike="noStrike" kern="1200" cap="none" spc="0" normalizeH="0" baseline="0" noProof="0">
                <a:ln>
                  <a:noFill/>
                </a:ln>
                <a:solidFill>
                  <a:srgbClr val="FFFFFF"/>
                </a:solidFill>
                <a:effectLst/>
                <a:uLnTx/>
                <a:uFillTx/>
                <a:latin typeface="Aino"/>
              </a:endParaRPr>
            </a:p>
          </p:txBody>
        </p:sp>
        <p:sp>
          <p:nvSpPr>
            <p:cNvPr id="7" name="TextBox 6">
              <a:extLst>
                <a:ext uri="{FF2B5EF4-FFF2-40B4-BE49-F238E27FC236}">
                  <a16:creationId xmlns:a16="http://schemas.microsoft.com/office/drawing/2014/main" id="{41B39A24-C351-46F8-729D-527311004814}"/>
                </a:ext>
              </a:extLst>
            </p:cNvPr>
            <p:cNvSpPr txBox="1"/>
            <p:nvPr/>
          </p:nvSpPr>
          <p:spPr>
            <a:xfrm>
              <a:off x="7988250" y="4758281"/>
              <a:ext cx="2542590" cy="98488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a:ln>
                    <a:noFill/>
                  </a:ln>
                  <a:solidFill>
                    <a:srgbClr val="FFFFFF"/>
                  </a:solidFill>
                  <a:effectLst/>
                  <a:uLnTx/>
                  <a:uFillTx/>
                  <a:latin typeface="Aino"/>
                  <a:ea typeface="+mn-ea"/>
                  <a:cs typeface="+mn-cs"/>
                </a:rPr>
                <a:t>of ICT </a:t>
              </a:r>
              <a:r>
                <a:rPr kumimoji="0" lang="et-EE" sz="1600" b="0" i="0" u="none" strike="noStrike" kern="1200" cap="none" spc="0" normalizeH="0" baseline="0" noProof="0" err="1">
                  <a:ln>
                    <a:noFill/>
                  </a:ln>
                  <a:solidFill>
                    <a:srgbClr val="FFFFFF"/>
                  </a:solidFill>
                  <a:effectLst/>
                  <a:uLnTx/>
                  <a:uFillTx/>
                  <a:latin typeface="Aino"/>
                  <a:ea typeface="+mn-ea"/>
                  <a:cs typeface="+mn-cs"/>
                </a:rPr>
                <a:t>Master’s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students</a:t>
              </a:r>
              <a:r>
                <a:rPr kumimoji="0" lang="et-EE" sz="1600" b="0" i="0" u="none" strike="noStrike" kern="1200" cap="none" spc="0" normalizeH="0" baseline="0" noProof="0">
                  <a:ln>
                    <a:noFill/>
                  </a:ln>
                  <a:solidFill>
                    <a:srgbClr val="FFFFFF"/>
                  </a:solidFill>
                  <a:effectLst/>
                  <a:uLnTx/>
                  <a:uFillTx/>
                  <a:latin typeface="Aino"/>
                  <a:ea typeface="+mn-ea"/>
                  <a:cs typeface="+mn-cs"/>
                </a:rPr>
                <a:t> are </a:t>
              </a:r>
              <a:r>
                <a:rPr kumimoji="0" lang="et-EE" sz="1600" b="0" i="0" u="none" strike="noStrike" kern="1200" cap="none" spc="0" normalizeH="0" baseline="0" noProof="0" err="1">
                  <a:ln>
                    <a:noFill/>
                  </a:ln>
                  <a:solidFill>
                    <a:srgbClr val="FFFFFF"/>
                  </a:solidFill>
                  <a:effectLst/>
                  <a:uLnTx/>
                  <a:uFillTx/>
                  <a:latin typeface="Aino"/>
                  <a:ea typeface="+mn-ea"/>
                  <a:cs typeface="+mn-cs"/>
                </a:rPr>
                <a:t>female</a:t>
              </a:r>
              <a:r>
                <a:rPr kumimoji="0" lang="et-EE" sz="1600" b="0" i="0" u="none" strike="noStrike" kern="1200" cap="none" spc="0" normalizeH="0" baseline="0" noProof="0">
                  <a:ln>
                    <a:noFill/>
                  </a:ln>
                  <a:solidFill>
                    <a:srgbClr val="FFFFFF"/>
                  </a:solidFill>
                  <a:effectLst/>
                  <a:uLnTx/>
                  <a:uFillTx/>
                  <a:latin typeface="Aino"/>
                  <a:ea typeface="+mn-ea"/>
                  <a:cs typeface="+mn-cs"/>
                </a:rPr>
                <a:t> – </a:t>
              </a:r>
              <a:r>
                <a:rPr kumimoji="0" lang="et-EE" sz="1600" b="0" i="0" u="none" strike="noStrike" kern="1200" cap="none" spc="0" normalizeH="0" baseline="0" noProof="0" err="1">
                  <a:ln>
                    <a:noFill/>
                  </a:ln>
                  <a:solidFill>
                    <a:srgbClr val="FFFFFF"/>
                  </a:solidFill>
                  <a:effectLst/>
                  <a:uLnTx/>
                  <a:uFillTx/>
                  <a:latin typeface="Aino"/>
                  <a:ea typeface="+mn-ea"/>
                  <a:cs typeface="+mn-cs"/>
                </a:rPr>
                <a:t>this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is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highest</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share</a:t>
              </a:r>
              <a:r>
                <a:rPr kumimoji="0" lang="et-EE" sz="1600" b="0" i="0" u="none" strike="noStrike" kern="1200" cap="none" spc="0" normalizeH="0" baseline="0" noProof="0">
                  <a:ln>
                    <a:noFill/>
                  </a:ln>
                  <a:solidFill>
                    <a:srgbClr val="FFFFFF"/>
                  </a:solidFill>
                  <a:effectLst/>
                  <a:uLnTx/>
                  <a:uFillTx/>
                  <a:latin typeface="Aino"/>
                  <a:ea typeface="+mn-ea"/>
                  <a:cs typeface="+mn-cs"/>
                </a:rPr>
                <a:t> in Europe </a:t>
              </a:r>
              <a:r>
                <a:rPr kumimoji="0" lang="et-EE" sz="1600" b="0" i="0" u="none" strike="noStrike" kern="1200" cap="none" spc="0" normalizeH="0" baseline="0" noProof="0" err="1">
                  <a:ln>
                    <a:noFill/>
                  </a:ln>
                  <a:solidFill>
                    <a:srgbClr val="0078FF"/>
                  </a:solidFill>
                  <a:effectLst/>
                  <a:uLnTx/>
                  <a:uFillTx/>
                  <a:latin typeface="Aino"/>
                  <a:ea typeface="+mn-ea"/>
                  <a:cs typeface="+mn-cs"/>
                </a:rPr>
                <a:t>Informatics</a:t>
              </a:r>
              <a:r>
                <a:rPr kumimoji="0" lang="et-EE" sz="1600" b="0" i="0" u="none" strike="noStrike" kern="1200" cap="none" spc="0" normalizeH="0" baseline="0" noProof="0">
                  <a:ln>
                    <a:noFill/>
                  </a:ln>
                  <a:solidFill>
                    <a:srgbClr val="0078FF"/>
                  </a:solidFill>
                  <a:effectLst/>
                  <a:uLnTx/>
                  <a:uFillTx/>
                  <a:latin typeface="Aino"/>
                  <a:ea typeface="+mn-ea"/>
                  <a:cs typeface="+mn-cs"/>
                </a:rPr>
                <a:t> Europe 2020</a:t>
              </a:r>
              <a:endParaRPr kumimoji="0" lang="en-GB" sz="1600" b="0" i="0" u="none" strike="noStrike" kern="1200" cap="none" spc="0" normalizeH="0" baseline="0" noProof="0">
                <a:ln>
                  <a:noFill/>
                </a:ln>
                <a:solidFill>
                  <a:srgbClr val="0078FF"/>
                </a:solidFill>
                <a:effectLst/>
                <a:uLnTx/>
                <a:uFillTx/>
                <a:latin typeface="Aino"/>
                <a:ea typeface="+mn-ea"/>
                <a:cs typeface="+mn-cs"/>
              </a:endParaRPr>
            </a:p>
          </p:txBody>
        </p:sp>
      </p:grpSp>
    </p:spTree>
    <p:extLst>
      <p:ext uri="{BB962C8B-B14F-4D97-AF65-F5344CB8AC3E}">
        <p14:creationId xmlns:p14="http://schemas.microsoft.com/office/powerpoint/2010/main" val="1957032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descr="Pilt, millel on kujutatud sülearvuti, inimene, arvuti, toas&#10;&#10;Kirjeldus on genereeritud automaatselt">
            <a:extLst>
              <a:ext uri="{FF2B5EF4-FFF2-40B4-BE49-F238E27FC236}">
                <a16:creationId xmlns:a16="http://schemas.microsoft.com/office/drawing/2014/main" id="{8E0D5797-92B6-79BE-9D71-DECA16E8D70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0" y="-107590"/>
            <a:ext cx="12192000" cy="6965590"/>
          </a:xfrm>
          <a:prstGeom prst="rect">
            <a:avLst/>
          </a:prstGeom>
        </p:spPr>
      </p:pic>
      <p:sp>
        <p:nvSpPr>
          <p:cNvPr id="5" name="CustomShape 1">
            <a:extLst>
              <a:ext uri="{FF2B5EF4-FFF2-40B4-BE49-F238E27FC236}">
                <a16:creationId xmlns:a16="http://schemas.microsoft.com/office/drawing/2014/main" id="{A2910373-B4CE-D5F4-E7B1-5B0BE1858600}"/>
              </a:ext>
            </a:extLst>
          </p:cNvPr>
          <p:cNvSpPr/>
          <p:nvPr/>
        </p:nvSpPr>
        <p:spPr>
          <a:xfrm>
            <a:off x="0" y="-107590"/>
            <a:ext cx="12192000" cy="6965590"/>
          </a:xfrm>
          <a:prstGeom prst="rect">
            <a:avLst/>
          </a:prstGeom>
          <a:gradFill rotWithShape="0">
            <a:gsLst>
              <a:gs pos="35000">
                <a:schemeClr val="accent1">
                  <a:alpha val="0"/>
                </a:schemeClr>
              </a:gs>
              <a:gs pos="83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12" name="Pealkiri 6">
            <a:extLst>
              <a:ext uri="{FF2B5EF4-FFF2-40B4-BE49-F238E27FC236}">
                <a16:creationId xmlns:a16="http://schemas.microsoft.com/office/drawing/2014/main" id="{45727589-05A1-4C1C-94AD-69672D932964}"/>
              </a:ext>
            </a:extLst>
          </p:cNvPr>
          <p:cNvSpPr>
            <a:spLocks noGrp="1"/>
          </p:cNvSpPr>
          <p:nvPr>
            <p:ph type="title"/>
          </p:nvPr>
        </p:nvSpPr>
        <p:spPr/>
        <p:txBody>
          <a:bodyPr/>
          <a:lstStyle/>
          <a:p>
            <a:r>
              <a:rPr lang="en-US" sz="4400"/>
              <a:t>Solving </a:t>
            </a:r>
            <a:r>
              <a:rPr lang="et-EE" sz="4400"/>
              <a:t>t</a:t>
            </a:r>
            <a:r>
              <a:rPr lang="en-US" sz="4400" err="1"/>
              <a:t>ech</a:t>
            </a:r>
            <a:r>
              <a:rPr lang="en-US" sz="4400"/>
              <a:t> </a:t>
            </a:r>
            <a:r>
              <a:rPr lang="et-EE" sz="4400"/>
              <a:t>t</a:t>
            </a:r>
            <a:r>
              <a:rPr lang="en-US" sz="4400" err="1"/>
              <a:t>alent</a:t>
            </a:r>
            <a:r>
              <a:rPr lang="en-US" sz="4400"/>
              <a:t> </a:t>
            </a:r>
            <a:r>
              <a:rPr lang="et-EE" sz="4400"/>
              <a:t>n</a:t>
            </a:r>
            <a:r>
              <a:rPr lang="en-US" sz="4400" err="1"/>
              <a:t>eeds</a:t>
            </a:r>
            <a:endParaRPr lang="et-EE" sz="4400"/>
          </a:p>
        </p:txBody>
      </p:sp>
      <p:sp>
        <p:nvSpPr>
          <p:cNvPr id="20" name="Teksti kohatäide 19">
            <a:extLst>
              <a:ext uri="{FF2B5EF4-FFF2-40B4-BE49-F238E27FC236}">
                <a16:creationId xmlns:a16="http://schemas.microsoft.com/office/drawing/2014/main" id="{CAE78FEC-02BA-E298-E663-AB6DED5A09EF}"/>
              </a:ext>
            </a:extLst>
          </p:cNvPr>
          <p:cNvSpPr>
            <a:spLocks noGrp="1"/>
          </p:cNvSpPr>
          <p:nvPr>
            <p:ph type="body" sz="quarter" idx="10"/>
          </p:nvPr>
        </p:nvSpPr>
        <p:spPr>
          <a:xfrm>
            <a:off x="623887" y="4133850"/>
            <a:ext cx="10944225" cy="2103438"/>
          </a:xfrm>
        </p:spPr>
        <p:txBody>
          <a:bodyPr/>
          <a:lstStyle/>
          <a:p>
            <a:r>
              <a:rPr lang="en-US"/>
              <a:t>Intensive 14-week program</a:t>
            </a:r>
            <a:r>
              <a:rPr lang="et-EE"/>
              <a:t>me</a:t>
            </a:r>
            <a:endParaRPr lang="en-US"/>
          </a:p>
          <a:p>
            <a:r>
              <a:rPr lang="en-US"/>
              <a:t>Retrains non-tech professionals into tech roles</a:t>
            </a:r>
          </a:p>
          <a:p>
            <a:r>
              <a:rPr lang="en-US"/>
              <a:t>Acceptance rate 25%</a:t>
            </a:r>
          </a:p>
          <a:p>
            <a:r>
              <a:rPr lang="en-US"/>
              <a:t>700 specialists in </a:t>
            </a:r>
            <a:r>
              <a:rPr lang="et-EE"/>
              <a:t>7 </a:t>
            </a:r>
            <a:r>
              <a:rPr lang="en-US"/>
              <a:t>years</a:t>
            </a:r>
          </a:p>
        </p:txBody>
      </p:sp>
      <p:sp>
        <p:nvSpPr>
          <p:cNvPr id="2" name="Teksti kohatäide 1">
            <a:extLst>
              <a:ext uri="{FF2B5EF4-FFF2-40B4-BE49-F238E27FC236}">
                <a16:creationId xmlns:a16="http://schemas.microsoft.com/office/drawing/2014/main" id="{5E0B68C0-3534-F594-1B56-07A5A271E814}"/>
              </a:ext>
            </a:extLst>
          </p:cNvPr>
          <p:cNvSpPr>
            <a:spLocks noGrp="1"/>
          </p:cNvSpPr>
          <p:nvPr>
            <p:ph type="body" sz="quarter" idx="11"/>
          </p:nvPr>
        </p:nvSpPr>
        <p:spPr/>
        <p:txBody>
          <a:bodyPr/>
          <a:lstStyle/>
          <a:p>
            <a:r>
              <a:rPr lang="et-EE"/>
              <a:t>Vali IT </a:t>
            </a:r>
            <a:r>
              <a:rPr lang="et-EE" err="1"/>
              <a:t>retraining</a:t>
            </a:r>
            <a:r>
              <a:rPr lang="et-EE"/>
              <a:t> programme</a:t>
            </a:r>
          </a:p>
        </p:txBody>
      </p:sp>
    </p:spTree>
    <p:custDataLst>
      <p:tags r:id="rId1"/>
    </p:custDataLst>
    <p:extLst>
      <p:ext uri="{BB962C8B-B14F-4D97-AF65-F5344CB8AC3E}">
        <p14:creationId xmlns:p14="http://schemas.microsoft.com/office/powerpoint/2010/main" val="2917907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2">
            <a:extLst>
              <a:ext uri="{FF2B5EF4-FFF2-40B4-BE49-F238E27FC236}">
                <a16:creationId xmlns:a16="http://schemas.microsoft.com/office/drawing/2014/main" id="{63C3700D-CCE2-926C-4156-64F5794EC0AB}"/>
              </a:ext>
            </a:extLst>
          </p:cNvPr>
          <p:cNvPicPr>
            <a:picLocks noChangeAspect="1"/>
          </p:cNvPicPr>
          <p:nvPr>
            <p:custDataLst>
              <p:tags r:id="rId2"/>
            </p:custDataLst>
          </p:nvPr>
        </p:nvPicPr>
        <p:blipFill rotWithShape="1">
          <a:blip r:embed="rId7" cstate="hqprint">
            <a:extLst>
              <a:ext uri="{28A0092B-C50C-407E-A947-70E740481C1C}">
                <a14:useLocalDpi xmlns:a14="http://schemas.microsoft.com/office/drawing/2010/main" val="0"/>
              </a:ext>
            </a:extLst>
          </a:blip>
          <a:srcRect l="-29"/>
          <a:stretch/>
        </p:blipFill>
        <p:spPr>
          <a:xfrm flipH="1">
            <a:off x="-263525" y="-1"/>
            <a:ext cx="1163642" cy="6858000"/>
          </a:xfrm>
          <a:prstGeom prst="rect">
            <a:avLst/>
          </a:prstGeom>
          <a:solidFill>
            <a:srgbClr val="2B7AA1"/>
          </a:solidFill>
        </p:spPr>
      </p:pic>
      <p:pic>
        <p:nvPicPr>
          <p:cNvPr id="13" name="Picture Placeholder 12"/>
          <p:cNvPicPr>
            <a:picLocks noGrp="1" noChangeAspect="1"/>
          </p:cNvPicPr>
          <p:nvPr>
            <p:ph type="pic" sz="quarter" idx="4294967295"/>
            <p:custDataLst>
              <p:tags r:id="rId3"/>
            </p:custDataLst>
          </p:nvPr>
        </p:nvPicPr>
        <p:blipFill rotWithShape="1">
          <a:blip r:embed="rId8" cstate="screen">
            <a:extLst>
              <a:ext uri="{28A0092B-C50C-407E-A947-70E740481C1C}">
                <a14:useLocalDpi xmlns:a14="http://schemas.microsoft.com/office/drawing/2010/main" val="0"/>
              </a:ext>
            </a:extLst>
          </a:blip>
          <a:srcRect/>
          <a:stretch/>
        </p:blipFill>
        <p:spPr>
          <a:xfrm>
            <a:off x="898525" y="0"/>
            <a:ext cx="11293475" cy="6858000"/>
          </a:xfrm>
        </p:spPr>
      </p:pic>
      <p:sp>
        <p:nvSpPr>
          <p:cNvPr id="8" name="Rectangle 7"/>
          <p:cNvSpPr/>
          <p:nvPr>
            <p:custDataLst>
              <p:tags r:id="rId4"/>
            </p:custDataLst>
          </p:nvPr>
        </p:nvSpPr>
        <p:spPr>
          <a:xfrm>
            <a:off x="-263525" y="-1"/>
            <a:ext cx="11407775" cy="6858000"/>
          </a:xfrm>
          <a:prstGeom prst="rect">
            <a:avLst/>
          </a:prstGeom>
          <a:gradFill>
            <a:gsLst>
              <a:gs pos="75000">
                <a:schemeClr val="accent1"/>
              </a:gs>
              <a:gs pos="23000">
                <a:srgbClr val="000000">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alkiri 6">
            <a:extLst>
              <a:ext uri="{FF2B5EF4-FFF2-40B4-BE49-F238E27FC236}">
                <a16:creationId xmlns:a16="http://schemas.microsoft.com/office/drawing/2014/main" id="{45727589-05A1-4C1C-94AD-69672D932964}"/>
              </a:ext>
            </a:extLst>
          </p:cNvPr>
          <p:cNvSpPr>
            <a:spLocks noGrp="1"/>
          </p:cNvSpPr>
          <p:nvPr>
            <p:ph type="title"/>
          </p:nvPr>
        </p:nvSpPr>
        <p:spPr>
          <a:xfrm>
            <a:off x="623888" y="658801"/>
            <a:ext cx="10944224" cy="969974"/>
          </a:xfrm>
        </p:spPr>
        <p:txBody>
          <a:bodyPr/>
          <a:lstStyle/>
          <a:p>
            <a:r>
              <a:rPr lang="et-EE"/>
              <a:t>The </a:t>
            </a:r>
            <a:r>
              <a:rPr lang="et-EE" err="1"/>
              <a:t>future</a:t>
            </a:r>
            <a:r>
              <a:rPr lang="et-EE"/>
              <a:t> </a:t>
            </a:r>
            <a:r>
              <a:rPr lang="et-EE" err="1"/>
              <a:t>is</a:t>
            </a:r>
            <a:r>
              <a:rPr lang="et-EE"/>
              <a:t> </a:t>
            </a:r>
            <a:r>
              <a:rPr lang="et-EE" err="1"/>
              <a:t>for</a:t>
            </a:r>
            <a:r>
              <a:rPr lang="et-EE"/>
              <a:t> all</a:t>
            </a:r>
            <a:br>
              <a:rPr lang="et-EE"/>
            </a:br>
            <a:endParaRPr lang="et-EE"/>
          </a:p>
        </p:txBody>
      </p:sp>
      <p:sp>
        <p:nvSpPr>
          <p:cNvPr id="20" name="Teksti kohatäide 19">
            <a:extLst>
              <a:ext uri="{FF2B5EF4-FFF2-40B4-BE49-F238E27FC236}">
                <a16:creationId xmlns:a16="http://schemas.microsoft.com/office/drawing/2014/main" id="{CAE78FEC-02BA-E298-E663-AB6DED5A09EF}"/>
              </a:ext>
            </a:extLst>
          </p:cNvPr>
          <p:cNvSpPr>
            <a:spLocks noGrp="1"/>
          </p:cNvSpPr>
          <p:nvPr>
            <p:ph type="body" sz="quarter" idx="10"/>
          </p:nvPr>
        </p:nvSpPr>
        <p:spPr>
          <a:xfrm>
            <a:off x="623887" y="4133850"/>
            <a:ext cx="10944225" cy="2103438"/>
          </a:xfrm>
        </p:spPr>
        <p:txBody>
          <a:bodyPr/>
          <a:lstStyle/>
          <a:p>
            <a:r>
              <a:rPr lang="et-EE">
                <a:effectLst>
                  <a:outerShdw blurRad="38100" dist="38100" dir="2700000" algn="tl">
                    <a:srgbClr val="000000">
                      <a:alpha val="43137"/>
                    </a:srgbClr>
                  </a:outerShdw>
                </a:effectLst>
              </a:rPr>
              <a:t>A </a:t>
            </a:r>
            <a:r>
              <a:rPr lang="et-EE" err="1">
                <a:effectLst>
                  <a:outerShdw blurRad="38100" dist="38100" dir="2700000" algn="tl">
                    <a:srgbClr val="000000">
                      <a:alpha val="43137"/>
                    </a:srgbClr>
                  </a:outerShdw>
                </a:effectLst>
              </a:rPr>
              <a:t>private</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initiative</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cultivated</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digital</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citizens</a:t>
            </a:r>
            <a:endParaRPr lang="et-EE">
              <a:effectLst>
                <a:outerShdw blurRad="38100" dist="38100" dir="2700000" algn="tl">
                  <a:srgbClr val="000000">
                    <a:alpha val="43137"/>
                  </a:srgbClr>
                </a:outerShdw>
              </a:effectLst>
            </a:endParaRPr>
          </a:p>
          <a:p>
            <a:r>
              <a:rPr lang="et-EE" err="1">
                <a:effectLst>
                  <a:outerShdw blurRad="38100" dist="38100" dir="2700000" algn="tl">
                    <a:srgbClr val="000000">
                      <a:alpha val="43137"/>
                    </a:srgbClr>
                  </a:outerShdw>
                </a:effectLst>
              </a:rPr>
              <a:t>Trained</a:t>
            </a:r>
            <a:r>
              <a:rPr lang="et-EE">
                <a:effectLst>
                  <a:outerShdw blurRad="38100" dist="38100" dir="2700000" algn="tl">
                    <a:srgbClr val="000000">
                      <a:alpha val="43137"/>
                    </a:srgbClr>
                  </a:outerShdw>
                </a:effectLst>
              </a:rPr>
              <a:t> </a:t>
            </a:r>
            <a:r>
              <a:rPr lang="en-US">
                <a:effectLst>
                  <a:outerShdw blurRad="38100" dist="38100" dir="2700000" algn="tl">
                    <a:srgbClr val="000000">
                      <a:alpha val="43137"/>
                    </a:srgbClr>
                  </a:outerShdw>
                </a:effectLst>
              </a:rPr>
              <a:t>10% of Estonia's adults</a:t>
            </a:r>
            <a:r>
              <a:rPr lang="et-EE">
                <a:effectLst>
                  <a:outerShdw blurRad="38100" dist="38100" dir="2700000" algn="tl">
                    <a:srgbClr val="000000">
                      <a:alpha val="43137"/>
                    </a:srgbClr>
                  </a:outerShdw>
                </a:effectLst>
              </a:rPr>
              <a:t>, </a:t>
            </a:r>
            <a:br>
              <a:rPr lang="et-EE">
                <a:effectLst>
                  <a:outerShdw blurRad="38100" dist="38100" dir="2700000" algn="tl">
                    <a:srgbClr val="000000">
                      <a:alpha val="43137"/>
                    </a:srgbClr>
                  </a:outerShdw>
                </a:effectLst>
              </a:rPr>
            </a:br>
            <a:r>
              <a:rPr lang="et-EE" err="1">
                <a:effectLst>
                  <a:outerShdw blurRad="38100" dist="38100" dir="2700000" algn="tl">
                    <a:srgbClr val="000000">
                      <a:alpha val="43137"/>
                    </a:srgbClr>
                  </a:outerShdw>
                </a:effectLst>
              </a:rPr>
              <a:t>reaching</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even</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rural</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areas</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with</a:t>
            </a:r>
            <a:r>
              <a:rPr lang="et-EE">
                <a:effectLst>
                  <a:outerShdw blurRad="38100" dist="38100" dir="2700000" algn="tl">
                    <a:srgbClr val="000000">
                      <a:alpha val="43137"/>
                    </a:srgbClr>
                  </a:outerShdw>
                </a:effectLst>
              </a:rPr>
              <a:t> </a:t>
            </a:r>
            <a:br>
              <a:rPr lang="et-EE">
                <a:effectLst>
                  <a:outerShdw blurRad="38100" dist="38100" dir="2700000" algn="tl">
                    <a:srgbClr val="000000">
                      <a:alpha val="43137"/>
                    </a:srgbClr>
                  </a:outerShdw>
                </a:effectLst>
              </a:rPr>
            </a:br>
            <a:r>
              <a:rPr lang="et-EE">
                <a:effectLst>
                  <a:outerShdw blurRad="38100" dist="38100" dir="2700000" algn="tl">
                    <a:srgbClr val="000000">
                      <a:alpha val="43137"/>
                    </a:srgbClr>
                  </a:outerShdw>
                </a:effectLst>
              </a:rPr>
              <a:t>IT </a:t>
            </a:r>
            <a:r>
              <a:rPr lang="et-EE" err="1">
                <a:effectLst>
                  <a:outerShdw blurRad="38100" dist="38100" dir="2700000" algn="tl">
                    <a:srgbClr val="000000">
                      <a:alpha val="43137"/>
                    </a:srgbClr>
                  </a:outerShdw>
                </a:effectLst>
              </a:rPr>
              <a:t>trainings</a:t>
            </a:r>
            <a:r>
              <a:rPr lang="et-EE">
                <a:effectLst>
                  <a:outerShdw blurRad="38100" dist="38100" dir="2700000" algn="tl">
                    <a:srgbClr val="000000">
                      <a:alpha val="43137"/>
                    </a:srgbClr>
                  </a:outerShdw>
                </a:effectLst>
              </a:rPr>
              <a:t> on </a:t>
            </a:r>
            <a:r>
              <a:rPr lang="et-EE" err="1">
                <a:effectLst>
                  <a:outerShdw blurRad="38100" dist="38100" dir="2700000" algn="tl">
                    <a:srgbClr val="000000">
                      <a:alpha val="43137"/>
                    </a:srgbClr>
                  </a:outerShdw>
                </a:effectLst>
              </a:rPr>
              <a:t>wheels</a:t>
            </a:r>
            <a:r>
              <a:rPr lang="et-EE">
                <a:effectLst>
                  <a:outerShdw blurRad="38100" dist="38100" dir="2700000" algn="tl">
                    <a:srgbClr val="000000">
                      <a:alpha val="43137"/>
                    </a:srgbClr>
                  </a:outerShdw>
                </a:effectLst>
              </a:rPr>
              <a:t> etc</a:t>
            </a:r>
          </a:p>
          <a:p>
            <a:r>
              <a:rPr lang="et-EE" err="1">
                <a:effectLst>
                  <a:outerShdw blurRad="38100" dist="38100" dir="2700000" algn="tl">
                    <a:srgbClr val="000000">
                      <a:alpha val="43137"/>
                    </a:srgbClr>
                  </a:outerShdw>
                </a:effectLst>
              </a:rPr>
              <a:t>Initiated</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projects</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like</a:t>
            </a:r>
            <a:r>
              <a:rPr lang="et-EE">
                <a:effectLst>
                  <a:outerShdw blurRad="38100" dist="38100" dir="2700000" algn="tl">
                    <a:srgbClr val="000000">
                      <a:alpha val="43137"/>
                    </a:srgbClr>
                  </a:outerShdw>
                </a:effectLst>
              </a:rPr>
              <a:t> e-School</a:t>
            </a:r>
          </a:p>
          <a:p>
            <a:r>
              <a:rPr lang="et-EE" err="1">
                <a:effectLst>
                  <a:outerShdw blurRad="38100" dist="38100" dir="2700000" algn="tl">
                    <a:srgbClr val="000000">
                      <a:alpha val="43137"/>
                    </a:srgbClr>
                  </a:outerShdw>
                </a:effectLst>
              </a:rPr>
              <a:t>Daily</a:t>
            </a:r>
            <a:r>
              <a:rPr lang="et-EE">
                <a:effectLst>
                  <a:outerShdw blurRad="38100" dist="38100" dir="2700000" algn="tl">
                    <a:srgbClr val="000000">
                      <a:alpha val="43137"/>
                    </a:srgbClr>
                  </a:outerShdw>
                </a:effectLst>
              </a:rPr>
              <a:t>, </a:t>
            </a:r>
            <a:r>
              <a:rPr lang="en-US">
                <a:effectLst>
                  <a:outerShdw blurRad="38100" dist="38100" dir="2700000" algn="tl">
                    <a:srgbClr val="000000">
                      <a:alpha val="43137"/>
                    </a:srgbClr>
                  </a:outerShdw>
                </a:effectLst>
              </a:rPr>
              <a:t>2000 librarians offer</a:t>
            </a:r>
            <a:br>
              <a:rPr lang="et-EE">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e-service guidance, helping </a:t>
            </a:r>
            <a:br>
              <a:rPr lang="et-EE">
                <a:effectLst>
                  <a:outerShdw blurRad="38100" dist="38100" dir="2700000" algn="tl">
                    <a:srgbClr val="000000">
                      <a:alpha val="43137"/>
                    </a:srgbClr>
                  </a:outerShdw>
                </a:effectLst>
              </a:rPr>
            </a:br>
            <a:r>
              <a:rPr lang="et-EE" err="1">
                <a:effectLst>
                  <a:outerShdw blurRad="38100" dist="38100" dir="2700000" algn="tl">
                    <a:srgbClr val="000000">
                      <a:alpha val="43137"/>
                    </a:srgbClr>
                  </a:outerShdw>
                </a:effectLst>
              </a:rPr>
              <a:t>people</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to</a:t>
            </a:r>
            <a:r>
              <a:rPr lang="et-EE">
                <a:effectLst>
                  <a:outerShdw blurRad="38100" dist="38100" dir="2700000" algn="tl">
                    <a:srgbClr val="000000">
                      <a:alpha val="43137"/>
                    </a:srgbClr>
                  </a:outerShdw>
                </a:effectLst>
              </a:rPr>
              <a:t> </a:t>
            </a:r>
            <a:r>
              <a:rPr lang="en-US">
                <a:effectLst>
                  <a:outerShdw blurRad="38100" dist="38100" dir="2700000" algn="tl">
                    <a:srgbClr val="000000">
                      <a:alpha val="43137"/>
                    </a:srgbClr>
                  </a:outerShdw>
                </a:effectLst>
              </a:rPr>
              <a:t>become skilled</a:t>
            </a:r>
            <a:endParaRPr lang="et-EE">
              <a:effectLst>
                <a:outerShdw blurRad="38100" dist="38100" dir="2700000" algn="tl">
                  <a:srgbClr val="000000">
                    <a:alpha val="43137"/>
                  </a:srgbClr>
                </a:outerShdw>
              </a:effectLst>
            </a:endParaRPr>
          </a:p>
        </p:txBody>
      </p:sp>
      <p:sp>
        <p:nvSpPr>
          <p:cNvPr id="2" name="Teksti kohatäide 1">
            <a:extLst>
              <a:ext uri="{FF2B5EF4-FFF2-40B4-BE49-F238E27FC236}">
                <a16:creationId xmlns:a16="http://schemas.microsoft.com/office/drawing/2014/main" id="{1854F537-E8AE-DA18-A77B-AC004BCDBC5F}"/>
              </a:ext>
            </a:extLst>
          </p:cNvPr>
          <p:cNvSpPr>
            <a:spLocks noGrp="1"/>
          </p:cNvSpPr>
          <p:nvPr>
            <p:ph type="body" sz="quarter" idx="11"/>
          </p:nvPr>
        </p:nvSpPr>
        <p:spPr>
          <a:xfrm>
            <a:off x="623888" y="1400178"/>
            <a:ext cx="9648824" cy="647700"/>
          </a:xfrm>
        </p:spPr>
        <p:txBody>
          <a:bodyPr/>
          <a:lstStyle/>
          <a:p>
            <a:r>
              <a:rPr lang="et-EE" err="1">
                <a:effectLst>
                  <a:outerShdw blurRad="38100" dist="38100" dir="2700000" algn="tl">
                    <a:srgbClr val="000000">
                      <a:alpha val="43137"/>
                    </a:srgbClr>
                  </a:outerShdw>
                </a:effectLst>
              </a:rPr>
              <a:t>Bridging</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the</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digital</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gap</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Look@World</a:t>
            </a:r>
            <a:endParaRPr lang="et-EE">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977846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p:nvPr/>
        </p:nvPicPr>
        <p:blipFill rotWithShape="1">
          <a:blip r:embed="rId3" cstate="screen">
            <a:extLst>
              <a:ext uri="{28A0092B-C50C-407E-A947-70E740481C1C}">
                <a14:useLocalDpi xmlns:a14="http://schemas.microsoft.com/office/drawing/2010/main" val="0"/>
              </a:ext>
            </a:extLst>
          </a:blip>
          <a:srcRect/>
          <a:stretch/>
        </p:blipFill>
        <p:spPr>
          <a:xfrm>
            <a:off x="0" y="1"/>
            <a:ext cx="12192000" cy="6858000"/>
          </a:xfrm>
          <a:prstGeom prst="rect">
            <a:avLst/>
          </a:prstGeom>
          <a:ln>
            <a:noFill/>
          </a:ln>
        </p:spPr>
      </p:pic>
      <p:sp>
        <p:nvSpPr>
          <p:cNvPr id="53" name="Rectangle 13">
            <a:extLst>
              <a:ext uri="{FF2B5EF4-FFF2-40B4-BE49-F238E27FC236}">
                <a16:creationId xmlns:a16="http://schemas.microsoft.com/office/drawing/2014/main" id="{8EE90045-51BA-466D-A30D-104B5947EEB8}"/>
              </a:ext>
            </a:extLst>
          </p:cNvPr>
          <p:cNvSpPr/>
          <p:nvPr/>
        </p:nvSpPr>
        <p:spPr>
          <a:xfrm>
            <a:off x="0" y="-1"/>
            <a:ext cx="12192000" cy="6858000"/>
          </a:xfrm>
          <a:prstGeom prst="rect">
            <a:avLst/>
          </a:prstGeom>
          <a:gradFill>
            <a:gsLst>
              <a:gs pos="81000">
                <a:schemeClr val="accent1"/>
              </a:gs>
              <a:gs pos="38000">
                <a:schemeClr val="accent1">
                  <a:alpha val="3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13">
            <a:extLst>
              <a:ext uri="{FF2B5EF4-FFF2-40B4-BE49-F238E27FC236}">
                <a16:creationId xmlns:a16="http://schemas.microsoft.com/office/drawing/2014/main" id="{54E61C17-EFA4-432F-AC0B-A16919BE7A02}"/>
              </a:ext>
            </a:extLst>
          </p:cNvPr>
          <p:cNvSpPr/>
          <p:nvPr/>
        </p:nvSpPr>
        <p:spPr>
          <a:xfrm>
            <a:off x="0" y="-3"/>
            <a:ext cx="12192000" cy="6858000"/>
          </a:xfrm>
          <a:prstGeom prst="rect">
            <a:avLst/>
          </a:prstGeom>
          <a:gradFill>
            <a:gsLst>
              <a:gs pos="100000">
                <a:schemeClr val="accent1"/>
              </a:gs>
              <a:gs pos="88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Pildi kohatäide 260">
            <a:extLst>
              <a:ext uri="{FF2B5EF4-FFF2-40B4-BE49-F238E27FC236}">
                <a16:creationId xmlns:a16="http://schemas.microsoft.com/office/drawing/2014/main" id="{2A3F1AA6-D5D4-A9D8-AD5B-417A472BE33B}"/>
              </a:ext>
            </a:extLst>
          </p:cNvPr>
          <p:cNvSpPr>
            <a:spLocks noGrp="1"/>
          </p:cNvSpPr>
          <p:nvPr>
            <p:ph type="pic" sz="quarter" idx="15"/>
          </p:nvPr>
        </p:nvSpPr>
        <p:spPr/>
        <p:txBody>
          <a:bodyPr/>
          <a:lstStyle/>
          <a:p>
            <a:endParaRPr lang="et-EE"/>
          </a:p>
        </p:txBody>
      </p:sp>
      <p:sp>
        <p:nvSpPr>
          <p:cNvPr id="24" name="Pealkiri 23">
            <a:extLst>
              <a:ext uri="{FF2B5EF4-FFF2-40B4-BE49-F238E27FC236}">
                <a16:creationId xmlns:a16="http://schemas.microsoft.com/office/drawing/2014/main" id="{E2CC0771-63AE-4D74-A972-A6CB1AF57009}"/>
              </a:ext>
            </a:extLst>
          </p:cNvPr>
          <p:cNvSpPr>
            <a:spLocks noGrp="1"/>
          </p:cNvSpPr>
          <p:nvPr>
            <p:ph type="title"/>
          </p:nvPr>
        </p:nvSpPr>
        <p:spPr/>
        <p:txBody>
          <a:bodyPr/>
          <a:lstStyle/>
          <a:p>
            <a:r>
              <a:rPr lang="et-EE" dirty="0"/>
              <a:t>Aitäh!</a:t>
            </a:r>
          </a:p>
        </p:txBody>
      </p:sp>
      <p:sp>
        <p:nvSpPr>
          <p:cNvPr id="260" name="Teksti kohatäide 259">
            <a:extLst>
              <a:ext uri="{FF2B5EF4-FFF2-40B4-BE49-F238E27FC236}">
                <a16:creationId xmlns:a16="http://schemas.microsoft.com/office/drawing/2014/main" id="{73F5E6DC-4E2A-2B7C-EC33-093BE31BF680}"/>
              </a:ext>
            </a:extLst>
          </p:cNvPr>
          <p:cNvSpPr>
            <a:spLocks noGrp="1"/>
          </p:cNvSpPr>
          <p:nvPr>
            <p:ph type="body" sz="quarter" idx="12"/>
          </p:nvPr>
        </p:nvSpPr>
        <p:spPr/>
        <p:txBody>
          <a:bodyPr/>
          <a:lstStyle/>
          <a:p>
            <a:endParaRPr lang="et-EE" dirty="0"/>
          </a:p>
        </p:txBody>
      </p:sp>
      <p:sp>
        <p:nvSpPr>
          <p:cNvPr id="262" name="Teksti kohatäide 261">
            <a:extLst>
              <a:ext uri="{FF2B5EF4-FFF2-40B4-BE49-F238E27FC236}">
                <a16:creationId xmlns:a16="http://schemas.microsoft.com/office/drawing/2014/main" id="{0FCE7594-10A0-4F62-C4B4-098C6A1DEF2B}"/>
              </a:ext>
            </a:extLst>
          </p:cNvPr>
          <p:cNvSpPr>
            <a:spLocks noGrp="1"/>
          </p:cNvSpPr>
          <p:nvPr>
            <p:ph type="body" sz="quarter" idx="16"/>
          </p:nvPr>
        </p:nvSpPr>
        <p:spPr/>
        <p:txBody>
          <a:bodyPr/>
          <a:lstStyle/>
          <a:p>
            <a:endParaRPr lang="et-EE" dirty="0"/>
          </a:p>
        </p:txBody>
      </p:sp>
      <p:sp>
        <p:nvSpPr>
          <p:cNvPr id="5" name="Teksti kohatäide 4">
            <a:extLst>
              <a:ext uri="{FF2B5EF4-FFF2-40B4-BE49-F238E27FC236}">
                <a16:creationId xmlns:a16="http://schemas.microsoft.com/office/drawing/2014/main" id="{6E094EEA-D8AB-5F73-5AE5-9C57401DD483}"/>
              </a:ext>
            </a:extLst>
          </p:cNvPr>
          <p:cNvSpPr>
            <a:spLocks noGrp="1"/>
          </p:cNvSpPr>
          <p:nvPr>
            <p:ph type="body" sz="quarter" idx="17"/>
          </p:nvPr>
        </p:nvSpPr>
        <p:spPr/>
        <p:txBody>
          <a:bodyPr/>
          <a:lstStyle/>
          <a:p>
            <a:r>
              <a:rPr lang="et-EE" err="1"/>
              <a:t>Photos</a:t>
            </a:r>
            <a:r>
              <a:rPr lang="et-EE"/>
              <a:t>: Renee </a:t>
            </a:r>
            <a:r>
              <a:rPr lang="et-EE" err="1"/>
              <a:t>Altrov</a:t>
            </a:r>
            <a:r>
              <a:rPr lang="et-EE"/>
              <a:t>,  </a:t>
            </a:r>
            <a:r>
              <a:rPr lang="et-EE" err="1"/>
              <a:t>Aron</a:t>
            </a:r>
            <a:r>
              <a:rPr lang="et-EE"/>
              <a:t> Urb, Sven Zacek, </a:t>
            </a:r>
          </a:p>
          <a:p>
            <a:r>
              <a:rPr lang="et-EE"/>
              <a:t>Küllike Heide, Lauri </a:t>
            </a:r>
            <a:r>
              <a:rPr lang="et-EE" err="1"/>
              <a:t>Kadajane</a:t>
            </a:r>
            <a:r>
              <a:rPr lang="et-EE"/>
              <a:t>, Aivo Kallas, Tallinn University, Ajujaht</a:t>
            </a:r>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2" name="Teksti kohatäide 5">
            <a:extLst>
              <a:ext uri="{FF2B5EF4-FFF2-40B4-BE49-F238E27FC236}">
                <a16:creationId xmlns:a16="http://schemas.microsoft.com/office/drawing/2014/main" id="{B70F75CB-0984-4B1A-A206-2FF08FDE0237}"/>
              </a:ext>
            </a:extLst>
          </p:cNvPr>
          <p:cNvSpPr txBox="1">
            <a:spLocks/>
          </p:cNvSpPr>
          <p:nvPr/>
        </p:nvSpPr>
        <p:spPr>
          <a:xfrm>
            <a:off x="600571" y="5826084"/>
            <a:ext cx="3109352" cy="491156"/>
          </a:xfrm>
          <a:prstGeom prst="rect">
            <a:avLst/>
          </a:prstGeom>
        </p:spPr>
        <p:txBody>
          <a:bodyPr anchor="t"/>
          <a:lst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marL="0" indent="0">
              <a:buFont typeface="Aino" panose="02000603040504020204" pitchFamily="50" charset="0"/>
              <a:buNone/>
            </a:pPr>
            <a:r>
              <a:rPr lang="et-EE" sz="2000">
                <a:solidFill>
                  <a:schemeClr val="bg1"/>
                </a:solidFill>
                <a:latin typeface="+mj-lt"/>
              </a:rPr>
              <a:t>educationestonia.org</a:t>
            </a:r>
          </a:p>
        </p:txBody>
      </p:sp>
      <p:sp>
        <p:nvSpPr>
          <p:cNvPr id="54" name="Pealkiri 2">
            <a:extLst>
              <a:ext uri="{FF2B5EF4-FFF2-40B4-BE49-F238E27FC236}">
                <a16:creationId xmlns:a16="http://schemas.microsoft.com/office/drawing/2014/main" id="{97499CC6-1F22-4C8D-B834-AB3AF211EF0D}"/>
              </a:ext>
            </a:extLst>
          </p:cNvPr>
          <p:cNvSpPr txBox="1">
            <a:spLocks/>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pic>
        <p:nvPicPr>
          <p:cNvPr id="3" name="Pilt 2" descr="Pilt, millel on kujutatud tekst&#10;&#10;Kirjeldus on genereeritud automaatselt">
            <a:extLst>
              <a:ext uri="{FF2B5EF4-FFF2-40B4-BE49-F238E27FC236}">
                <a16:creationId xmlns:a16="http://schemas.microsoft.com/office/drawing/2014/main" id="{E1743703-47C8-4964-BF6B-EAD64568A1B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697246" y="5843439"/>
            <a:ext cx="1577114" cy="367336"/>
          </a:xfrm>
          <a:prstGeom prst="rect">
            <a:avLst/>
          </a:prstGeom>
        </p:spPr>
      </p:pic>
    </p:spTree>
    <p:extLst>
      <p:ext uri="{BB962C8B-B14F-4D97-AF65-F5344CB8AC3E}">
        <p14:creationId xmlns:p14="http://schemas.microsoft.com/office/powerpoint/2010/main" val="610378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0">
            <a:extLst>
              <a:ext uri="{FF2B5EF4-FFF2-40B4-BE49-F238E27FC236}">
                <a16:creationId xmlns:a16="http://schemas.microsoft.com/office/drawing/2014/main" id="{2CA005AC-E0FC-4117-8BBA-2EECF2860E46}"/>
              </a:ext>
            </a:extLst>
          </p:cNvPr>
          <p:cNvGrpSpPr/>
          <p:nvPr/>
        </p:nvGrpSpPr>
        <p:grpSpPr>
          <a:xfrm>
            <a:off x="8035142" y="2680608"/>
            <a:ext cx="2347913" cy="1584619"/>
            <a:chOff x="2333347" y="1964475"/>
            <a:chExt cx="2347913" cy="1584619"/>
          </a:xfrm>
        </p:grpSpPr>
        <p:pic>
          <p:nvPicPr>
            <p:cNvPr id="11" name="Graphic 41">
              <a:extLst>
                <a:ext uri="{FF2B5EF4-FFF2-40B4-BE49-F238E27FC236}">
                  <a16:creationId xmlns:a16="http://schemas.microsoft.com/office/drawing/2014/main" id="{228DA078-21A6-45FC-8282-BBBF34600F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12" name="TextBox 11">
              <a:extLst>
                <a:ext uri="{FF2B5EF4-FFF2-40B4-BE49-F238E27FC236}">
                  <a16:creationId xmlns:a16="http://schemas.microsoft.com/office/drawing/2014/main" id="{32905F34-3BE2-4B46-9CEF-B0432335D7A1}"/>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rgbClr val="FFFFFF"/>
                  </a:solidFill>
                  <a:latin typeface="Aino"/>
                </a:rPr>
                <a:t>8</a:t>
              </a:r>
              <a:r>
                <a:rPr kumimoji="0" lang="en-GB" sz="2400" b="0" i="0" u="none" strike="noStrike" kern="1200" cap="none" spc="0" normalizeH="0" baseline="0" noProof="0" err="1">
                  <a:ln>
                    <a:noFill/>
                  </a:ln>
                  <a:solidFill>
                    <a:srgbClr val="FFFFFF"/>
                  </a:solidFill>
                  <a:effectLst/>
                  <a:uLnTx/>
                  <a:uFillTx/>
                  <a:latin typeface="Aino"/>
                </a:rPr>
                <a:t>th</a:t>
              </a:r>
              <a:endParaRPr kumimoji="0" lang="en-GB" sz="2400" b="0" i="0" u="none" strike="noStrike" kern="1200" cap="none" spc="0" normalizeH="0" baseline="0" noProof="0">
                <a:ln>
                  <a:noFill/>
                </a:ln>
                <a:solidFill>
                  <a:srgbClr val="FFFFFF"/>
                </a:solidFill>
                <a:effectLst/>
                <a:uLnTx/>
                <a:uFillTx/>
                <a:latin typeface="Aino"/>
              </a:endParaRPr>
            </a:p>
          </p:txBody>
        </p:sp>
        <p:sp>
          <p:nvSpPr>
            <p:cNvPr id="13" name="TextBox 12">
              <a:extLst>
                <a:ext uri="{FF2B5EF4-FFF2-40B4-BE49-F238E27FC236}">
                  <a16:creationId xmlns:a16="http://schemas.microsoft.com/office/drawing/2014/main" id="{C12CC043-BE94-4E4B-83E4-9A1798D80124}"/>
                </a:ext>
              </a:extLst>
            </p:cNvPr>
            <p:cNvSpPr txBox="1"/>
            <p:nvPr/>
          </p:nvSpPr>
          <p:spPr>
            <a:xfrm>
              <a:off x="2333347" y="3056651"/>
              <a:ext cx="2347913"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ino"/>
                  <a:ea typeface="+mn-ea"/>
                  <a:cs typeface="+mn-cs"/>
                </a:rPr>
                <a:t>in the world in </a:t>
              </a:r>
              <a:endParaRPr kumimoji="0" lang="et-EE" sz="1600" b="0" i="0" u="none" strike="noStrike" kern="1200" cap="none" spc="0" normalizeH="0" baseline="0" noProof="0">
                <a:ln>
                  <a:noFill/>
                </a:ln>
                <a:solidFill>
                  <a:srgbClr val="FFFFFF"/>
                </a:solidFill>
                <a:effectLst/>
                <a:uLnTx/>
                <a:uFillTx/>
                <a:latin typeface="Ain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3"/>
                  </a:solidFill>
                  <a:effectLst/>
                  <a:uLnTx/>
                  <a:uFillTx/>
                  <a:latin typeface="Aino"/>
                  <a:ea typeface="+mn-ea"/>
                  <a:cs typeface="+mn-cs"/>
                </a:rPr>
                <a:t>math</a:t>
              </a:r>
              <a:endParaRPr kumimoji="0" lang="en-GB" sz="1600" b="0" i="0" u="none" strike="noStrike" kern="1200" cap="none" spc="0" normalizeH="0" baseline="0" noProof="0">
                <a:ln>
                  <a:noFill/>
                </a:ln>
                <a:solidFill>
                  <a:schemeClr val="accent3"/>
                </a:solidFill>
                <a:effectLst/>
                <a:uLnTx/>
                <a:uFillTx/>
                <a:latin typeface="Aino"/>
                <a:ea typeface="+mn-ea"/>
                <a:cs typeface="+mn-cs"/>
              </a:endParaRPr>
            </a:p>
          </p:txBody>
        </p:sp>
      </p:grpSp>
      <p:grpSp>
        <p:nvGrpSpPr>
          <p:cNvPr id="14" name="Group 30">
            <a:extLst>
              <a:ext uri="{FF2B5EF4-FFF2-40B4-BE49-F238E27FC236}">
                <a16:creationId xmlns:a16="http://schemas.microsoft.com/office/drawing/2014/main" id="{D11A7E2F-CE69-4C0C-8C61-026C42C8DE31}"/>
              </a:ext>
            </a:extLst>
          </p:cNvPr>
          <p:cNvGrpSpPr/>
          <p:nvPr/>
        </p:nvGrpSpPr>
        <p:grpSpPr>
          <a:xfrm>
            <a:off x="1417638" y="2680608"/>
            <a:ext cx="3130970" cy="1584619"/>
            <a:chOff x="1941818" y="1964475"/>
            <a:chExt cx="3130970" cy="1584619"/>
          </a:xfrm>
        </p:grpSpPr>
        <p:pic>
          <p:nvPicPr>
            <p:cNvPr id="15" name="Graphic 31">
              <a:extLst>
                <a:ext uri="{FF2B5EF4-FFF2-40B4-BE49-F238E27FC236}">
                  <a16:creationId xmlns:a16="http://schemas.microsoft.com/office/drawing/2014/main" id="{D4DE7176-8F7C-48A6-9549-A079DDB449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16" name="TextBox 15">
              <a:extLst>
                <a:ext uri="{FF2B5EF4-FFF2-40B4-BE49-F238E27FC236}">
                  <a16:creationId xmlns:a16="http://schemas.microsoft.com/office/drawing/2014/main" id="{AE9F3C9A-5299-41E2-8C5C-86506260B281}"/>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a:ln>
                    <a:noFill/>
                  </a:ln>
                  <a:solidFill>
                    <a:srgbClr val="FFFFFF"/>
                  </a:solidFill>
                  <a:effectLst/>
                  <a:uLnTx/>
                  <a:uFillTx/>
                  <a:latin typeface="Aino"/>
                  <a:ea typeface="+mn-ea"/>
                  <a:cs typeface="+mn-cs"/>
                </a:rPr>
                <a:t>4th</a:t>
              </a:r>
              <a:endParaRPr kumimoji="0" lang="en-GB" sz="2400" b="0" i="0" u="none" strike="noStrike" kern="1200" cap="none" spc="0" normalizeH="0" baseline="0" noProof="0">
                <a:ln>
                  <a:noFill/>
                </a:ln>
                <a:solidFill>
                  <a:srgbClr val="FFFFFF"/>
                </a:solidFill>
                <a:effectLst/>
                <a:uLnTx/>
                <a:uFillTx/>
                <a:latin typeface="Aino"/>
                <a:ea typeface="+mn-ea"/>
                <a:cs typeface="+mn-cs"/>
              </a:endParaRPr>
            </a:p>
          </p:txBody>
        </p:sp>
        <p:sp>
          <p:nvSpPr>
            <p:cNvPr id="17" name="TextBox 16">
              <a:extLst>
                <a:ext uri="{FF2B5EF4-FFF2-40B4-BE49-F238E27FC236}">
                  <a16:creationId xmlns:a16="http://schemas.microsoft.com/office/drawing/2014/main" id="{3A09CDF2-F383-41D3-924D-06A35D3A87FB}"/>
                </a:ext>
              </a:extLst>
            </p:cNvPr>
            <p:cNvSpPr txBox="1"/>
            <p:nvPr/>
          </p:nvSpPr>
          <p:spPr>
            <a:xfrm>
              <a:off x="1941818" y="3056651"/>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ino"/>
                  <a:ea typeface="+mn-ea"/>
                  <a:cs typeface="+mn-cs"/>
                </a:rPr>
                <a:t>in the world in </a:t>
              </a:r>
              <a:endParaRPr kumimoji="0" lang="et-EE" sz="1600" b="0" i="0" u="none" strike="noStrike" kern="1200" cap="none" spc="0" normalizeH="0" baseline="0" noProof="0">
                <a:ln>
                  <a:noFill/>
                </a:ln>
                <a:solidFill>
                  <a:srgbClr val="FFFFFF"/>
                </a:solidFill>
                <a:effectLst/>
                <a:uLnTx/>
                <a:uFillTx/>
                <a:latin typeface="Ain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accent3"/>
                  </a:solidFill>
                  <a:effectLst/>
                  <a:uLnTx/>
                  <a:uFillTx/>
                  <a:latin typeface="Aino"/>
                  <a:ea typeface="+mn-ea"/>
                  <a:cs typeface="+mn-cs"/>
                </a:rPr>
                <a:t>science</a:t>
              </a:r>
              <a:r>
                <a:rPr kumimoji="0" lang="en-GB" sz="1600" b="0" i="0" u="none" strike="noStrike" kern="1200" cap="none" spc="0" normalizeH="0" baseline="0" noProof="0">
                  <a:ln>
                    <a:noFill/>
                  </a:ln>
                  <a:solidFill>
                    <a:srgbClr val="FFFFFF"/>
                  </a:solidFill>
                  <a:effectLst/>
                  <a:uLnTx/>
                  <a:uFillTx/>
                  <a:latin typeface="Aino"/>
                  <a:ea typeface="+mn-ea"/>
                  <a:cs typeface="+mn-cs"/>
                </a:rPr>
                <a:t> </a:t>
              </a:r>
              <a:endParaRPr kumimoji="0" lang="et-EE" sz="1600" b="0" i="0" u="none" strike="noStrike" kern="1200" cap="none" spc="0" normalizeH="0" baseline="0" noProof="0">
                <a:ln>
                  <a:noFill/>
                </a:ln>
                <a:solidFill>
                  <a:srgbClr val="FFFFFF"/>
                </a:solidFill>
                <a:effectLst/>
                <a:uLnTx/>
                <a:uFillTx/>
                <a:latin typeface="Aino"/>
                <a:ea typeface="+mn-ea"/>
                <a:cs typeface="+mn-cs"/>
              </a:endParaRPr>
            </a:p>
          </p:txBody>
        </p:sp>
      </p:grpSp>
      <p:grpSp>
        <p:nvGrpSpPr>
          <p:cNvPr id="22" name="Group 40">
            <a:extLst>
              <a:ext uri="{FF2B5EF4-FFF2-40B4-BE49-F238E27FC236}">
                <a16:creationId xmlns:a16="http://schemas.microsoft.com/office/drawing/2014/main" id="{B9F0923E-9904-4AC9-958E-69BF2633984E}"/>
              </a:ext>
            </a:extLst>
          </p:cNvPr>
          <p:cNvGrpSpPr/>
          <p:nvPr/>
        </p:nvGrpSpPr>
        <p:grpSpPr>
          <a:xfrm>
            <a:off x="4905092" y="2680608"/>
            <a:ext cx="2347913" cy="1584619"/>
            <a:chOff x="2333347" y="1964475"/>
            <a:chExt cx="2347913" cy="1584619"/>
          </a:xfrm>
        </p:grpSpPr>
        <p:pic>
          <p:nvPicPr>
            <p:cNvPr id="23" name="Graphic 41">
              <a:extLst>
                <a:ext uri="{FF2B5EF4-FFF2-40B4-BE49-F238E27FC236}">
                  <a16:creationId xmlns:a16="http://schemas.microsoft.com/office/drawing/2014/main" id="{166FE64F-9116-4533-A377-3D6778757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24" name="TextBox 23">
              <a:extLst>
                <a:ext uri="{FF2B5EF4-FFF2-40B4-BE49-F238E27FC236}">
                  <a16:creationId xmlns:a16="http://schemas.microsoft.com/office/drawing/2014/main" id="{76FA666E-10F7-495E-BBA0-5EA2F59A5098}"/>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a:ln>
                    <a:noFill/>
                  </a:ln>
                  <a:solidFill>
                    <a:srgbClr val="FFFFFF"/>
                  </a:solidFill>
                  <a:effectLst/>
                  <a:uLnTx/>
                  <a:uFillTx/>
                  <a:latin typeface="Aino"/>
                </a:rPr>
                <a:t>5</a:t>
              </a:r>
              <a:r>
                <a:rPr kumimoji="0" lang="en-GB" sz="2400" b="0" i="0" u="none" strike="noStrike" kern="1200" cap="none" spc="0" normalizeH="0" baseline="0" noProof="0" err="1">
                  <a:ln>
                    <a:noFill/>
                  </a:ln>
                  <a:solidFill>
                    <a:srgbClr val="FFFFFF"/>
                  </a:solidFill>
                  <a:effectLst/>
                  <a:uLnTx/>
                  <a:uFillTx/>
                  <a:latin typeface="Aino"/>
                </a:rPr>
                <a:t>th</a:t>
              </a:r>
              <a:endParaRPr kumimoji="0" lang="en-GB" sz="2400" b="0" i="0" u="none" strike="noStrike" kern="1200" cap="none" spc="0" normalizeH="0" baseline="0" noProof="0">
                <a:ln>
                  <a:noFill/>
                </a:ln>
                <a:solidFill>
                  <a:srgbClr val="FFFFFF"/>
                </a:solidFill>
                <a:effectLst/>
                <a:uLnTx/>
                <a:uFillTx/>
                <a:latin typeface="Aino"/>
              </a:endParaRPr>
            </a:p>
          </p:txBody>
        </p:sp>
        <p:sp>
          <p:nvSpPr>
            <p:cNvPr id="25" name="TextBox 24">
              <a:extLst>
                <a:ext uri="{FF2B5EF4-FFF2-40B4-BE49-F238E27FC236}">
                  <a16:creationId xmlns:a16="http://schemas.microsoft.com/office/drawing/2014/main" id="{09CFDCEB-7FD1-427B-A213-EFD9435616F9}"/>
                </a:ext>
              </a:extLst>
            </p:cNvPr>
            <p:cNvSpPr txBox="1"/>
            <p:nvPr/>
          </p:nvSpPr>
          <p:spPr>
            <a:xfrm>
              <a:off x="2333347" y="3056651"/>
              <a:ext cx="2347913"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ino"/>
                  <a:ea typeface="+mn-ea"/>
                  <a:cs typeface="+mn-cs"/>
                </a:rPr>
                <a:t>in the world in </a:t>
              </a:r>
              <a:endParaRPr kumimoji="0" lang="et-EE" sz="1600" b="0" i="0" u="none" strike="noStrike" kern="1200" cap="none" spc="0" normalizeH="0" baseline="0" noProof="0">
                <a:ln>
                  <a:noFill/>
                </a:ln>
                <a:solidFill>
                  <a:srgbClr val="FFFFFF"/>
                </a:solidFill>
                <a:effectLst/>
                <a:uLnTx/>
                <a:uFillTx/>
                <a:latin typeface="Ain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3"/>
                  </a:solidFill>
                  <a:effectLst/>
                  <a:uLnTx/>
                  <a:uFillTx/>
                  <a:latin typeface="Aino"/>
                  <a:ea typeface="+mn-ea"/>
                  <a:cs typeface="+mn-cs"/>
                </a:rPr>
                <a:t>reading</a:t>
              </a:r>
              <a:endParaRPr kumimoji="0" lang="en-GB" sz="1600" b="0" i="0" u="none" strike="noStrike" kern="1200" cap="none" spc="0" normalizeH="0" baseline="0" noProof="0">
                <a:ln>
                  <a:noFill/>
                </a:ln>
                <a:solidFill>
                  <a:schemeClr val="accent3"/>
                </a:solidFill>
                <a:effectLst/>
                <a:uLnTx/>
                <a:uFillTx/>
                <a:latin typeface="Aino"/>
                <a:ea typeface="+mn-ea"/>
                <a:cs typeface="+mn-cs"/>
              </a:endParaRPr>
            </a:p>
          </p:txBody>
        </p:sp>
      </p:grpSp>
      <p:sp>
        <p:nvSpPr>
          <p:cNvPr id="28" name="TextBox 27">
            <a:extLst>
              <a:ext uri="{FF2B5EF4-FFF2-40B4-BE49-F238E27FC236}">
                <a16:creationId xmlns:a16="http://schemas.microsoft.com/office/drawing/2014/main" id="{25CE5245-E815-41F6-900E-E466C76B9062}"/>
              </a:ext>
            </a:extLst>
          </p:cNvPr>
          <p:cNvSpPr txBox="1"/>
          <p:nvPr/>
        </p:nvSpPr>
        <p:spPr>
          <a:xfrm>
            <a:off x="4913460" y="5033461"/>
            <a:ext cx="2686414"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srgbClr val="FFFFFF"/>
              </a:solidFill>
              <a:effectLst/>
              <a:uLnTx/>
              <a:uFillTx/>
              <a:latin typeface="Aino"/>
              <a:ea typeface="+mn-ea"/>
              <a:cs typeface="+mn-cs"/>
            </a:endParaRPr>
          </a:p>
        </p:txBody>
      </p:sp>
      <p:sp>
        <p:nvSpPr>
          <p:cNvPr id="2" name="Pealkiri 1">
            <a:extLst>
              <a:ext uri="{FF2B5EF4-FFF2-40B4-BE49-F238E27FC236}">
                <a16:creationId xmlns:a16="http://schemas.microsoft.com/office/drawing/2014/main" id="{3E04073C-A5C8-4418-AEB8-3E92BFAE5F14}"/>
              </a:ext>
            </a:extLst>
          </p:cNvPr>
          <p:cNvSpPr>
            <a:spLocks noGrp="1"/>
          </p:cNvSpPr>
          <p:nvPr>
            <p:ph type="title"/>
          </p:nvPr>
        </p:nvSpPr>
        <p:spPr>
          <a:xfrm>
            <a:off x="623887" y="658801"/>
            <a:ext cx="11196077" cy="969974"/>
          </a:xfrm>
        </p:spPr>
        <p:txBody>
          <a:bodyPr/>
          <a:lstStyle/>
          <a:p>
            <a:r>
              <a:rPr lang="en-US" sz="5000"/>
              <a:t>Estonian students</a:t>
            </a:r>
            <a:r>
              <a:rPr lang="et-EE" sz="5000"/>
              <a:t> </a:t>
            </a:r>
            <a:br>
              <a:rPr lang="et-EE" sz="5000"/>
            </a:br>
            <a:r>
              <a:rPr lang="et-EE" sz="5000" err="1"/>
              <a:t>rank</a:t>
            </a:r>
            <a:r>
              <a:rPr lang="et-EE" sz="5000"/>
              <a:t> #1 </a:t>
            </a:r>
            <a:r>
              <a:rPr lang="en-US" sz="5000"/>
              <a:t>in Europe</a:t>
            </a:r>
            <a:r>
              <a:rPr lang="et-EE" sz="5000"/>
              <a:t> </a:t>
            </a:r>
            <a:r>
              <a:rPr lang="et-EE" sz="2000"/>
              <a:t>(OECD, PISA 2018)</a:t>
            </a:r>
            <a:br>
              <a:rPr lang="en-US" sz="5000"/>
            </a:br>
            <a:endParaRPr lang="et-EE" sz="5000"/>
          </a:p>
        </p:txBody>
      </p:sp>
      <p:grpSp>
        <p:nvGrpSpPr>
          <p:cNvPr id="9" name="Rühm 8">
            <a:extLst>
              <a:ext uri="{FF2B5EF4-FFF2-40B4-BE49-F238E27FC236}">
                <a16:creationId xmlns:a16="http://schemas.microsoft.com/office/drawing/2014/main" id="{67399A0C-DDF2-495E-986C-94D4C3B22CF4}"/>
              </a:ext>
            </a:extLst>
          </p:cNvPr>
          <p:cNvGrpSpPr/>
          <p:nvPr/>
        </p:nvGrpSpPr>
        <p:grpSpPr>
          <a:xfrm>
            <a:off x="3374651" y="4435338"/>
            <a:ext cx="2347914" cy="1763861"/>
            <a:chOff x="1762274" y="4494912"/>
            <a:chExt cx="2347914" cy="1763861"/>
          </a:xfrm>
        </p:grpSpPr>
        <p:sp>
          <p:nvSpPr>
            <p:cNvPr id="29" name="TextBox 28">
              <a:extLst>
                <a:ext uri="{FF2B5EF4-FFF2-40B4-BE49-F238E27FC236}">
                  <a16:creationId xmlns:a16="http://schemas.microsoft.com/office/drawing/2014/main" id="{42512256-2249-448A-8916-A5403D109D34}"/>
                </a:ext>
              </a:extLst>
            </p:cNvPr>
            <p:cNvSpPr txBox="1"/>
            <p:nvPr/>
          </p:nvSpPr>
          <p:spPr>
            <a:xfrm>
              <a:off x="1762274" y="5520109"/>
              <a:ext cx="2347914" cy="7386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b="0" i="0">
                  <a:solidFill>
                    <a:srgbClr val="E8EAED"/>
                  </a:solidFill>
                  <a:effectLst/>
                  <a:latin typeface="arial" panose="020B0604020202020204" pitchFamily="34" charset="0"/>
                </a:rPr>
                <a:t>≈</a:t>
              </a:r>
              <a:r>
                <a:rPr lang="et-EE" sz="1600">
                  <a:solidFill>
                    <a:srgbClr val="FFFFFF"/>
                  </a:solidFill>
                  <a:latin typeface="Aino"/>
                </a:rPr>
                <a:t> 1.5 </a:t>
              </a:r>
              <a:r>
                <a:rPr lang="et-EE" sz="1600" err="1">
                  <a:solidFill>
                    <a:srgbClr val="FFFFFF"/>
                  </a:solidFill>
                  <a:latin typeface="Aino"/>
                </a:rPr>
                <a:t>times</a:t>
              </a:r>
              <a:r>
                <a:rPr lang="et-EE" sz="1600">
                  <a:solidFill>
                    <a:srgbClr val="FFFFFF"/>
                  </a:solidFill>
                  <a:latin typeface="Aino"/>
                </a:rPr>
                <a:t> </a:t>
              </a:r>
              <a:r>
                <a:rPr lang="et-EE" sz="1600" err="1">
                  <a:solidFill>
                    <a:srgbClr val="FFFFFF"/>
                  </a:solidFill>
                  <a:latin typeface="Aino"/>
                </a:rPr>
                <a:t>more</a:t>
              </a:r>
              <a:endParaRPr lang="et-EE" sz="1600">
                <a:solidFill>
                  <a:srgbClr val="FFFF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err="1">
                  <a:solidFill>
                    <a:srgbClr val="FFFFFF"/>
                  </a:solidFill>
                  <a:latin typeface="Aino"/>
                </a:rPr>
                <a:t>top</a:t>
              </a:r>
              <a:r>
                <a:rPr lang="et-EE" sz="1600">
                  <a:solidFill>
                    <a:srgbClr val="FFFFFF"/>
                  </a:solidFill>
                  <a:latin typeface="Aino"/>
                </a:rPr>
                <a:t> </a:t>
              </a:r>
              <a:r>
                <a:rPr lang="et-EE" sz="1600" err="1">
                  <a:solidFill>
                    <a:srgbClr val="FFFFFF"/>
                  </a:solidFill>
                  <a:latin typeface="Aino"/>
                </a:rPr>
                <a:t>performers</a:t>
              </a:r>
              <a:r>
                <a:rPr lang="et-EE" sz="1600">
                  <a:solidFill>
                    <a:srgbClr val="FFFFFF"/>
                  </a:solidFill>
                  <a:latin typeface="Aino"/>
                </a:rPr>
                <a:t> </a:t>
              </a:r>
              <a:br>
                <a:rPr lang="et-EE" sz="1600">
                  <a:solidFill>
                    <a:srgbClr val="FFFFFF"/>
                  </a:solidFill>
                  <a:latin typeface="Aino"/>
                </a:rPr>
              </a:br>
              <a:r>
                <a:rPr kumimoji="0" lang="et-EE" sz="1600" b="0" i="0" strike="noStrike" kern="1200" cap="none" spc="0" normalizeH="0" baseline="0" noProof="0">
                  <a:ln>
                    <a:noFill/>
                  </a:ln>
                  <a:solidFill>
                    <a:schemeClr val="tx2">
                      <a:lumMod val="40000"/>
                      <a:lumOff val="60000"/>
                    </a:schemeClr>
                  </a:solidFill>
                  <a:effectLst/>
                  <a:uLnTx/>
                  <a:uFillTx/>
                  <a:latin typeface="Aino"/>
                  <a:ea typeface="+mn-ea"/>
                  <a:cs typeface="+mn-cs"/>
                </a:rPr>
                <a:t>vs OECD </a:t>
              </a:r>
              <a:r>
                <a:rPr kumimoji="0" lang="et-EE" sz="1600" b="0" i="0" strike="noStrike" kern="1200" cap="none" spc="0" normalizeH="0" baseline="0" noProof="0" err="1">
                  <a:ln>
                    <a:noFill/>
                  </a:ln>
                  <a:solidFill>
                    <a:schemeClr val="tx2">
                      <a:lumMod val="40000"/>
                      <a:lumOff val="60000"/>
                    </a:schemeClr>
                  </a:solidFill>
                  <a:effectLst/>
                  <a:uLnTx/>
                  <a:uFillTx/>
                  <a:latin typeface="Aino"/>
                  <a:ea typeface="+mn-ea"/>
                  <a:cs typeface="+mn-cs"/>
                </a:rPr>
                <a:t>average</a:t>
              </a:r>
              <a:endParaRPr kumimoji="0" lang="en-GB" sz="1600" b="0" i="0" strike="noStrike" kern="1200" cap="none" spc="0" normalizeH="0" baseline="0" noProof="0">
                <a:ln>
                  <a:noFill/>
                </a:ln>
                <a:solidFill>
                  <a:schemeClr val="tx2">
                    <a:lumMod val="40000"/>
                    <a:lumOff val="60000"/>
                  </a:schemeClr>
                </a:solidFill>
                <a:effectLst/>
                <a:uLnTx/>
                <a:uFillTx/>
                <a:latin typeface="Aino"/>
                <a:ea typeface="+mn-ea"/>
                <a:cs typeface="+mn-cs"/>
              </a:endParaRPr>
            </a:p>
          </p:txBody>
        </p:sp>
        <p:pic>
          <p:nvPicPr>
            <p:cNvPr id="4" name="Pilt 3">
              <a:extLst>
                <a:ext uri="{FF2B5EF4-FFF2-40B4-BE49-F238E27FC236}">
                  <a16:creationId xmlns:a16="http://schemas.microsoft.com/office/drawing/2014/main" id="{35982775-4F7B-4EE4-99E8-0448A19CF7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6922" y="4494912"/>
              <a:ext cx="860304" cy="860304"/>
            </a:xfrm>
            <a:prstGeom prst="rect">
              <a:avLst/>
            </a:prstGeom>
          </p:spPr>
        </p:pic>
      </p:grpSp>
      <p:grpSp>
        <p:nvGrpSpPr>
          <p:cNvPr id="19" name="Rühm 18">
            <a:extLst>
              <a:ext uri="{FF2B5EF4-FFF2-40B4-BE49-F238E27FC236}">
                <a16:creationId xmlns:a16="http://schemas.microsoft.com/office/drawing/2014/main" id="{048AE819-653C-4909-B3DA-BAB40440BB26}"/>
              </a:ext>
            </a:extLst>
          </p:cNvPr>
          <p:cNvGrpSpPr/>
          <p:nvPr/>
        </p:nvGrpSpPr>
        <p:grpSpPr>
          <a:xfrm>
            <a:off x="6425917" y="4467206"/>
            <a:ext cx="2347913" cy="1763861"/>
            <a:chOff x="8046375" y="4494912"/>
            <a:chExt cx="2347913" cy="1763861"/>
          </a:xfrm>
        </p:grpSpPr>
        <p:sp>
          <p:nvSpPr>
            <p:cNvPr id="21" name="TextBox 20">
              <a:extLst>
                <a:ext uri="{FF2B5EF4-FFF2-40B4-BE49-F238E27FC236}">
                  <a16:creationId xmlns:a16="http://schemas.microsoft.com/office/drawing/2014/main" id="{E7706719-C194-4ECF-A1B8-95F78B4DC410}"/>
                </a:ext>
              </a:extLst>
            </p:cNvPr>
            <p:cNvSpPr txBox="1"/>
            <p:nvPr/>
          </p:nvSpPr>
          <p:spPr>
            <a:xfrm>
              <a:off x="8046375" y="5520109"/>
              <a:ext cx="2347913" cy="73866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1600" b="0" i="0">
                  <a:solidFill>
                    <a:srgbClr val="E8EAED"/>
                  </a:solidFill>
                  <a:effectLst/>
                  <a:latin typeface="arial" panose="020B0604020202020204" pitchFamily="34" charset="0"/>
                </a:rPr>
                <a:t>≈ </a:t>
              </a:r>
              <a:r>
                <a:rPr kumimoji="0" lang="et-EE" sz="1600" b="0" i="0" u="none" strike="noStrike" kern="1200" cap="none" spc="0" normalizeH="0" baseline="0" noProof="0">
                  <a:ln>
                    <a:noFill/>
                  </a:ln>
                  <a:solidFill>
                    <a:srgbClr val="FFFFFF"/>
                  </a:solidFill>
                  <a:effectLst/>
                  <a:uLnTx/>
                  <a:uFillTx/>
                  <a:latin typeface="Aino"/>
                  <a:ea typeface="+mn-ea"/>
                  <a:cs typeface="+mn-cs"/>
                </a:rPr>
                <a:t>2 </a:t>
              </a:r>
              <a:r>
                <a:rPr kumimoji="0" lang="et-EE" sz="1600" b="0" i="0" u="none" strike="noStrike" kern="1200" cap="none" spc="0" normalizeH="0" baseline="0" noProof="0" err="1">
                  <a:ln>
                    <a:noFill/>
                  </a:ln>
                  <a:solidFill>
                    <a:srgbClr val="FFFFFF"/>
                  </a:solidFill>
                  <a:effectLst/>
                  <a:uLnTx/>
                  <a:uFillTx/>
                  <a:latin typeface="Aino"/>
                  <a:ea typeface="+mn-ea"/>
                  <a:cs typeface="+mn-cs"/>
                </a:rPr>
                <a:t>times</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lang="et-EE" sz="1600" err="1">
                  <a:solidFill>
                    <a:srgbClr val="FFFFFF"/>
                  </a:solidFill>
                  <a:latin typeface="Aino"/>
                </a:rPr>
                <a:t>less</a:t>
              </a:r>
              <a:endParaRPr lang="et-EE" sz="1600">
                <a:solidFill>
                  <a:srgbClr val="FFFFFF"/>
                </a:solidFill>
                <a:latin typeface="Ain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rgbClr val="FFFFFF"/>
                  </a:solidFill>
                  <a:effectLst/>
                  <a:uLnTx/>
                  <a:uFillTx/>
                  <a:latin typeface="Aino"/>
                  <a:ea typeface="+mn-ea"/>
                  <a:cs typeface="+mn-cs"/>
                </a:rPr>
                <a:t>low</a:t>
              </a:r>
              <a:r>
                <a:rPr kumimoji="0" lang="et-EE" sz="1600" b="0" i="0" u="none" strike="noStrike" kern="1200" cap="none" spc="0" normalizeH="0" baseline="0" noProof="0">
                  <a:ln>
                    <a:noFill/>
                  </a:ln>
                  <a:solidFill>
                    <a:srgbClr val="FFFFFF"/>
                  </a:solidFill>
                  <a:effectLst/>
                  <a:uLnTx/>
                  <a:uFillTx/>
                  <a:latin typeface="Aino"/>
                  <a:ea typeface="+mn-ea"/>
                  <a:cs typeface="+mn-cs"/>
                </a:rPr>
                <a:t> </a:t>
              </a:r>
              <a:r>
                <a:rPr kumimoji="0" lang="et-EE" sz="1600" b="0" i="0" u="none" strike="noStrike" kern="1200" cap="none" spc="0" normalizeH="0" baseline="0" noProof="0" err="1">
                  <a:ln>
                    <a:noFill/>
                  </a:ln>
                  <a:solidFill>
                    <a:srgbClr val="FFFFFF"/>
                  </a:solidFill>
                  <a:effectLst/>
                  <a:uLnTx/>
                  <a:uFillTx/>
                  <a:latin typeface="Aino"/>
                  <a:ea typeface="+mn-ea"/>
                  <a:cs typeface="+mn-cs"/>
                </a:rPr>
                <a:t>performers</a:t>
              </a:r>
              <a:r>
                <a:rPr kumimoji="0" lang="et-EE" sz="1600" b="0" i="0" u="none" strike="noStrike" kern="1200" cap="none" spc="0" normalizeH="0" baseline="0" noProof="0">
                  <a:ln>
                    <a:noFill/>
                  </a:ln>
                  <a:solidFill>
                    <a:srgbClr val="FFFFFF"/>
                  </a:solidFill>
                  <a:effectLst/>
                  <a:uLnTx/>
                  <a:uFillTx/>
                  <a:latin typeface="Ain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a:ln>
                    <a:noFill/>
                  </a:ln>
                  <a:solidFill>
                    <a:schemeClr val="tx2">
                      <a:lumMod val="40000"/>
                      <a:lumOff val="60000"/>
                    </a:schemeClr>
                  </a:solidFill>
                  <a:effectLst/>
                  <a:uLnTx/>
                  <a:uFillTx/>
                  <a:latin typeface="Aino"/>
                  <a:ea typeface="+mn-ea"/>
                  <a:cs typeface="+mn-cs"/>
                </a:rPr>
                <a:t>vs OECD </a:t>
              </a:r>
              <a:r>
                <a:rPr kumimoji="0" lang="et-EE" sz="1600" b="0" i="0" u="none" strike="noStrike" kern="1200" cap="none" spc="0" normalizeH="0" baseline="0" noProof="0" err="1">
                  <a:ln>
                    <a:noFill/>
                  </a:ln>
                  <a:solidFill>
                    <a:schemeClr val="tx2">
                      <a:lumMod val="40000"/>
                      <a:lumOff val="60000"/>
                    </a:schemeClr>
                  </a:solidFill>
                  <a:effectLst/>
                  <a:uLnTx/>
                  <a:uFillTx/>
                  <a:latin typeface="Aino"/>
                  <a:ea typeface="+mn-ea"/>
                  <a:cs typeface="+mn-cs"/>
                </a:rPr>
                <a:t>average</a:t>
              </a:r>
              <a:endParaRPr kumimoji="0" lang="en-GB" sz="1600" b="0" i="0" u="none" strike="noStrike" kern="1200" cap="none" spc="0" normalizeH="0" baseline="0" noProof="0">
                <a:ln>
                  <a:noFill/>
                </a:ln>
                <a:solidFill>
                  <a:schemeClr val="tx2">
                    <a:lumMod val="40000"/>
                    <a:lumOff val="60000"/>
                  </a:schemeClr>
                </a:solidFill>
                <a:effectLst/>
                <a:uLnTx/>
                <a:uFillTx/>
                <a:latin typeface="Aino"/>
                <a:ea typeface="+mn-ea"/>
                <a:cs typeface="+mn-cs"/>
              </a:endParaRPr>
            </a:p>
          </p:txBody>
        </p:sp>
        <p:pic>
          <p:nvPicPr>
            <p:cNvPr id="6" name="Pilt 5">
              <a:extLst>
                <a:ext uri="{FF2B5EF4-FFF2-40B4-BE49-F238E27FC236}">
                  <a16:creationId xmlns:a16="http://schemas.microsoft.com/office/drawing/2014/main" id="{2D340E50-E2CB-4D61-86D8-2791CAC1EE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64557" y="4494912"/>
              <a:ext cx="860304" cy="860304"/>
            </a:xfrm>
            <a:prstGeom prst="rect">
              <a:avLst/>
            </a:prstGeom>
          </p:spPr>
        </p:pic>
      </p:grpSp>
    </p:spTree>
    <p:extLst>
      <p:ext uri="{BB962C8B-B14F-4D97-AF65-F5344CB8AC3E}">
        <p14:creationId xmlns:p14="http://schemas.microsoft.com/office/powerpoint/2010/main" val="3597439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5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5">
            <a:extLst>
              <a:ext uri="{FF2B5EF4-FFF2-40B4-BE49-F238E27FC236}">
                <a16:creationId xmlns:a16="http://schemas.microsoft.com/office/drawing/2014/main" id="{F057D624-43F9-DC7D-8641-4CD9BD4C2FCA}"/>
              </a:ext>
            </a:extLst>
          </p:cNvPr>
          <p:cNvSpPr>
            <a:spLocks noGrp="1"/>
          </p:cNvSpPr>
          <p:nvPr>
            <p:ph type="title"/>
          </p:nvPr>
        </p:nvSpPr>
        <p:spPr/>
        <p:txBody>
          <a:bodyPr/>
          <a:lstStyle/>
          <a:p>
            <a:r>
              <a:rPr lang="et-EE" sz="4400" err="1"/>
              <a:t>Characteristics</a:t>
            </a:r>
            <a:r>
              <a:rPr lang="et-EE" sz="4400"/>
              <a:t> of </a:t>
            </a:r>
            <a:br>
              <a:rPr lang="et-EE" sz="4400"/>
            </a:br>
            <a:r>
              <a:rPr lang="en-US" sz="4400"/>
              <a:t>Estonia’s </a:t>
            </a:r>
            <a:r>
              <a:rPr lang="et-EE" sz="4400"/>
              <a:t>e</a:t>
            </a:r>
            <a:r>
              <a:rPr lang="en-US" sz="4400" err="1"/>
              <a:t>ducation</a:t>
            </a:r>
            <a:r>
              <a:rPr lang="et-EE" sz="4400"/>
              <a:t> </a:t>
            </a:r>
            <a:r>
              <a:rPr lang="et-EE" sz="4400" err="1"/>
              <a:t>system</a:t>
            </a:r>
            <a:br>
              <a:rPr lang="et-EE" sz="4400"/>
            </a:br>
            <a:endParaRPr lang="et-EE" sz="2800">
              <a:latin typeface="+mn-lt"/>
            </a:endParaRPr>
          </a:p>
        </p:txBody>
      </p:sp>
      <p:sp>
        <p:nvSpPr>
          <p:cNvPr id="2" name="Teksti kohatäide 1">
            <a:extLst>
              <a:ext uri="{FF2B5EF4-FFF2-40B4-BE49-F238E27FC236}">
                <a16:creationId xmlns:a16="http://schemas.microsoft.com/office/drawing/2014/main" id="{23F0875F-25E2-46BB-A757-795DBA2681E1}"/>
              </a:ext>
            </a:extLst>
          </p:cNvPr>
          <p:cNvSpPr>
            <a:spLocks noGrp="1"/>
          </p:cNvSpPr>
          <p:nvPr>
            <p:ph type="body" sz="quarter" idx="12"/>
          </p:nvPr>
        </p:nvSpPr>
        <p:spPr/>
        <p:txBody>
          <a:bodyPr anchor="b"/>
          <a:lstStyle/>
          <a:p>
            <a:r>
              <a:rPr lang="et-EE"/>
              <a:t>AUTONOMY in </a:t>
            </a:r>
            <a:r>
              <a:rPr lang="et-EE" err="1"/>
              <a:t>schools</a:t>
            </a:r>
            <a:r>
              <a:rPr lang="et-EE"/>
              <a:t>: </a:t>
            </a:r>
            <a:br>
              <a:rPr lang="et-EE"/>
            </a:br>
            <a:r>
              <a:rPr lang="et-EE" err="1"/>
              <a:t>Fostering</a:t>
            </a:r>
            <a:r>
              <a:rPr lang="et-EE"/>
              <a:t> </a:t>
            </a:r>
            <a:r>
              <a:rPr lang="et-EE" err="1"/>
              <a:t>innovation</a:t>
            </a:r>
            <a:r>
              <a:rPr lang="et-EE"/>
              <a:t> and </a:t>
            </a:r>
            <a:r>
              <a:rPr lang="et-EE" err="1"/>
              <a:t>flexibility</a:t>
            </a:r>
            <a:endParaRPr lang="et-EE"/>
          </a:p>
          <a:p>
            <a:endParaRPr lang="et-EE"/>
          </a:p>
          <a:p>
            <a:r>
              <a:rPr lang="et-EE"/>
              <a:t>EDUCATION IS FREE OF CHARGE: </a:t>
            </a:r>
            <a:br>
              <a:rPr lang="et-EE"/>
            </a:br>
            <a:r>
              <a:rPr lang="et-EE" err="1"/>
              <a:t>Ensuring</a:t>
            </a:r>
            <a:r>
              <a:rPr lang="et-EE"/>
              <a:t> </a:t>
            </a:r>
            <a:r>
              <a:rPr lang="et-EE" err="1"/>
              <a:t>equal</a:t>
            </a:r>
            <a:r>
              <a:rPr lang="et-EE"/>
              <a:t> </a:t>
            </a:r>
            <a:r>
              <a:rPr lang="et-EE" err="1"/>
              <a:t>access</a:t>
            </a:r>
            <a:r>
              <a:rPr lang="et-EE"/>
              <a:t> </a:t>
            </a:r>
            <a:br>
              <a:rPr lang="et-EE"/>
            </a:br>
            <a:r>
              <a:rPr lang="et-EE" err="1"/>
              <a:t>to</a:t>
            </a:r>
            <a:r>
              <a:rPr lang="et-EE"/>
              <a:t> </a:t>
            </a:r>
            <a:r>
              <a:rPr lang="et-EE" err="1"/>
              <a:t>tech</a:t>
            </a:r>
            <a:r>
              <a:rPr lang="et-EE"/>
              <a:t> </a:t>
            </a:r>
            <a:r>
              <a:rPr lang="et-EE" err="1"/>
              <a:t>education</a:t>
            </a:r>
            <a:r>
              <a:rPr lang="et-EE"/>
              <a:t> </a:t>
            </a:r>
            <a:r>
              <a:rPr lang="et-EE" err="1"/>
              <a:t>opportunities</a:t>
            </a:r>
            <a:endParaRPr lang="et-EE"/>
          </a:p>
        </p:txBody>
      </p:sp>
      <p:sp>
        <p:nvSpPr>
          <p:cNvPr id="3" name="Teksti kohatäide 2">
            <a:extLst>
              <a:ext uri="{FF2B5EF4-FFF2-40B4-BE49-F238E27FC236}">
                <a16:creationId xmlns:a16="http://schemas.microsoft.com/office/drawing/2014/main" id="{9E26322A-2112-4D81-5DDA-CB13542B1B8C}"/>
              </a:ext>
            </a:extLst>
          </p:cNvPr>
          <p:cNvSpPr>
            <a:spLocks noGrp="1"/>
          </p:cNvSpPr>
          <p:nvPr>
            <p:ph type="body" sz="quarter" idx="13"/>
          </p:nvPr>
        </p:nvSpPr>
        <p:spPr/>
        <p:txBody>
          <a:bodyPr anchor="b"/>
          <a:lstStyle/>
          <a:p>
            <a:endParaRPr lang="et-EE"/>
          </a:p>
          <a:p>
            <a:r>
              <a:rPr lang="et-EE" err="1"/>
              <a:t>Emphasis</a:t>
            </a:r>
            <a:r>
              <a:rPr lang="et-EE"/>
              <a:t> on HOBBY EDUCATION: </a:t>
            </a:r>
            <a:r>
              <a:rPr lang="et-EE" err="1"/>
              <a:t>Nurturing</a:t>
            </a:r>
            <a:r>
              <a:rPr lang="et-EE"/>
              <a:t> </a:t>
            </a:r>
            <a:r>
              <a:rPr lang="et-EE" err="1"/>
              <a:t>interests</a:t>
            </a:r>
            <a:r>
              <a:rPr lang="et-EE"/>
              <a:t> in </a:t>
            </a:r>
            <a:r>
              <a:rPr lang="et-EE" err="1"/>
              <a:t>areas</a:t>
            </a:r>
            <a:r>
              <a:rPr lang="et-EE"/>
              <a:t> </a:t>
            </a:r>
            <a:r>
              <a:rPr lang="et-EE" err="1"/>
              <a:t>like</a:t>
            </a:r>
            <a:r>
              <a:rPr lang="et-EE"/>
              <a:t> </a:t>
            </a:r>
            <a:r>
              <a:rPr lang="et-EE" err="1"/>
              <a:t>technology</a:t>
            </a:r>
            <a:endParaRPr lang="et-EE"/>
          </a:p>
          <a:p>
            <a:endParaRPr lang="et-EE"/>
          </a:p>
          <a:p>
            <a:r>
              <a:rPr lang="et-EE"/>
              <a:t>STRATEGIC PLANNING: </a:t>
            </a:r>
            <a:br>
              <a:rPr lang="et-EE"/>
            </a:br>
            <a:r>
              <a:rPr lang="et-EE"/>
              <a:t>G</a:t>
            </a:r>
            <a:r>
              <a:rPr lang="en-US" err="1"/>
              <a:t>oal</a:t>
            </a:r>
            <a:r>
              <a:rPr lang="en-US"/>
              <a:t>-setting with stakeholders to guide Estonia's tech education journey</a:t>
            </a:r>
            <a:endParaRPr lang="et-EE"/>
          </a:p>
        </p:txBody>
      </p:sp>
    </p:spTree>
    <p:extLst>
      <p:ext uri="{BB962C8B-B14F-4D97-AF65-F5344CB8AC3E}">
        <p14:creationId xmlns:p14="http://schemas.microsoft.com/office/powerpoint/2010/main" val="847821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alkiri 13">
            <a:extLst>
              <a:ext uri="{FF2B5EF4-FFF2-40B4-BE49-F238E27FC236}">
                <a16:creationId xmlns:a16="http://schemas.microsoft.com/office/drawing/2014/main" id="{5C246A8F-9444-B6D1-5CCC-D95AAFB7FAE8}"/>
              </a:ext>
            </a:extLst>
          </p:cNvPr>
          <p:cNvSpPr>
            <a:spLocks noGrp="1" noRot="1" noMove="1" noResize="1" noEditPoints="1" noAdjustHandles="1" noChangeArrowheads="1" noChangeShapeType="1"/>
          </p:cNvSpPr>
          <p:nvPr>
            <p:ph type="title"/>
          </p:nvPr>
        </p:nvSpPr>
        <p:spPr/>
        <p:txBody>
          <a:bodyPr/>
          <a:lstStyle/>
          <a:p>
            <a:r>
              <a:rPr lang="en-US"/>
              <a:t>Tracing the </a:t>
            </a:r>
            <a:r>
              <a:rPr lang="et-EE"/>
              <a:t>r</a:t>
            </a:r>
            <a:r>
              <a:rPr lang="en-US" err="1"/>
              <a:t>oots</a:t>
            </a:r>
            <a:endParaRPr lang="et-EE"/>
          </a:p>
        </p:txBody>
      </p:sp>
      <p:sp>
        <p:nvSpPr>
          <p:cNvPr id="8" name="Teksti kohatäide 7">
            <a:extLst>
              <a:ext uri="{FF2B5EF4-FFF2-40B4-BE49-F238E27FC236}">
                <a16:creationId xmlns:a16="http://schemas.microsoft.com/office/drawing/2014/main" id="{EB36AB73-8888-6C48-3A8A-BDC53C82C433}"/>
              </a:ext>
            </a:extLst>
          </p:cNvPr>
          <p:cNvSpPr>
            <a:spLocks noGrp="1" noRot="1" noMove="1" noResize="1" noEditPoints="1" noAdjustHandles="1" noChangeArrowheads="1" noChangeShapeType="1"/>
          </p:cNvSpPr>
          <p:nvPr>
            <p:ph type="body" sz="quarter" idx="11"/>
          </p:nvPr>
        </p:nvSpPr>
        <p:spPr/>
        <p:txBody>
          <a:bodyPr/>
          <a:lstStyle/>
          <a:p>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The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s</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tart of Estonia’s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t</a:t>
            </a:r>
            <a:r>
              <a:rPr lang="en-US" sz="1800" err="1">
                <a:solidFill>
                  <a:srgbClr val="000096"/>
                </a:solidFill>
                <a:effectLst/>
                <a:latin typeface="Aino" panose="02000603040504020204" pitchFamily="50" charset="-70"/>
                <a:ea typeface="Times New Roman" panose="02020603050405020304" pitchFamily="18" charset="0"/>
                <a:cs typeface="Aino" panose="02000603040504020204" pitchFamily="50" charset="-70"/>
              </a:rPr>
              <a:t>ech</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e</a:t>
            </a:r>
            <a:r>
              <a:rPr lang="en-US" sz="1800" err="1">
                <a:solidFill>
                  <a:srgbClr val="000096"/>
                </a:solidFill>
                <a:effectLst/>
                <a:latin typeface="Aino" panose="02000603040504020204" pitchFamily="50" charset="-70"/>
                <a:ea typeface="Times New Roman" panose="02020603050405020304" pitchFamily="18" charset="0"/>
                <a:cs typeface="Aino" panose="02000603040504020204" pitchFamily="50" charset="-70"/>
              </a:rPr>
              <a:t>ducation</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 </a:t>
            </a:r>
            <a:r>
              <a:rPr lang="et-EE"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r</a:t>
            </a:r>
            <a:r>
              <a:rPr lang="en-US" sz="1800">
                <a:solidFill>
                  <a:srgbClr val="000096"/>
                </a:solidFill>
                <a:effectLst/>
                <a:latin typeface="Aino" panose="02000603040504020204" pitchFamily="50" charset="-70"/>
                <a:ea typeface="Times New Roman" panose="02020603050405020304" pitchFamily="18" charset="0"/>
                <a:cs typeface="Aino" panose="02000603040504020204" pitchFamily="50" charset="-70"/>
              </a:rPr>
              <a:t>evolution</a:t>
            </a:r>
            <a:endParaRPr lang="et-EE"/>
          </a:p>
        </p:txBody>
      </p:sp>
      <p:grpSp>
        <p:nvGrpSpPr>
          <p:cNvPr id="2" name="Group 2"/>
          <p:cNvGrpSpPr>
            <a:grpSpLocks noGrp="1" noUngrp="1" noRot="1" noMove="1" noResize="1"/>
          </p:cNvGrpSpPr>
          <p:nvPr/>
        </p:nvGrpSpPr>
        <p:grpSpPr>
          <a:xfrm>
            <a:off x="1676399" y="3124200"/>
            <a:ext cx="1249784" cy="991694"/>
            <a:chOff x="-3" y="-85726"/>
            <a:chExt cx="3926950" cy="1983385"/>
          </a:xfrm>
        </p:grpSpPr>
        <p:sp>
          <p:nvSpPr>
            <p:cNvPr id="3" name="TextBox 3"/>
            <p:cNvSpPr txBox="1">
              <a:spLocks noGrp="1" noRot="1" noMove="1" noResize="1" noEditPoints="1" noAdjustHandles="1" noChangeArrowheads="1" noChangeShapeType="1"/>
            </p:cNvSpPr>
            <p:nvPr/>
          </p:nvSpPr>
          <p:spPr>
            <a:xfrm>
              <a:off x="-3" y="698485"/>
              <a:ext cx="3889700" cy="119917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59"/>
                </a:lnSpc>
                <a:spcBef>
                  <a:spcPct val="0"/>
                </a:spcBef>
              </a:pPr>
              <a:r>
                <a:rPr lang="en-US" sz="1200" u="none" spc="12">
                  <a:solidFill>
                    <a:schemeClr val="accent1"/>
                  </a:solidFill>
                </a:rPr>
                <a:t>First computers </a:t>
              </a:r>
            </a:p>
            <a:p>
              <a:pPr marL="0" lvl="0" indent="0" algn="l">
                <a:lnSpc>
                  <a:spcPts val="1559"/>
                </a:lnSpc>
                <a:spcBef>
                  <a:spcPct val="0"/>
                </a:spcBef>
              </a:pPr>
              <a:r>
                <a:rPr lang="en-US" sz="1200" u="none" spc="12">
                  <a:solidFill>
                    <a:schemeClr val="accent1"/>
                  </a:solidFill>
                </a:rPr>
                <a:t>type JUKU </a:t>
              </a:r>
            </a:p>
            <a:p>
              <a:pPr marL="0" lvl="0" indent="0" algn="l">
                <a:lnSpc>
                  <a:spcPts val="1560"/>
                </a:lnSpc>
                <a:spcBef>
                  <a:spcPct val="0"/>
                </a:spcBef>
              </a:pPr>
              <a:r>
                <a:rPr lang="en-US" sz="1200" u="none" spc="12">
                  <a:solidFill>
                    <a:schemeClr val="accent1"/>
                  </a:solidFill>
                </a:rPr>
                <a:t>reached schools</a:t>
              </a:r>
            </a:p>
          </p:txBody>
        </p:sp>
        <p:sp>
          <p:nvSpPr>
            <p:cNvPr id="4" name="TextBox 4"/>
            <p:cNvSpPr txBox="1">
              <a:spLocks noGrp="1" noRot="1" noMove="1" noResize="1" noEditPoints="1" noAdjustHandles="1" noChangeArrowheads="1" noChangeShapeType="1"/>
            </p:cNvSpPr>
            <p:nvPr/>
          </p:nvSpPr>
          <p:spPr>
            <a:xfrm>
              <a:off x="0" y="-85726"/>
              <a:ext cx="3926947"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1"/>
                  </a:solidFill>
                  <a:latin typeface="Aino" panose="02000603040504020204" pitchFamily="50" charset="-70"/>
                </a:rPr>
                <a:t>1988</a:t>
              </a:r>
            </a:p>
          </p:txBody>
        </p:sp>
      </p:grpSp>
      <p:grpSp>
        <p:nvGrpSpPr>
          <p:cNvPr id="5" name="Group 5"/>
          <p:cNvGrpSpPr>
            <a:grpSpLocks noGrp="1" noUngrp="1" noRot="1" noMove="1" noResize="1"/>
          </p:cNvGrpSpPr>
          <p:nvPr/>
        </p:nvGrpSpPr>
        <p:grpSpPr>
          <a:xfrm>
            <a:off x="623189" y="2212372"/>
            <a:ext cx="1205611" cy="784597"/>
            <a:chOff x="0" y="-85724"/>
            <a:chExt cx="2411222" cy="1569195"/>
          </a:xfrm>
        </p:grpSpPr>
        <p:sp>
          <p:nvSpPr>
            <p:cNvPr id="6" name="TextBox 6"/>
            <p:cNvSpPr txBox="1">
              <a:spLocks noGrp="1" noRot="1" noMove="1" noResize="1" noEditPoints="1" noAdjustHandles="1" noChangeArrowheads="1" noChangeShapeType="1"/>
            </p:cNvSpPr>
            <p:nvPr/>
          </p:nvSpPr>
          <p:spPr>
            <a:xfrm>
              <a:off x="0" y="694801"/>
              <a:ext cx="2234530" cy="788670"/>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560"/>
                </a:lnSpc>
              </a:pPr>
              <a:r>
                <a:rPr lang="en-US" sz="1200" spc="12" dirty="0">
                  <a:solidFill>
                    <a:schemeClr val="accent1"/>
                  </a:solidFill>
                </a:rPr>
                <a:t>Institute</a:t>
              </a:r>
            </a:p>
            <a:p>
              <a:pPr>
                <a:lnSpc>
                  <a:spcPts val="1560"/>
                </a:lnSpc>
              </a:pPr>
              <a:r>
                <a:rPr lang="en-US" sz="1200" spc="12" dirty="0">
                  <a:solidFill>
                    <a:schemeClr val="accent1"/>
                  </a:solidFill>
                </a:rPr>
                <a:t>of Cybernetics</a:t>
              </a:r>
            </a:p>
          </p:txBody>
        </p:sp>
        <p:sp>
          <p:nvSpPr>
            <p:cNvPr id="7" name="TextBox 7"/>
            <p:cNvSpPr txBox="1">
              <a:spLocks noGrp="1" noRot="1" noMove="1" noResize="1" noEditPoints="1" noAdjustHandles="1" noChangeArrowheads="1" noChangeShapeType="1"/>
            </p:cNvSpPr>
            <p:nvPr/>
          </p:nvSpPr>
          <p:spPr>
            <a:xfrm>
              <a:off x="0" y="-85724"/>
              <a:ext cx="2411222" cy="66043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dirty="0">
                  <a:solidFill>
                    <a:schemeClr val="accent1"/>
                  </a:solidFill>
                  <a:latin typeface="Aino" panose="02000603040504020204" pitchFamily="50" charset="-70"/>
                </a:rPr>
                <a:t>1960</a:t>
              </a:r>
            </a:p>
          </p:txBody>
        </p:sp>
      </p:grpSp>
      <p:grpSp>
        <p:nvGrpSpPr>
          <p:cNvPr id="15" name="Group 15"/>
          <p:cNvGrpSpPr>
            <a:grpSpLocks noGrp="1" noUngrp="1" noRot="1" noMove="1" noResize="1"/>
          </p:cNvGrpSpPr>
          <p:nvPr/>
        </p:nvGrpSpPr>
        <p:grpSpPr>
          <a:xfrm>
            <a:off x="3656866" y="5162917"/>
            <a:ext cx="2210534" cy="1433210"/>
            <a:chOff x="-16480" y="-85724"/>
            <a:chExt cx="2816255" cy="2866420"/>
          </a:xfrm>
        </p:grpSpPr>
        <p:sp>
          <p:nvSpPr>
            <p:cNvPr id="16" name="TextBox 16"/>
            <p:cNvSpPr txBox="1">
              <a:spLocks noGrp="1" noRot="1" noMove="1" noResize="1" noEditPoints="1" noAdjustHandles="1" noChangeArrowheads="1" noChangeShapeType="1"/>
            </p:cNvSpPr>
            <p:nvPr/>
          </p:nvSpPr>
          <p:spPr>
            <a:xfrm>
              <a:off x="-16480" y="750140"/>
              <a:ext cx="2594611" cy="203055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60"/>
                </a:lnSpc>
                <a:spcBef>
                  <a:spcPct val="0"/>
                </a:spcBef>
              </a:pPr>
              <a:r>
                <a:rPr lang="en-US" sz="1200" u="none" spc="12">
                  <a:solidFill>
                    <a:schemeClr val="accent6"/>
                  </a:solidFill>
                </a:rPr>
                <a:t>All schools connected </a:t>
              </a:r>
            </a:p>
            <a:p>
              <a:pPr marL="0" lvl="0" indent="0" algn="l">
                <a:lnSpc>
                  <a:spcPts val="1560"/>
                </a:lnSpc>
                <a:spcBef>
                  <a:spcPct val="0"/>
                </a:spcBef>
              </a:pPr>
              <a:r>
                <a:rPr lang="en-US" sz="1200" u="none" spc="12">
                  <a:solidFill>
                    <a:schemeClr val="accent6"/>
                  </a:solidFill>
                </a:rPr>
                <a:t>to internet</a:t>
              </a:r>
              <a:r>
                <a:rPr lang="et-EE" sz="1200" u="none" spc="12">
                  <a:solidFill>
                    <a:schemeClr val="accent6"/>
                  </a:solidFill>
                </a:rPr>
                <a:t> and </a:t>
              </a:r>
              <a:r>
                <a:rPr lang="en-US" sz="1200" u="none" spc="12">
                  <a:solidFill>
                    <a:schemeClr val="accent6"/>
                  </a:solidFill>
                </a:rPr>
                <a:t>provided with computers</a:t>
              </a:r>
            </a:p>
            <a:p>
              <a:pPr marL="0" lvl="0" indent="0" algn="l">
                <a:lnSpc>
                  <a:spcPts val="1560"/>
                </a:lnSpc>
                <a:spcBef>
                  <a:spcPct val="0"/>
                </a:spcBef>
              </a:pPr>
              <a:endParaRPr lang="en-US" sz="1200" u="none" spc="12">
                <a:solidFill>
                  <a:schemeClr val="accent6"/>
                </a:solidFill>
              </a:endParaRPr>
            </a:p>
            <a:p>
              <a:pPr marL="0" lvl="0" indent="0" algn="l">
                <a:lnSpc>
                  <a:spcPts val="1560"/>
                </a:lnSpc>
                <a:spcBef>
                  <a:spcPct val="0"/>
                </a:spcBef>
              </a:pPr>
              <a:r>
                <a:rPr lang="en-US" sz="1200" u="none" spc="12" err="1">
                  <a:solidFill>
                    <a:schemeClr val="accent1"/>
                  </a:solidFill>
                </a:rPr>
                <a:t>Look@World</a:t>
              </a:r>
              <a:r>
                <a:rPr lang="en-US" sz="1200" u="none" spc="12">
                  <a:solidFill>
                    <a:schemeClr val="accent1"/>
                  </a:solidFill>
                </a:rPr>
                <a:t> Foundation</a:t>
              </a:r>
            </a:p>
          </p:txBody>
        </p:sp>
        <p:sp>
          <p:nvSpPr>
            <p:cNvPr id="17" name="TextBox 17"/>
            <p:cNvSpPr txBox="1">
              <a:spLocks noGrp="1" noRot="1" noMove="1" noResize="1" noEditPoints="1" noAdjustHandles="1" noChangeArrowheads="1" noChangeShapeType="1"/>
            </p:cNvSpPr>
            <p:nvPr/>
          </p:nvSpPr>
          <p:spPr>
            <a:xfrm>
              <a:off x="0" y="-85724"/>
              <a:ext cx="2799775"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6"/>
                  </a:solidFill>
                  <a:latin typeface="Aino" panose="02000603040504020204" pitchFamily="50" charset="-70"/>
                </a:rPr>
                <a:t>2001</a:t>
              </a:r>
            </a:p>
          </p:txBody>
        </p:sp>
      </p:grpSp>
      <p:grpSp>
        <p:nvGrpSpPr>
          <p:cNvPr id="21" name="Group 21"/>
          <p:cNvGrpSpPr>
            <a:grpSpLocks noGrp="1" noUngrp="1" noRot="1" noMove="1" noResize="1"/>
          </p:cNvGrpSpPr>
          <p:nvPr/>
        </p:nvGrpSpPr>
        <p:grpSpPr>
          <a:xfrm>
            <a:off x="7696200" y="5296030"/>
            <a:ext cx="1399887" cy="1180970"/>
            <a:chOff x="0" y="-453638"/>
            <a:chExt cx="2799775" cy="2361940"/>
          </a:xfrm>
        </p:grpSpPr>
        <p:sp>
          <p:nvSpPr>
            <p:cNvPr id="22" name="TextBox 22"/>
            <p:cNvSpPr txBox="1">
              <a:spLocks noGrp="1" noRot="1" noMove="1" noResize="1" noEditPoints="1" noAdjustHandles="1" noChangeArrowheads="1" noChangeShapeType="1"/>
            </p:cNvSpPr>
            <p:nvPr/>
          </p:nvSpPr>
          <p:spPr>
            <a:xfrm>
              <a:off x="0" y="698484"/>
              <a:ext cx="2594611" cy="1209818"/>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60"/>
                </a:lnSpc>
                <a:spcBef>
                  <a:spcPct val="0"/>
                </a:spcBef>
              </a:pPr>
              <a:r>
                <a:rPr lang="en-US" sz="1200" u="none" spc="12">
                  <a:solidFill>
                    <a:schemeClr val="accent6"/>
                  </a:solidFill>
                </a:rPr>
                <a:t>IT Academy</a:t>
              </a:r>
            </a:p>
            <a:p>
              <a:pPr marL="0" lvl="0" indent="0" algn="l">
                <a:lnSpc>
                  <a:spcPts val="1560"/>
                </a:lnSpc>
                <a:spcBef>
                  <a:spcPct val="0"/>
                </a:spcBef>
              </a:pPr>
              <a:endParaRPr lang="en-US" sz="1200" u="none" spc="12">
                <a:solidFill>
                  <a:schemeClr val="accent6"/>
                </a:solidFill>
              </a:endParaRPr>
            </a:p>
            <a:p>
              <a:pPr marL="0" lvl="0" indent="0" algn="l">
                <a:lnSpc>
                  <a:spcPts val="1560"/>
                </a:lnSpc>
                <a:spcBef>
                  <a:spcPct val="0"/>
                </a:spcBef>
              </a:pPr>
              <a:r>
                <a:rPr lang="en-US" sz="1200" u="none" spc="12" err="1">
                  <a:solidFill>
                    <a:schemeClr val="accent6"/>
                  </a:solidFill>
                </a:rPr>
                <a:t>ProgeTiger</a:t>
              </a:r>
              <a:endParaRPr lang="en-US" sz="1200" u="none" spc="12">
                <a:solidFill>
                  <a:schemeClr val="accent6"/>
                </a:solidFill>
              </a:endParaRPr>
            </a:p>
          </p:txBody>
        </p:sp>
        <p:sp>
          <p:nvSpPr>
            <p:cNvPr id="23" name="TextBox 23"/>
            <p:cNvSpPr txBox="1">
              <a:spLocks noGrp="1" noRot="1" noMove="1" noResize="1" noEditPoints="1" noAdjustHandles="1" noChangeArrowheads="1" noChangeShapeType="1"/>
            </p:cNvSpPr>
            <p:nvPr/>
          </p:nvSpPr>
          <p:spPr>
            <a:xfrm>
              <a:off x="0" y="-453638"/>
              <a:ext cx="2799775"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6"/>
                  </a:solidFill>
                  <a:latin typeface="Aino" panose="02000603040504020204" pitchFamily="50" charset="-70"/>
                </a:rPr>
                <a:t>2012</a:t>
              </a:r>
            </a:p>
          </p:txBody>
        </p:sp>
      </p:grpSp>
      <p:grpSp>
        <p:nvGrpSpPr>
          <p:cNvPr id="24" name="Group 24"/>
          <p:cNvGrpSpPr>
            <a:grpSpLocks noGrp="1" noUngrp="1" noRot="1" noMove="1" noResize="1"/>
          </p:cNvGrpSpPr>
          <p:nvPr/>
        </p:nvGrpSpPr>
        <p:grpSpPr>
          <a:xfrm>
            <a:off x="9695022" y="5147382"/>
            <a:ext cx="2496978" cy="991693"/>
            <a:chOff x="-845292" y="-3409454"/>
            <a:chExt cx="4993956" cy="1983386"/>
          </a:xfrm>
        </p:grpSpPr>
        <p:sp>
          <p:nvSpPr>
            <p:cNvPr id="25" name="TextBox 25"/>
            <p:cNvSpPr txBox="1">
              <a:spLocks noGrp="1" noRot="1" noMove="1" noResize="1" noEditPoints="1" noAdjustHandles="1" noChangeArrowheads="1" noChangeShapeType="1"/>
            </p:cNvSpPr>
            <p:nvPr/>
          </p:nvSpPr>
          <p:spPr>
            <a:xfrm>
              <a:off x="-845292" y="-2625244"/>
              <a:ext cx="4970904" cy="119917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1560"/>
                </a:lnSpc>
                <a:spcBef>
                  <a:spcPct val="0"/>
                </a:spcBef>
              </a:pPr>
              <a:r>
                <a:rPr lang="en-US" sz="1200" u="none" spc="12" dirty="0">
                  <a:solidFill>
                    <a:schemeClr val="accent1"/>
                  </a:solidFill>
                </a:rPr>
                <a:t>Modernizing </a:t>
              </a:r>
              <a:endParaRPr lang="et-EE" sz="1200" u="none" spc="12" dirty="0">
                <a:solidFill>
                  <a:schemeClr val="accent1"/>
                </a:solidFill>
              </a:endParaRPr>
            </a:p>
            <a:p>
              <a:pPr marL="0" lvl="0" indent="0">
                <a:lnSpc>
                  <a:spcPts val="1560"/>
                </a:lnSpc>
                <a:spcBef>
                  <a:spcPct val="0"/>
                </a:spcBef>
              </a:pPr>
              <a:r>
                <a:rPr lang="en-US" sz="1200" u="none" spc="12" dirty="0">
                  <a:solidFill>
                    <a:schemeClr val="accent1"/>
                  </a:solidFill>
                </a:rPr>
                <a:t>internet connection </a:t>
              </a:r>
            </a:p>
            <a:p>
              <a:pPr marL="0" lvl="0" indent="0">
                <a:lnSpc>
                  <a:spcPts val="1560"/>
                </a:lnSpc>
                <a:spcBef>
                  <a:spcPct val="0"/>
                </a:spcBef>
              </a:pPr>
              <a:r>
                <a:rPr lang="en-US" sz="1200" u="none" spc="12" dirty="0">
                  <a:solidFill>
                    <a:schemeClr val="accent1"/>
                  </a:solidFill>
                </a:rPr>
                <a:t>in all Estonian schools</a:t>
              </a:r>
            </a:p>
          </p:txBody>
        </p:sp>
        <p:sp>
          <p:nvSpPr>
            <p:cNvPr id="26" name="TextBox 26"/>
            <p:cNvSpPr txBox="1">
              <a:spLocks noGrp="1" noRot="1" noMove="1" noResize="1" noEditPoints="1" noAdjustHandles="1" noChangeArrowheads="1" noChangeShapeType="1"/>
            </p:cNvSpPr>
            <p:nvPr/>
          </p:nvSpPr>
          <p:spPr>
            <a:xfrm>
              <a:off x="-845292" y="-3409454"/>
              <a:ext cx="4993956"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773"/>
                </a:lnSpc>
                <a:spcBef>
                  <a:spcPct val="0"/>
                </a:spcBef>
              </a:pPr>
              <a:r>
                <a:rPr lang="en-US" sz="1800" dirty="0">
                  <a:solidFill>
                    <a:schemeClr val="accent1"/>
                  </a:solidFill>
                  <a:latin typeface="Aino" panose="02000603040504020204" pitchFamily="50" charset="-70"/>
                </a:rPr>
                <a:t>2016–202</a:t>
              </a:r>
              <a:r>
                <a:rPr lang="et-EE" sz="1800" dirty="0">
                  <a:solidFill>
                    <a:schemeClr val="accent1"/>
                  </a:solidFill>
                  <a:latin typeface="Aino" panose="02000603040504020204" pitchFamily="50" charset="-70"/>
                </a:rPr>
                <a:t>2</a:t>
              </a:r>
              <a:endParaRPr lang="en-US" sz="1800" dirty="0">
                <a:solidFill>
                  <a:schemeClr val="accent1"/>
                </a:solidFill>
                <a:latin typeface="Aino" panose="02000603040504020204" pitchFamily="50" charset="-70"/>
              </a:endParaRPr>
            </a:p>
          </p:txBody>
        </p:sp>
      </p:grpSp>
      <p:grpSp>
        <p:nvGrpSpPr>
          <p:cNvPr id="27" name="Group 27"/>
          <p:cNvGrpSpPr>
            <a:grpSpLocks noGrp="1" noUngrp="1" noRot="1" noMove="1" noResize="1"/>
          </p:cNvGrpSpPr>
          <p:nvPr/>
        </p:nvGrpSpPr>
        <p:grpSpPr>
          <a:xfrm>
            <a:off x="1005506" y="5182673"/>
            <a:ext cx="1538635" cy="997126"/>
            <a:chOff x="0" y="-85726"/>
            <a:chExt cx="3077271" cy="1994251"/>
          </a:xfrm>
        </p:grpSpPr>
        <p:sp>
          <p:nvSpPr>
            <p:cNvPr id="28" name="TextBox 28"/>
            <p:cNvSpPr txBox="1">
              <a:spLocks noGrp="1" noRot="1" noMove="1" noResize="1" noEditPoints="1" noAdjustHandles="1" noChangeArrowheads="1" noChangeShapeType="1"/>
            </p:cNvSpPr>
            <p:nvPr/>
          </p:nvSpPr>
          <p:spPr>
            <a:xfrm>
              <a:off x="0" y="698485"/>
              <a:ext cx="2851772" cy="1210040"/>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60"/>
                </a:lnSpc>
                <a:spcBef>
                  <a:spcPct val="0"/>
                </a:spcBef>
              </a:pPr>
              <a:r>
                <a:rPr lang="en-US" sz="1200" u="none" spc="12">
                  <a:solidFill>
                    <a:schemeClr val="accent1"/>
                  </a:solidFill>
                </a:rPr>
                <a:t>First programming</a:t>
              </a:r>
            </a:p>
            <a:p>
              <a:pPr marL="0" lvl="0" indent="0" algn="l">
                <a:lnSpc>
                  <a:spcPts val="1560"/>
                </a:lnSpc>
                <a:spcBef>
                  <a:spcPct val="0"/>
                </a:spcBef>
              </a:pPr>
              <a:r>
                <a:rPr lang="en-US" sz="1200" u="none" spc="12">
                  <a:solidFill>
                    <a:schemeClr val="accent1"/>
                  </a:solidFill>
                </a:rPr>
                <a:t>lessons in 3 Estonian schools</a:t>
              </a:r>
            </a:p>
          </p:txBody>
        </p:sp>
        <p:sp>
          <p:nvSpPr>
            <p:cNvPr id="29" name="TextBox 29"/>
            <p:cNvSpPr txBox="1">
              <a:spLocks noGrp="1" noRot="1" noMove="1" noResize="1" noEditPoints="1" noAdjustHandles="1" noChangeArrowheads="1" noChangeShapeType="1"/>
            </p:cNvSpPr>
            <p:nvPr/>
          </p:nvSpPr>
          <p:spPr>
            <a:xfrm>
              <a:off x="0" y="-85726"/>
              <a:ext cx="3077271"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dirty="0">
                  <a:solidFill>
                    <a:schemeClr val="accent1"/>
                  </a:solidFill>
                  <a:latin typeface="Aino" panose="02000603040504020204" pitchFamily="50" charset="-70"/>
                </a:rPr>
                <a:t>1968</a:t>
              </a:r>
            </a:p>
          </p:txBody>
        </p:sp>
      </p:grpSp>
      <p:grpSp>
        <p:nvGrpSpPr>
          <p:cNvPr id="30" name="Group 30"/>
          <p:cNvGrpSpPr>
            <a:grpSpLocks noGrp="1" noUngrp="1" noRot="1" noMove="1" noResize="1"/>
          </p:cNvGrpSpPr>
          <p:nvPr/>
        </p:nvGrpSpPr>
        <p:grpSpPr>
          <a:xfrm>
            <a:off x="3031273" y="3083546"/>
            <a:ext cx="788026" cy="551997"/>
            <a:chOff x="0" y="15874"/>
            <a:chExt cx="4668424" cy="1103993"/>
          </a:xfrm>
        </p:grpSpPr>
        <p:sp>
          <p:nvSpPr>
            <p:cNvPr id="31" name="TextBox 31"/>
            <p:cNvSpPr txBox="1">
              <a:spLocks noGrp="1" noRot="1" noMove="1" noResize="1" noEditPoints="1" noAdjustHandles="1" noChangeArrowheads="1" noChangeShapeType="1"/>
            </p:cNvSpPr>
            <p:nvPr/>
          </p:nvSpPr>
          <p:spPr>
            <a:xfrm>
              <a:off x="40420" y="730787"/>
              <a:ext cx="4628004" cy="389080"/>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560"/>
                </a:lnSpc>
              </a:pPr>
              <a:r>
                <a:rPr lang="en-US" sz="1200" spc="12">
                  <a:solidFill>
                    <a:schemeClr val="accent6"/>
                  </a:solidFill>
                  <a:latin typeface="Aino 1"/>
                </a:rPr>
                <a:t>Tiger</a:t>
              </a:r>
              <a:r>
                <a:rPr lang="et-EE" sz="1200" spc="12">
                  <a:solidFill>
                    <a:schemeClr val="accent6"/>
                  </a:solidFill>
                  <a:latin typeface="Aino 1"/>
                </a:rPr>
                <a:t> </a:t>
              </a:r>
              <a:r>
                <a:rPr lang="en-US" sz="1200" spc="12">
                  <a:solidFill>
                    <a:schemeClr val="accent6"/>
                  </a:solidFill>
                  <a:latin typeface="Aino 1"/>
                </a:rPr>
                <a:t>Lea</a:t>
              </a:r>
              <a:r>
                <a:rPr lang="et-EE" sz="1200" spc="12">
                  <a:solidFill>
                    <a:schemeClr val="accent6"/>
                  </a:solidFill>
                  <a:latin typeface="Aino 1"/>
                </a:rPr>
                <a:t>p</a:t>
              </a:r>
              <a:endParaRPr lang="en-US" sz="1200" spc="12">
                <a:solidFill>
                  <a:schemeClr val="accent6"/>
                </a:solidFill>
                <a:latin typeface="Aino 1"/>
              </a:endParaRPr>
            </a:p>
          </p:txBody>
        </p:sp>
        <p:sp>
          <p:nvSpPr>
            <p:cNvPr id="32" name="TextBox 32"/>
            <p:cNvSpPr txBox="1">
              <a:spLocks noGrp="1" noRot="1" noMove="1" noResize="1" noEditPoints="1" noAdjustHandles="1" noChangeArrowheads="1" noChangeShapeType="1"/>
            </p:cNvSpPr>
            <p:nvPr/>
          </p:nvSpPr>
          <p:spPr>
            <a:xfrm>
              <a:off x="0" y="15874"/>
              <a:ext cx="3889966" cy="6588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6"/>
                  </a:solidFill>
                  <a:latin typeface="Aino" panose="02000603040504020204" pitchFamily="50" charset="-70"/>
                </a:rPr>
                <a:t>199</a:t>
              </a:r>
              <a:r>
                <a:rPr lang="et-EE" sz="1800">
                  <a:solidFill>
                    <a:schemeClr val="accent6"/>
                  </a:solidFill>
                  <a:latin typeface="Aino" panose="02000603040504020204" pitchFamily="50" charset="-70"/>
                </a:rPr>
                <a:t>6</a:t>
              </a:r>
              <a:endParaRPr lang="en-US" sz="1800">
                <a:solidFill>
                  <a:schemeClr val="accent6"/>
                </a:solidFill>
                <a:latin typeface="Aino" panose="02000603040504020204" pitchFamily="50" charset="-70"/>
              </a:endParaRPr>
            </a:p>
          </p:txBody>
        </p:sp>
      </p:grpSp>
      <p:grpSp>
        <p:nvGrpSpPr>
          <p:cNvPr id="36" name="Group 36"/>
          <p:cNvGrpSpPr>
            <a:grpSpLocks noGrp="1" noUngrp="1" noRot="1" noMove="1" noResize="1"/>
          </p:cNvGrpSpPr>
          <p:nvPr/>
        </p:nvGrpSpPr>
        <p:grpSpPr>
          <a:xfrm>
            <a:off x="5105400" y="2304983"/>
            <a:ext cx="1756897" cy="961670"/>
            <a:chOff x="897492" y="-963264"/>
            <a:chExt cx="3513793" cy="1923340"/>
          </a:xfrm>
        </p:grpSpPr>
        <p:sp>
          <p:nvSpPr>
            <p:cNvPr id="37" name="TextBox 37"/>
            <p:cNvSpPr txBox="1">
              <a:spLocks noGrp="1" noRot="1" noMove="1" noResize="1" noEditPoints="1" noAdjustHandles="1" noChangeArrowheads="1" noChangeShapeType="1"/>
            </p:cNvSpPr>
            <p:nvPr/>
          </p:nvSpPr>
          <p:spPr>
            <a:xfrm>
              <a:off x="897492" y="-174850"/>
              <a:ext cx="3242839" cy="113492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475"/>
                </a:lnSpc>
              </a:pPr>
              <a:r>
                <a:rPr lang="en-US" spc="11">
                  <a:solidFill>
                    <a:schemeClr val="accent1"/>
                  </a:solidFill>
                </a:rPr>
                <a:t>EHIS</a:t>
              </a:r>
            </a:p>
            <a:p>
              <a:pPr>
                <a:lnSpc>
                  <a:spcPts val="1475"/>
                </a:lnSpc>
              </a:pPr>
              <a:r>
                <a:rPr lang="en-US" spc="11">
                  <a:solidFill>
                    <a:schemeClr val="accent1"/>
                  </a:solidFill>
                </a:rPr>
                <a:t>Estonian Education Information System</a:t>
              </a:r>
            </a:p>
          </p:txBody>
        </p:sp>
        <p:sp>
          <p:nvSpPr>
            <p:cNvPr id="38" name="TextBox 38"/>
            <p:cNvSpPr txBox="1">
              <a:spLocks noGrp="1" noRot="1" noMove="1" noResize="1" noEditPoints="1" noAdjustHandles="1" noChangeArrowheads="1" noChangeShapeType="1"/>
            </p:cNvSpPr>
            <p:nvPr/>
          </p:nvSpPr>
          <p:spPr>
            <a:xfrm>
              <a:off x="912024" y="-963264"/>
              <a:ext cx="3499261"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1"/>
                  </a:solidFill>
                  <a:latin typeface="Aino" panose="02000603040504020204" pitchFamily="50" charset="-70"/>
                </a:rPr>
                <a:t>2004</a:t>
              </a:r>
            </a:p>
          </p:txBody>
        </p:sp>
      </p:grpSp>
      <p:grpSp>
        <p:nvGrpSpPr>
          <p:cNvPr id="39" name="Group 39"/>
          <p:cNvGrpSpPr>
            <a:grpSpLocks noGrp="1" noUngrp="1" noRot="1" noMove="1" noResize="1"/>
          </p:cNvGrpSpPr>
          <p:nvPr/>
        </p:nvGrpSpPr>
        <p:grpSpPr>
          <a:xfrm>
            <a:off x="9695022" y="2438400"/>
            <a:ext cx="1526170" cy="786253"/>
            <a:chOff x="-1495984" y="-369970"/>
            <a:chExt cx="4993956" cy="1572504"/>
          </a:xfrm>
        </p:grpSpPr>
        <p:sp>
          <p:nvSpPr>
            <p:cNvPr id="40" name="TextBox 40"/>
            <p:cNvSpPr txBox="1">
              <a:spLocks noGrp="1" noRot="1" noMove="1" noResize="1" noEditPoints="1" noAdjustHandles="1" noChangeArrowheads="1" noChangeShapeType="1"/>
            </p:cNvSpPr>
            <p:nvPr/>
          </p:nvSpPr>
          <p:spPr>
            <a:xfrm>
              <a:off x="-1495984" y="414241"/>
              <a:ext cx="4993956" cy="78829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1560"/>
                </a:lnSpc>
                <a:spcBef>
                  <a:spcPct val="0"/>
                </a:spcBef>
              </a:pPr>
              <a:r>
                <a:rPr lang="en-US" sz="1200" u="none" spc="12">
                  <a:solidFill>
                    <a:schemeClr val="accent1"/>
                  </a:solidFill>
                </a:rPr>
                <a:t>New computers </a:t>
              </a:r>
              <a:br>
                <a:rPr lang="et-EE" sz="1200" u="none" spc="12">
                  <a:solidFill>
                    <a:schemeClr val="accent1"/>
                  </a:solidFill>
                </a:rPr>
              </a:br>
              <a:r>
                <a:rPr lang="en-US" sz="1200" u="none" spc="12">
                  <a:solidFill>
                    <a:schemeClr val="accent1"/>
                  </a:solidFill>
                </a:rPr>
                <a:t>for teachers</a:t>
              </a:r>
            </a:p>
          </p:txBody>
        </p:sp>
        <p:sp>
          <p:nvSpPr>
            <p:cNvPr id="41" name="TextBox 41"/>
            <p:cNvSpPr txBox="1">
              <a:spLocks noGrp="1" noRot="1" noMove="1" noResize="1" noEditPoints="1" noAdjustHandles="1" noChangeArrowheads="1" noChangeShapeType="1"/>
            </p:cNvSpPr>
            <p:nvPr/>
          </p:nvSpPr>
          <p:spPr>
            <a:xfrm>
              <a:off x="-1495984" y="-369970"/>
              <a:ext cx="4993956" cy="64453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nSpc>
                  <a:spcPts val="2773"/>
                </a:lnSpc>
                <a:spcBef>
                  <a:spcPct val="0"/>
                </a:spcBef>
              </a:pPr>
              <a:r>
                <a:rPr lang="en-US" sz="1800">
                  <a:solidFill>
                    <a:schemeClr val="accent1"/>
                  </a:solidFill>
                  <a:latin typeface="Aino" panose="02000603040504020204" pitchFamily="50" charset="-70"/>
                </a:rPr>
                <a:t>2016–2017</a:t>
              </a:r>
            </a:p>
          </p:txBody>
        </p:sp>
      </p:grpSp>
      <p:sp>
        <p:nvSpPr>
          <p:cNvPr id="54" name="Oval 12">
            <a:extLst>
              <a:ext uri="{FF2B5EF4-FFF2-40B4-BE49-F238E27FC236}">
                <a16:creationId xmlns:a16="http://schemas.microsoft.com/office/drawing/2014/main" id="{FA523E18-17D7-44C2-AEA1-A0155BC56BBA}"/>
              </a:ext>
            </a:extLst>
          </p:cNvPr>
          <p:cNvSpPr>
            <a:spLocks noGrp="1" noRot="1" noMove="1" noResize="1" noEditPoints="1" noAdjustHandles="1" noChangeArrowheads="1" noChangeShapeType="1"/>
          </p:cNvSpPr>
          <p:nvPr>
            <p:custDataLst>
              <p:tags r:id="rId1"/>
            </p:custDataLst>
          </p:nvPr>
        </p:nvSpPr>
        <p:spPr>
          <a:xfrm>
            <a:off x="3067847" y="4601631"/>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62" name="Oval 12">
            <a:extLst>
              <a:ext uri="{FF2B5EF4-FFF2-40B4-BE49-F238E27FC236}">
                <a16:creationId xmlns:a16="http://schemas.microsoft.com/office/drawing/2014/main" id="{780C319B-B200-49C0-A94E-C91C9D996BAB}"/>
              </a:ext>
            </a:extLst>
          </p:cNvPr>
          <p:cNvSpPr>
            <a:spLocks noGrp="1" noRot="1" noMove="1" noResize="1" noEditPoints="1" noAdjustHandles="1" noChangeArrowheads="1" noChangeShapeType="1"/>
          </p:cNvSpPr>
          <p:nvPr>
            <p:custDataLst>
              <p:tags r:id="rId2"/>
            </p:custDataLst>
          </p:nvPr>
        </p:nvSpPr>
        <p:spPr>
          <a:xfrm>
            <a:off x="3790950" y="4594333"/>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63" name="Oval 12">
            <a:extLst>
              <a:ext uri="{FF2B5EF4-FFF2-40B4-BE49-F238E27FC236}">
                <a16:creationId xmlns:a16="http://schemas.microsoft.com/office/drawing/2014/main" id="{95DF05D0-6199-4B04-A120-0ABA467782C2}"/>
              </a:ext>
            </a:extLst>
          </p:cNvPr>
          <p:cNvSpPr>
            <a:spLocks noGrp="1" noRot="1" noMove="1" noResize="1" noEditPoints="1" noAdjustHandles="1" noChangeArrowheads="1" noChangeShapeType="1"/>
          </p:cNvSpPr>
          <p:nvPr>
            <p:custDataLst>
              <p:tags r:id="rId3"/>
            </p:custDataLst>
          </p:nvPr>
        </p:nvSpPr>
        <p:spPr>
          <a:xfrm>
            <a:off x="1795205" y="4601631"/>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67" name="Straight Connector 83">
            <a:extLst>
              <a:ext uri="{FF2B5EF4-FFF2-40B4-BE49-F238E27FC236}">
                <a16:creationId xmlns:a16="http://schemas.microsoft.com/office/drawing/2014/main" id="{5E309EC3-C62E-43D5-BD46-82232C6AA874}"/>
              </a:ext>
            </a:extLst>
          </p:cNvPr>
          <p:cNvCxnSpPr>
            <a:cxnSpLocks noGrp="1" noRot="1" noMove="1" noResize="1" noEditPoints="1" noAdjustHandles="1" noChangeArrowheads="1" noChangeShapeType="1"/>
          </p:cNvCxnSpPr>
          <p:nvPr>
            <p:custDataLst>
              <p:tags r:id="rId4"/>
            </p:custDataLst>
          </p:nvPr>
        </p:nvCxnSpPr>
        <p:spPr>
          <a:xfrm flipV="1">
            <a:off x="1841502" y="4281214"/>
            <a:ext cx="0" cy="27267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83">
            <a:extLst>
              <a:ext uri="{FF2B5EF4-FFF2-40B4-BE49-F238E27FC236}">
                <a16:creationId xmlns:a16="http://schemas.microsoft.com/office/drawing/2014/main" id="{5FD87A63-0C80-4B2C-AC2C-674BFEA40B67}"/>
              </a:ext>
            </a:extLst>
          </p:cNvPr>
          <p:cNvCxnSpPr>
            <a:cxnSpLocks noGrp="1" noRot="1" noMove="1" noResize="1" noEditPoints="1" noAdjustHandles="1" noChangeArrowheads="1" noChangeShapeType="1"/>
          </p:cNvCxnSpPr>
          <p:nvPr>
            <p:custDataLst>
              <p:tags r:id="rId5"/>
            </p:custDataLst>
          </p:nvPr>
        </p:nvCxnSpPr>
        <p:spPr>
          <a:xfrm flipV="1">
            <a:off x="624081" y="3075232"/>
            <a:ext cx="0" cy="146004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3">
            <a:extLst>
              <a:ext uri="{FF2B5EF4-FFF2-40B4-BE49-F238E27FC236}">
                <a16:creationId xmlns:a16="http://schemas.microsoft.com/office/drawing/2014/main" id="{E4A15430-8A96-429E-B01E-8D752B4F30FF}"/>
              </a:ext>
            </a:extLst>
          </p:cNvPr>
          <p:cNvCxnSpPr>
            <a:cxnSpLocks noGrp="1" noRot="1" noMove="1" noResize="1" noEditPoints="1" noAdjustHandles="1" noChangeArrowheads="1" noChangeShapeType="1"/>
          </p:cNvCxnSpPr>
          <p:nvPr>
            <p:custDataLst>
              <p:tags r:id="rId6"/>
            </p:custDataLst>
          </p:nvPr>
        </p:nvCxnSpPr>
        <p:spPr>
          <a:xfrm flipV="1">
            <a:off x="3836411" y="4742040"/>
            <a:ext cx="0" cy="269835"/>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83">
            <a:extLst>
              <a:ext uri="{FF2B5EF4-FFF2-40B4-BE49-F238E27FC236}">
                <a16:creationId xmlns:a16="http://schemas.microsoft.com/office/drawing/2014/main" id="{B0117508-DD5A-4A38-B1DB-9CC902C72C2D}"/>
              </a:ext>
            </a:extLst>
          </p:cNvPr>
          <p:cNvCxnSpPr>
            <a:cxnSpLocks noGrp="1" noRot="1" noMove="1" noResize="1" noEditPoints="1" noAdjustHandles="1" noChangeArrowheads="1" noChangeShapeType="1"/>
          </p:cNvCxnSpPr>
          <p:nvPr>
            <p:custDataLst>
              <p:tags r:id="rId7"/>
            </p:custDataLst>
          </p:nvPr>
        </p:nvCxnSpPr>
        <p:spPr>
          <a:xfrm flipV="1">
            <a:off x="5221353" y="3425306"/>
            <a:ext cx="418" cy="1128604"/>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Oval 12">
            <a:extLst>
              <a:ext uri="{FF2B5EF4-FFF2-40B4-BE49-F238E27FC236}">
                <a16:creationId xmlns:a16="http://schemas.microsoft.com/office/drawing/2014/main" id="{1B1C45E6-65D6-46BB-BC7C-24ED2EFF283D}"/>
              </a:ext>
            </a:extLst>
          </p:cNvPr>
          <p:cNvSpPr>
            <a:spLocks noGrp="1" noRot="1" noMove="1" noResize="1" noEditPoints="1" noAdjustHandles="1" noChangeArrowheads="1" noChangeShapeType="1"/>
          </p:cNvSpPr>
          <p:nvPr>
            <p:custDataLst>
              <p:tags r:id="rId8"/>
            </p:custDataLst>
          </p:nvPr>
        </p:nvSpPr>
        <p:spPr>
          <a:xfrm>
            <a:off x="5175621" y="4602186"/>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105" name="Oval 12">
            <a:extLst>
              <a:ext uri="{FF2B5EF4-FFF2-40B4-BE49-F238E27FC236}">
                <a16:creationId xmlns:a16="http://schemas.microsoft.com/office/drawing/2014/main" id="{184EE2B0-921E-4E9D-8D92-782D279DAC29}"/>
              </a:ext>
            </a:extLst>
          </p:cNvPr>
          <p:cNvSpPr>
            <a:spLocks noGrp="1" noRot="1" noMove="1" noResize="1" noEditPoints="1" noAdjustHandles="1" noChangeArrowheads="1" noChangeShapeType="1"/>
          </p:cNvSpPr>
          <p:nvPr>
            <p:custDataLst>
              <p:tags r:id="rId9"/>
            </p:custDataLst>
          </p:nvPr>
        </p:nvSpPr>
        <p:spPr>
          <a:xfrm>
            <a:off x="576456" y="4599555"/>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107" name="Oval 12">
            <a:extLst>
              <a:ext uri="{FF2B5EF4-FFF2-40B4-BE49-F238E27FC236}">
                <a16:creationId xmlns:a16="http://schemas.microsoft.com/office/drawing/2014/main" id="{E4E0BE39-44A1-477C-AE96-36FFA99685F7}"/>
              </a:ext>
            </a:extLst>
          </p:cNvPr>
          <p:cNvSpPr>
            <a:spLocks noGrp="1" noRot="1" noMove="1" noResize="1" noEditPoints="1" noAdjustHandles="1" noChangeArrowheads="1" noChangeShapeType="1"/>
          </p:cNvSpPr>
          <p:nvPr>
            <p:custDataLst>
              <p:tags r:id="rId10"/>
            </p:custDataLst>
          </p:nvPr>
        </p:nvSpPr>
        <p:spPr>
          <a:xfrm>
            <a:off x="1038689" y="4601672"/>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115" name="Straight Connector 83">
            <a:extLst>
              <a:ext uri="{FF2B5EF4-FFF2-40B4-BE49-F238E27FC236}">
                <a16:creationId xmlns:a16="http://schemas.microsoft.com/office/drawing/2014/main" id="{E5531ECE-5C99-48C0-96EA-749624BE1C9F}"/>
              </a:ext>
            </a:extLst>
          </p:cNvPr>
          <p:cNvCxnSpPr>
            <a:cxnSpLocks noGrp="1" noRot="1" noMove="1" noResize="1" noEditPoints="1" noAdjustHandles="1" noChangeArrowheads="1" noChangeShapeType="1"/>
          </p:cNvCxnSpPr>
          <p:nvPr>
            <p:custDataLst>
              <p:tags r:id="rId11"/>
            </p:custDataLst>
          </p:nvPr>
        </p:nvCxnSpPr>
        <p:spPr>
          <a:xfrm>
            <a:off x="1954045" y="4649297"/>
            <a:ext cx="1068864"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83">
            <a:extLst>
              <a:ext uri="{FF2B5EF4-FFF2-40B4-BE49-F238E27FC236}">
                <a16:creationId xmlns:a16="http://schemas.microsoft.com/office/drawing/2014/main" id="{A23A1E53-2263-4AF2-81FF-28C36E91FE18}"/>
              </a:ext>
            </a:extLst>
          </p:cNvPr>
          <p:cNvCxnSpPr>
            <a:cxnSpLocks noGrp="1" noRot="1" noMove="1" noResize="1" noEditPoints="1" noAdjustHandles="1" noChangeArrowheads="1" noChangeShapeType="1"/>
          </p:cNvCxnSpPr>
          <p:nvPr>
            <p:custDataLst>
              <p:tags r:id="rId12"/>
            </p:custDataLst>
          </p:nvPr>
        </p:nvCxnSpPr>
        <p:spPr>
          <a:xfrm flipV="1">
            <a:off x="7885070" y="4754174"/>
            <a:ext cx="0" cy="32808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1" name="Oval 12">
            <a:extLst>
              <a:ext uri="{FF2B5EF4-FFF2-40B4-BE49-F238E27FC236}">
                <a16:creationId xmlns:a16="http://schemas.microsoft.com/office/drawing/2014/main" id="{2A4F3D1A-D937-4F9D-BB6E-E95A951580FF}"/>
              </a:ext>
            </a:extLst>
          </p:cNvPr>
          <p:cNvSpPr>
            <a:spLocks noGrp="1" noRot="1" noMove="1" noResize="1" noEditPoints="1" noAdjustHandles="1" noChangeArrowheads="1" noChangeShapeType="1"/>
          </p:cNvSpPr>
          <p:nvPr>
            <p:custDataLst>
              <p:tags r:id="rId13"/>
            </p:custDataLst>
          </p:nvPr>
        </p:nvSpPr>
        <p:spPr>
          <a:xfrm>
            <a:off x="7609523" y="4599997"/>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sp>
        <p:nvSpPr>
          <p:cNvPr id="125" name="Oval 12">
            <a:extLst>
              <a:ext uri="{FF2B5EF4-FFF2-40B4-BE49-F238E27FC236}">
                <a16:creationId xmlns:a16="http://schemas.microsoft.com/office/drawing/2014/main" id="{62FCA29D-802A-43AC-9EF9-19587F5A05FA}"/>
              </a:ext>
            </a:extLst>
          </p:cNvPr>
          <p:cNvSpPr>
            <a:spLocks noGrp="1" noRot="1" noMove="1" noResize="1" noEditPoints="1" noAdjustHandles="1" noChangeArrowheads="1" noChangeShapeType="1"/>
          </p:cNvSpPr>
          <p:nvPr>
            <p:custDataLst>
              <p:tags r:id="rId14"/>
            </p:custDataLst>
          </p:nvPr>
        </p:nvSpPr>
        <p:spPr>
          <a:xfrm>
            <a:off x="9829800" y="4602743"/>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cxnSp>
        <p:nvCxnSpPr>
          <p:cNvPr id="126" name="Straight Connector 83">
            <a:extLst>
              <a:ext uri="{FF2B5EF4-FFF2-40B4-BE49-F238E27FC236}">
                <a16:creationId xmlns:a16="http://schemas.microsoft.com/office/drawing/2014/main" id="{96DF4E0A-2E32-4BD3-BAF3-756FDAEFC476}"/>
              </a:ext>
            </a:extLst>
          </p:cNvPr>
          <p:cNvCxnSpPr>
            <a:cxnSpLocks noGrp="1" noRot="1" noMove="1" noResize="1" noEditPoints="1" noAdjustHandles="1" noChangeArrowheads="1" noChangeShapeType="1"/>
          </p:cNvCxnSpPr>
          <p:nvPr>
            <p:custDataLst>
              <p:tags r:id="rId15"/>
            </p:custDataLst>
          </p:nvPr>
        </p:nvCxnSpPr>
        <p:spPr>
          <a:xfrm flipH="1" flipV="1">
            <a:off x="9878396" y="3371803"/>
            <a:ext cx="1" cy="118362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83">
            <a:extLst>
              <a:ext uri="{FF2B5EF4-FFF2-40B4-BE49-F238E27FC236}">
                <a16:creationId xmlns:a16="http://schemas.microsoft.com/office/drawing/2014/main" id="{6BF88FCD-783F-4B96-8B59-0B61C563B55F}"/>
              </a:ext>
            </a:extLst>
          </p:cNvPr>
          <p:cNvCxnSpPr>
            <a:cxnSpLocks noGrp="1" noRot="1" noMove="1" noResize="1" noEditPoints="1" noAdjustHandles="1" noChangeArrowheads="1" noChangeShapeType="1"/>
          </p:cNvCxnSpPr>
          <p:nvPr>
            <p:custDataLst>
              <p:tags r:id="rId16"/>
            </p:custDataLst>
          </p:nvPr>
        </p:nvCxnSpPr>
        <p:spPr>
          <a:xfrm flipV="1">
            <a:off x="9880765" y="4750221"/>
            <a:ext cx="0" cy="321314"/>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83">
            <a:extLst>
              <a:ext uri="{FF2B5EF4-FFF2-40B4-BE49-F238E27FC236}">
                <a16:creationId xmlns:a16="http://schemas.microsoft.com/office/drawing/2014/main" id="{D3E27F6C-2936-4429-8E1D-BA9050005EA4}"/>
              </a:ext>
            </a:extLst>
          </p:cNvPr>
          <p:cNvCxnSpPr>
            <a:cxnSpLocks noGrp="1" noRot="1" noMove="1" noResize="1" noEditPoints="1" noAdjustHandles="1" noChangeArrowheads="1" noChangeShapeType="1"/>
          </p:cNvCxnSpPr>
          <p:nvPr>
            <p:custDataLst>
              <p:tags r:id="rId17"/>
            </p:custDataLst>
          </p:nvPr>
        </p:nvCxnSpPr>
        <p:spPr>
          <a:xfrm flipV="1">
            <a:off x="4447179" y="4647180"/>
            <a:ext cx="672633" cy="2404"/>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3">
            <a:extLst>
              <a:ext uri="{FF2B5EF4-FFF2-40B4-BE49-F238E27FC236}">
                <a16:creationId xmlns:a16="http://schemas.microsoft.com/office/drawing/2014/main" id="{624F366F-28E0-47FE-B310-C36E60EDEE95}"/>
              </a:ext>
            </a:extLst>
          </p:cNvPr>
          <p:cNvCxnSpPr>
            <a:cxnSpLocks noGrp="1" noRot="1" noMove="1" noResize="1" noEditPoints="1" noAdjustHandles="1" noChangeArrowheads="1" noChangeShapeType="1"/>
          </p:cNvCxnSpPr>
          <p:nvPr>
            <p:custDataLst>
              <p:tags r:id="rId18"/>
            </p:custDataLst>
          </p:nvPr>
        </p:nvCxnSpPr>
        <p:spPr>
          <a:xfrm>
            <a:off x="8011300" y="4648200"/>
            <a:ext cx="1752600" cy="182"/>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83">
            <a:extLst>
              <a:ext uri="{FF2B5EF4-FFF2-40B4-BE49-F238E27FC236}">
                <a16:creationId xmlns:a16="http://schemas.microsoft.com/office/drawing/2014/main" id="{74954FE2-C15F-4977-8663-0EA57DE66738}"/>
              </a:ext>
            </a:extLst>
          </p:cNvPr>
          <p:cNvCxnSpPr>
            <a:cxnSpLocks noGrp="1" noRot="1" noMove="1" noResize="1" noEditPoints="1" noAdjustHandles="1" noChangeArrowheads="1" noChangeShapeType="1"/>
          </p:cNvCxnSpPr>
          <p:nvPr>
            <p:custDataLst>
              <p:tags r:id="rId19"/>
            </p:custDataLst>
          </p:nvPr>
        </p:nvCxnSpPr>
        <p:spPr>
          <a:xfrm flipV="1">
            <a:off x="88902" y="4647180"/>
            <a:ext cx="434963" cy="2108"/>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83">
            <a:extLst>
              <a:ext uri="{FF2B5EF4-FFF2-40B4-BE49-F238E27FC236}">
                <a16:creationId xmlns:a16="http://schemas.microsoft.com/office/drawing/2014/main" id="{EE675C58-B73D-447D-89F7-0D5DB34059DD}"/>
              </a:ext>
            </a:extLst>
          </p:cNvPr>
          <p:cNvCxnSpPr>
            <a:cxnSpLocks noGrp="1" noRot="1" noMove="1" noResize="1" noEditPoints="1" noAdjustHandles="1" noChangeArrowheads="1" noChangeShapeType="1"/>
          </p:cNvCxnSpPr>
          <p:nvPr>
            <p:custDataLst>
              <p:tags r:id="rId20"/>
            </p:custDataLst>
          </p:nvPr>
        </p:nvCxnSpPr>
        <p:spPr>
          <a:xfrm>
            <a:off x="9990950" y="4647764"/>
            <a:ext cx="2051817"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3">
            <a:extLst>
              <a:ext uri="{FF2B5EF4-FFF2-40B4-BE49-F238E27FC236}">
                <a16:creationId xmlns:a16="http://schemas.microsoft.com/office/drawing/2014/main" id="{3007FAE6-1509-4579-9324-6455C2E4020C}"/>
              </a:ext>
            </a:extLst>
          </p:cNvPr>
          <p:cNvCxnSpPr>
            <a:cxnSpLocks noGrp="1" noRot="1" noMove="1" noResize="1" noEditPoints="1" noAdjustHandles="1" noChangeArrowheads="1" noChangeShapeType="1"/>
          </p:cNvCxnSpPr>
          <p:nvPr>
            <p:custDataLst>
              <p:tags r:id="rId21"/>
            </p:custDataLst>
          </p:nvPr>
        </p:nvCxnSpPr>
        <p:spPr>
          <a:xfrm flipV="1">
            <a:off x="3213030" y="4647180"/>
            <a:ext cx="520770" cy="211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Oval 12">
            <a:extLst>
              <a:ext uri="{FF2B5EF4-FFF2-40B4-BE49-F238E27FC236}">
                <a16:creationId xmlns:a16="http://schemas.microsoft.com/office/drawing/2014/main" id="{899FF774-C34F-4925-907F-06AD719A6DCE}"/>
              </a:ext>
            </a:extLst>
          </p:cNvPr>
          <p:cNvSpPr>
            <a:spLocks noGrp="1" noRot="1" noMove="1" noResize="1" noEditPoints="1" noAdjustHandles="1" noChangeArrowheads="1" noChangeShapeType="1"/>
          </p:cNvSpPr>
          <p:nvPr>
            <p:custDataLst>
              <p:tags r:id="rId22"/>
            </p:custDataLst>
          </p:nvPr>
        </p:nvSpPr>
        <p:spPr>
          <a:xfrm>
            <a:off x="7834995" y="4599997"/>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F0"/>
              </a:solidFill>
            </a:endParaRPr>
          </a:p>
        </p:txBody>
      </p:sp>
      <p:pic>
        <p:nvPicPr>
          <p:cNvPr id="42" name="Picture 75">
            <a:extLst>
              <a:ext uri="{FF2B5EF4-FFF2-40B4-BE49-F238E27FC236}">
                <a16:creationId xmlns:a16="http://schemas.microsoft.com/office/drawing/2014/main" id="{C96FD5A9-1EB1-5B0A-6AC4-074508D57FB0}"/>
              </a:ext>
            </a:extLst>
          </p:cNvPr>
          <p:cNvPicPr>
            <a:picLocks noGrp="1" noRot="1" noChangeAspect="1" noMove="1" noResize="1" noEditPoints="1" noAdjustHandles="1" noChangeArrowheads="1" noChangeShapeType="1" noCrop="1"/>
          </p:cNvPicPr>
          <p:nvPr/>
        </p:nvPicPr>
        <p:blipFill rotWithShape="1">
          <a:blip r:embed="rId34" cstate="hqprint">
            <a:extLst>
              <a:ext uri="{28A0092B-C50C-407E-A947-70E740481C1C}">
                <a14:useLocalDpi xmlns:a14="http://schemas.microsoft.com/office/drawing/2010/main" val="0"/>
              </a:ext>
            </a:extLst>
          </a:blip>
          <a:srcRect t="-4530" r="-105"/>
          <a:stretch/>
        </p:blipFill>
        <p:spPr>
          <a:xfrm>
            <a:off x="2371283" y="1600200"/>
            <a:ext cx="1895917" cy="1475032"/>
          </a:xfrm>
          <a:prstGeom prst="rect">
            <a:avLst/>
          </a:prstGeom>
        </p:spPr>
      </p:pic>
      <p:pic>
        <p:nvPicPr>
          <p:cNvPr id="45" name="Picture 273">
            <a:extLst>
              <a:ext uri="{FF2B5EF4-FFF2-40B4-BE49-F238E27FC236}">
                <a16:creationId xmlns:a16="http://schemas.microsoft.com/office/drawing/2014/main" id="{1B01F7DB-1947-10D5-D0E4-0113B06D62B5}"/>
              </a:ext>
            </a:extLst>
          </p:cNvPr>
          <p:cNvPicPr>
            <a:picLocks noGrp="1" noRot="1" noChangeAspect="1" noMove="1" noResize="1" noEditPoints="1" noAdjustHandles="1" noChangeArrowheads="1" noChangeShapeType="1" noCrop="1"/>
          </p:cNvPicPr>
          <p:nvPr/>
        </p:nvPicPr>
        <p:blipFill>
          <a:blip r:embed="rId35" cstate="hqprint">
            <a:extLst>
              <a:ext uri="{28A0092B-C50C-407E-A947-70E740481C1C}">
                <a14:useLocalDpi xmlns:a14="http://schemas.microsoft.com/office/drawing/2010/main" val="0"/>
              </a:ext>
            </a:extLst>
          </a:blip>
          <a:srcRect/>
          <a:stretch>
            <a:fillRect/>
          </a:stretch>
        </p:blipFill>
        <p:spPr>
          <a:xfrm>
            <a:off x="6398895" y="4953000"/>
            <a:ext cx="1297305" cy="1297305"/>
          </a:xfrm>
          <a:prstGeom prst="rect">
            <a:avLst/>
          </a:prstGeom>
        </p:spPr>
      </p:pic>
      <p:grpSp>
        <p:nvGrpSpPr>
          <p:cNvPr id="48" name="Group 8">
            <a:extLst>
              <a:ext uri="{FF2B5EF4-FFF2-40B4-BE49-F238E27FC236}">
                <a16:creationId xmlns:a16="http://schemas.microsoft.com/office/drawing/2014/main" id="{E683FCC5-77B3-4458-09D6-1BBBF43C7AF9}"/>
              </a:ext>
            </a:extLst>
          </p:cNvPr>
          <p:cNvGrpSpPr>
            <a:grpSpLocks noGrp="1" noUngrp="1" noRot="1" noMove="1" noResize="1"/>
          </p:cNvGrpSpPr>
          <p:nvPr/>
        </p:nvGrpSpPr>
        <p:grpSpPr>
          <a:xfrm>
            <a:off x="5334000" y="3124200"/>
            <a:ext cx="2385163" cy="983559"/>
            <a:chOff x="-932144" y="-445694"/>
            <a:chExt cx="4770325" cy="1967118"/>
          </a:xfrm>
        </p:grpSpPr>
        <p:sp>
          <p:nvSpPr>
            <p:cNvPr id="51" name="TextBox 9">
              <a:extLst>
                <a:ext uri="{FF2B5EF4-FFF2-40B4-BE49-F238E27FC236}">
                  <a16:creationId xmlns:a16="http://schemas.microsoft.com/office/drawing/2014/main" id="{3298776A-036F-C6A9-A393-EA90E1D555FE}"/>
                </a:ext>
              </a:extLst>
            </p:cNvPr>
            <p:cNvSpPr txBox="1">
              <a:spLocks noGrp="1" noRot="1" noMove="1" noResize="1" noEditPoints="1" noAdjustHandles="1" noChangeArrowheads="1" noChangeShapeType="1"/>
            </p:cNvSpPr>
            <p:nvPr/>
          </p:nvSpPr>
          <p:spPr>
            <a:xfrm>
              <a:off x="-932144" y="311606"/>
              <a:ext cx="4770293" cy="120981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1560"/>
                </a:lnSpc>
                <a:spcBef>
                  <a:spcPct val="0"/>
                </a:spcBef>
              </a:pPr>
              <a:r>
                <a:rPr lang="et-EE" sz="1200" u="none" spc="12">
                  <a:solidFill>
                    <a:schemeClr val="accent6"/>
                  </a:solidFill>
                </a:rPr>
                <a:t>Rakett 69. </a:t>
              </a:r>
              <a:br>
                <a:rPr lang="et-EE" sz="1200" u="none" spc="12">
                  <a:solidFill>
                    <a:schemeClr val="accent6"/>
                  </a:solidFill>
                </a:rPr>
              </a:br>
              <a:r>
                <a:rPr lang="et-EE" sz="1200" u="none" spc="12">
                  <a:solidFill>
                    <a:schemeClr val="accent6"/>
                  </a:solidFill>
                </a:rPr>
                <a:t>TV show </a:t>
              </a:r>
              <a:r>
                <a:rPr lang="et-EE" sz="1200" u="none" spc="12" err="1">
                  <a:solidFill>
                    <a:schemeClr val="accent6"/>
                  </a:solidFill>
                </a:rPr>
                <a:t>to</a:t>
              </a:r>
              <a:r>
                <a:rPr lang="et-EE" sz="1200" u="none" spc="12">
                  <a:solidFill>
                    <a:schemeClr val="accent6"/>
                  </a:solidFill>
                </a:rPr>
                <a:t> </a:t>
              </a:r>
              <a:r>
                <a:rPr lang="et-EE" sz="1200" u="none" spc="12" err="1">
                  <a:solidFill>
                    <a:schemeClr val="accent6"/>
                  </a:solidFill>
                </a:rPr>
                <a:t>promote</a:t>
              </a:r>
              <a:r>
                <a:rPr lang="et-EE" sz="1200" u="none" spc="12">
                  <a:solidFill>
                    <a:schemeClr val="accent6"/>
                  </a:solidFill>
                </a:rPr>
                <a:t> </a:t>
              </a:r>
              <a:br>
                <a:rPr lang="et-EE" sz="1200" u="none" spc="12">
                  <a:solidFill>
                    <a:schemeClr val="accent6"/>
                  </a:solidFill>
                </a:rPr>
              </a:br>
              <a:r>
                <a:rPr lang="et-EE" sz="1200" u="none" spc="12">
                  <a:solidFill>
                    <a:schemeClr val="accent6"/>
                  </a:solidFill>
                </a:rPr>
                <a:t>STEM </a:t>
              </a:r>
              <a:r>
                <a:rPr lang="et-EE" sz="1200" u="none" spc="12" err="1">
                  <a:solidFill>
                    <a:schemeClr val="accent6"/>
                  </a:solidFill>
                </a:rPr>
                <a:t>education</a:t>
              </a:r>
              <a:endParaRPr lang="en-US" sz="1200" u="none" spc="12">
                <a:solidFill>
                  <a:schemeClr val="accent6"/>
                </a:solidFill>
              </a:endParaRPr>
            </a:p>
          </p:txBody>
        </p:sp>
        <p:sp>
          <p:nvSpPr>
            <p:cNvPr id="52" name="TextBox 10">
              <a:extLst>
                <a:ext uri="{FF2B5EF4-FFF2-40B4-BE49-F238E27FC236}">
                  <a16:creationId xmlns:a16="http://schemas.microsoft.com/office/drawing/2014/main" id="{B437C53B-D233-B038-4F49-BFD3DDD2DE82}"/>
                </a:ext>
              </a:extLst>
            </p:cNvPr>
            <p:cNvSpPr txBox="1">
              <a:spLocks noGrp="1" noRot="1" noMove="1" noResize="1" noEditPoints="1" noAdjustHandles="1" noChangeArrowheads="1" noChangeShapeType="1"/>
            </p:cNvSpPr>
            <p:nvPr/>
          </p:nvSpPr>
          <p:spPr>
            <a:xfrm>
              <a:off x="-932144" y="-445694"/>
              <a:ext cx="4770325"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r">
                <a:lnSpc>
                  <a:spcPts val="2773"/>
                </a:lnSpc>
                <a:spcBef>
                  <a:spcPct val="0"/>
                </a:spcBef>
              </a:pPr>
              <a:r>
                <a:rPr lang="en-US" sz="1800">
                  <a:solidFill>
                    <a:schemeClr val="accent6"/>
                  </a:solidFill>
                  <a:latin typeface="Aino" panose="02000603040504020204" pitchFamily="50" charset="-70"/>
                </a:rPr>
                <a:t>2011</a:t>
              </a:r>
            </a:p>
          </p:txBody>
        </p:sp>
      </p:grpSp>
      <p:cxnSp>
        <p:nvCxnSpPr>
          <p:cNvPr id="58" name="Straight Connector 83">
            <a:extLst>
              <a:ext uri="{FF2B5EF4-FFF2-40B4-BE49-F238E27FC236}">
                <a16:creationId xmlns:a16="http://schemas.microsoft.com/office/drawing/2014/main" id="{17C9C61E-63CC-E08E-A77B-314E07ABD485}"/>
              </a:ext>
            </a:extLst>
          </p:cNvPr>
          <p:cNvCxnSpPr>
            <a:cxnSpLocks noGrp="1" noRot="1" noMove="1" noResize="1" noEditPoints="1" noAdjustHandles="1" noChangeArrowheads="1" noChangeShapeType="1"/>
          </p:cNvCxnSpPr>
          <p:nvPr>
            <p:custDataLst>
              <p:tags r:id="rId23"/>
            </p:custDataLst>
          </p:nvPr>
        </p:nvCxnSpPr>
        <p:spPr>
          <a:xfrm>
            <a:off x="5329034" y="4648970"/>
            <a:ext cx="2214939" cy="188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83">
            <a:extLst>
              <a:ext uri="{FF2B5EF4-FFF2-40B4-BE49-F238E27FC236}">
                <a16:creationId xmlns:a16="http://schemas.microsoft.com/office/drawing/2014/main" id="{34AE2990-07A4-FE5F-3C64-359B37C36A9D}"/>
              </a:ext>
            </a:extLst>
          </p:cNvPr>
          <p:cNvCxnSpPr>
            <a:cxnSpLocks noGrp="1" noRot="1" noMove="1" noResize="1" noEditPoints="1" noAdjustHandles="1" noChangeArrowheads="1" noChangeShapeType="1"/>
          </p:cNvCxnSpPr>
          <p:nvPr>
            <p:custDataLst>
              <p:tags r:id="rId24"/>
            </p:custDataLst>
          </p:nvPr>
        </p:nvCxnSpPr>
        <p:spPr>
          <a:xfrm flipV="1">
            <a:off x="3113010" y="3752426"/>
            <a:ext cx="4923" cy="7699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9" name="Group 36">
            <a:extLst>
              <a:ext uri="{FF2B5EF4-FFF2-40B4-BE49-F238E27FC236}">
                <a16:creationId xmlns:a16="http://schemas.microsoft.com/office/drawing/2014/main" id="{AD1518AF-941A-6786-34E3-9CC72EB4F960}"/>
              </a:ext>
            </a:extLst>
          </p:cNvPr>
          <p:cNvGrpSpPr>
            <a:grpSpLocks noGrp="1" noUngrp="1" noRot="1" noMove="1" noResize="1"/>
          </p:cNvGrpSpPr>
          <p:nvPr/>
        </p:nvGrpSpPr>
        <p:grpSpPr>
          <a:xfrm>
            <a:off x="4241453" y="3048000"/>
            <a:ext cx="940147" cy="573808"/>
            <a:chOff x="790873" y="-1430918"/>
            <a:chExt cx="3513793" cy="1147616"/>
          </a:xfrm>
        </p:grpSpPr>
        <p:sp>
          <p:nvSpPr>
            <p:cNvPr id="70" name="TextBox 37">
              <a:extLst>
                <a:ext uri="{FF2B5EF4-FFF2-40B4-BE49-F238E27FC236}">
                  <a16:creationId xmlns:a16="http://schemas.microsoft.com/office/drawing/2014/main" id="{F2AF4C5F-3B57-1ACD-7F47-4CA91AE8D6A6}"/>
                </a:ext>
              </a:extLst>
            </p:cNvPr>
            <p:cNvSpPr txBox="1">
              <a:spLocks noGrp="1" noRot="1" noMove="1" noResize="1" noEditPoints="1" noAdjustHandles="1" noChangeArrowheads="1" noChangeShapeType="1"/>
            </p:cNvSpPr>
            <p:nvPr/>
          </p:nvSpPr>
          <p:spPr>
            <a:xfrm>
              <a:off x="790873" y="-642504"/>
              <a:ext cx="3242840" cy="359202"/>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1475"/>
                </a:lnSpc>
              </a:pPr>
              <a:r>
                <a:rPr lang="et-EE" spc="11">
                  <a:solidFill>
                    <a:schemeClr val="accent1"/>
                  </a:solidFill>
                </a:rPr>
                <a:t>E-School</a:t>
              </a:r>
              <a:endParaRPr lang="en-US" spc="11">
                <a:solidFill>
                  <a:schemeClr val="accent1"/>
                </a:solidFill>
              </a:endParaRPr>
            </a:p>
          </p:txBody>
        </p:sp>
        <p:sp>
          <p:nvSpPr>
            <p:cNvPr id="71" name="TextBox 38">
              <a:extLst>
                <a:ext uri="{FF2B5EF4-FFF2-40B4-BE49-F238E27FC236}">
                  <a16:creationId xmlns:a16="http://schemas.microsoft.com/office/drawing/2014/main" id="{C5C29027-2575-6CA7-13F0-7CD5FC3C05CE}"/>
                </a:ext>
              </a:extLst>
            </p:cNvPr>
            <p:cNvSpPr txBox="1">
              <a:spLocks noGrp="1" noRot="1" noMove="1" noResize="1" noEditPoints="1" noAdjustHandles="1" noChangeArrowheads="1" noChangeShapeType="1"/>
            </p:cNvSpPr>
            <p:nvPr/>
          </p:nvSpPr>
          <p:spPr>
            <a:xfrm>
              <a:off x="805404" y="-1430918"/>
              <a:ext cx="3499262" cy="644536"/>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2773"/>
                </a:lnSpc>
                <a:spcBef>
                  <a:spcPct val="0"/>
                </a:spcBef>
              </a:pPr>
              <a:r>
                <a:rPr lang="en-US" sz="1800">
                  <a:solidFill>
                    <a:schemeClr val="accent1"/>
                  </a:solidFill>
                  <a:latin typeface="Aino" panose="02000603040504020204" pitchFamily="50" charset="-70"/>
                </a:rPr>
                <a:t>200</a:t>
              </a:r>
              <a:r>
                <a:rPr lang="et-EE" sz="1800">
                  <a:solidFill>
                    <a:schemeClr val="accent1"/>
                  </a:solidFill>
                  <a:latin typeface="Aino" panose="02000603040504020204" pitchFamily="50" charset="-70"/>
                </a:rPr>
                <a:t>2</a:t>
              </a:r>
              <a:endParaRPr lang="en-US" sz="1800">
                <a:solidFill>
                  <a:schemeClr val="accent1"/>
                </a:solidFill>
                <a:latin typeface="Aino" panose="02000603040504020204" pitchFamily="50" charset="-70"/>
              </a:endParaRPr>
            </a:p>
          </p:txBody>
        </p:sp>
      </p:grpSp>
      <p:cxnSp>
        <p:nvCxnSpPr>
          <p:cNvPr id="73" name="Straight Connector 83">
            <a:extLst>
              <a:ext uri="{FF2B5EF4-FFF2-40B4-BE49-F238E27FC236}">
                <a16:creationId xmlns:a16="http://schemas.microsoft.com/office/drawing/2014/main" id="{0B49955D-D68B-D0BF-4322-5ADB0E6F1A86}"/>
              </a:ext>
            </a:extLst>
          </p:cNvPr>
          <p:cNvCxnSpPr>
            <a:cxnSpLocks noGrp="1" noRot="1" noMove="1" noResize="1" noEditPoints="1" noAdjustHandles="1" noChangeArrowheads="1" noChangeShapeType="1"/>
          </p:cNvCxnSpPr>
          <p:nvPr>
            <p:custDataLst>
              <p:tags r:id="rId25"/>
            </p:custDataLst>
          </p:nvPr>
        </p:nvCxnSpPr>
        <p:spPr>
          <a:xfrm flipV="1">
            <a:off x="1090402" y="4740312"/>
            <a:ext cx="0" cy="269835"/>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83">
            <a:extLst>
              <a:ext uri="{FF2B5EF4-FFF2-40B4-BE49-F238E27FC236}">
                <a16:creationId xmlns:a16="http://schemas.microsoft.com/office/drawing/2014/main" id="{B598163F-07B6-D666-4C16-CC09AFA2BADE}"/>
              </a:ext>
            </a:extLst>
          </p:cNvPr>
          <p:cNvCxnSpPr>
            <a:cxnSpLocks noGrp="1" noRot="1" noMove="1" noResize="1" noEditPoints="1" noAdjustHandles="1" noChangeArrowheads="1" noChangeShapeType="1"/>
          </p:cNvCxnSpPr>
          <p:nvPr>
            <p:custDataLst>
              <p:tags r:id="rId26"/>
            </p:custDataLst>
          </p:nvPr>
        </p:nvCxnSpPr>
        <p:spPr>
          <a:xfrm>
            <a:off x="1181359" y="4649297"/>
            <a:ext cx="558633"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83">
            <a:extLst>
              <a:ext uri="{FF2B5EF4-FFF2-40B4-BE49-F238E27FC236}">
                <a16:creationId xmlns:a16="http://schemas.microsoft.com/office/drawing/2014/main" id="{B3B7F6E9-39BA-22B7-42C5-13443DF11D91}"/>
              </a:ext>
            </a:extLst>
          </p:cNvPr>
          <p:cNvCxnSpPr>
            <a:cxnSpLocks noGrp="1" noRot="1" noMove="1" noResize="1" noEditPoints="1" noAdjustHandles="1" noChangeArrowheads="1" noChangeShapeType="1"/>
          </p:cNvCxnSpPr>
          <p:nvPr>
            <p:custDataLst>
              <p:tags r:id="rId27"/>
            </p:custDataLst>
          </p:nvPr>
        </p:nvCxnSpPr>
        <p:spPr>
          <a:xfrm>
            <a:off x="724189" y="4650740"/>
            <a:ext cx="265979"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Oval 12">
            <a:extLst>
              <a:ext uri="{FF2B5EF4-FFF2-40B4-BE49-F238E27FC236}">
                <a16:creationId xmlns:a16="http://schemas.microsoft.com/office/drawing/2014/main" id="{180A914F-8710-D479-2F49-9B108C005D46}"/>
              </a:ext>
            </a:extLst>
          </p:cNvPr>
          <p:cNvSpPr>
            <a:spLocks noGrp="1" noRot="1" noMove="1" noResize="1" noEditPoints="1" noAdjustHandles="1" noChangeArrowheads="1" noChangeShapeType="1"/>
          </p:cNvSpPr>
          <p:nvPr>
            <p:custDataLst>
              <p:tags r:id="rId28"/>
            </p:custDataLst>
          </p:nvPr>
        </p:nvSpPr>
        <p:spPr>
          <a:xfrm>
            <a:off x="4298603" y="4600645"/>
            <a:ext cx="95250" cy="9525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cxnSp>
        <p:nvCxnSpPr>
          <p:cNvPr id="46" name="Straight Connector 83">
            <a:extLst>
              <a:ext uri="{FF2B5EF4-FFF2-40B4-BE49-F238E27FC236}">
                <a16:creationId xmlns:a16="http://schemas.microsoft.com/office/drawing/2014/main" id="{DB562733-A83E-0ED6-E903-2D1484964454}"/>
              </a:ext>
            </a:extLst>
          </p:cNvPr>
          <p:cNvCxnSpPr>
            <a:cxnSpLocks noGrp="1" noRot="1" noMove="1" noResize="1" noEditPoints="1" noAdjustHandles="1" noChangeArrowheads="1" noChangeShapeType="1"/>
          </p:cNvCxnSpPr>
          <p:nvPr>
            <p:custDataLst>
              <p:tags r:id="rId29"/>
            </p:custDataLst>
          </p:nvPr>
        </p:nvCxnSpPr>
        <p:spPr>
          <a:xfrm flipV="1">
            <a:off x="4349307" y="3772590"/>
            <a:ext cx="4923" cy="76996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83">
            <a:extLst>
              <a:ext uri="{FF2B5EF4-FFF2-40B4-BE49-F238E27FC236}">
                <a16:creationId xmlns:a16="http://schemas.microsoft.com/office/drawing/2014/main" id="{D6135424-8796-7586-1F9D-E4A9AB215CB1}"/>
              </a:ext>
            </a:extLst>
          </p:cNvPr>
          <p:cNvCxnSpPr>
            <a:cxnSpLocks noGrp="1" noRot="1" noMove="1" noResize="1" noEditPoints="1" noAdjustHandles="1" noChangeArrowheads="1" noChangeShapeType="1"/>
          </p:cNvCxnSpPr>
          <p:nvPr>
            <p:custDataLst>
              <p:tags r:id="rId30"/>
            </p:custDataLst>
          </p:nvPr>
        </p:nvCxnSpPr>
        <p:spPr>
          <a:xfrm>
            <a:off x="3943350" y="4648200"/>
            <a:ext cx="309833" cy="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83">
            <a:extLst>
              <a:ext uri="{FF2B5EF4-FFF2-40B4-BE49-F238E27FC236}">
                <a16:creationId xmlns:a16="http://schemas.microsoft.com/office/drawing/2014/main" id="{E57E9F99-3129-2FB8-C53C-3BC19BA353F3}"/>
              </a:ext>
            </a:extLst>
          </p:cNvPr>
          <p:cNvCxnSpPr>
            <a:cxnSpLocks noGrp="1" noRot="1" noMove="1" noResize="1" noEditPoints="1" noAdjustHandles="1" noChangeArrowheads="1" noChangeShapeType="1"/>
          </p:cNvCxnSpPr>
          <p:nvPr>
            <p:custDataLst>
              <p:tags r:id="rId31"/>
            </p:custDataLst>
          </p:nvPr>
        </p:nvCxnSpPr>
        <p:spPr>
          <a:xfrm flipV="1">
            <a:off x="7657148" y="4217870"/>
            <a:ext cx="0" cy="32808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0806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3886" y="658801"/>
            <a:ext cx="9409461" cy="1617674"/>
          </a:xfrm>
        </p:spPr>
        <p:txBody>
          <a:bodyPr/>
          <a:lstStyle/>
          <a:p>
            <a:r>
              <a:rPr lang="et-EE"/>
              <a:t>The </a:t>
            </a:r>
            <a:r>
              <a:rPr lang="et-EE" err="1"/>
              <a:t>pillars</a:t>
            </a:r>
            <a:r>
              <a:rPr lang="et-EE"/>
              <a:t> of </a:t>
            </a:r>
            <a:r>
              <a:rPr lang="et-EE" err="1"/>
              <a:t>Estonia’s</a:t>
            </a:r>
            <a:r>
              <a:rPr lang="et-EE"/>
              <a:t> </a:t>
            </a:r>
            <a:r>
              <a:rPr lang="et-EE" err="1"/>
              <a:t>digital</a:t>
            </a:r>
            <a:r>
              <a:rPr lang="et-EE"/>
              <a:t> </a:t>
            </a:r>
            <a:r>
              <a:rPr lang="et-EE" err="1"/>
              <a:t>education</a:t>
            </a:r>
            <a:r>
              <a:rPr lang="et-EE"/>
              <a:t> </a:t>
            </a:r>
            <a:r>
              <a:rPr lang="et-EE" err="1"/>
              <a:t>system</a:t>
            </a:r>
            <a:endParaRPr lang="en-GB"/>
          </a:p>
        </p:txBody>
      </p:sp>
      <p:sp>
        <p:nvSpPr>
          <p:cNvPr id="9" name="Text Placeholder 8"/>
          <p:cNvSpPr>
            <a:spLocks noGrp="1"/>
          </p:cNvSpPr>
          <p:nvPr>
            <p:ph type="body" sz="quarter" idx="12"/>
          </p:nvPr>
        </p:nvSpPr>
        <p:spPr>
          <a:xfrm>
            <a:off x="623888" y="2664741"/>
            <a:ext cx="5080226" cy="2808288"/>
          </a:xfrm>
        </p:spPr>
        <p:txBody>
          <a:bodyPr/>
          <a:lstStyle/>
          <a:p>
            <a:r>
              <a:rPr lang="et-EE" err="1"/>
              <a:t>Th</a:t>
            </a:r>
            <a:r>
              <a:rPr lang="en-US"/>
              <a:t>e Tiger Leap </a:t>
            </a:r>
            <a:r>
              <a:rPr lang="et-EE"/>
              <a:t>programme </a:t>
            </a:r>
            <a:br>
              <a:rPr lang="et-EE"/>
            </a:br>
            <a:r>
              <a:rPr lang="et-EE"/>
              <a:t>in </a:t>
            </a:r>
            <a:r>
              <a:rPr lang="et-EE" err="1"/>
              <a:t>the</a:t>
            </a:r>
            <a:r>
              <a:rPr lang="et-EE"/>
              <a:t> 1990s </a:t>
            </a:r>
            <a:r>
              <a:rPr lang="et-EE" err="1"/>
              <a:t>provided</a:t>
            </a:r>
            <a:r>
              <a:rPr lang="et-EE"/>
              <a:t> </a:t>
            </a:r>
            <a:r>
              <a:rPr lang="et-EE" err="1"/>
              <a:t>schools</a:t>
            </a:r>
            <a:r>
              <a:rPr lang="et-EE"/>
              <a:t> </a:t>
            </a:r>
            <a:r>
              <a:rPr lang="et-EE" err="1"/>
              <a:t>with</a:t>
            </a:r>
            <a:r>
              <a:rPr lang="et-EE"/>
              <a:t> INTERNET CONNECTIONS, COMPUTERS, and IT TRAININGS. </a:t>
            </a:r>
          </a:p>
          <a:p>
            <a:endParaRPr lang="et-EE"/>
          </a:p>
          <a:p>
            <a:r>
              <a:rPr lang="et-EE"/>
              <a:t>For </a:t>
            </a:r>
            <a:r>
              <a:rPr lang="et-EE" err="1"/>
              <a:t>the</a:t>
            </a:r>
            <a:r>
              <a:rPr lang="et-EE"/>
              <a:t> </a:t>
            </a:r>
            <a:r>
              <a:rPr lang="et-EE" err="1"/>
              <a:t>evidence-based</a:t>
            </a:r>
            <a:r>
              <a:rPr lang="et-EE"/>
              <a:t> </a:t>
            </a:r>
            <a:r>
              <a:rPr lang="et-EE" err="1"/>
              <a:t>decisions</a:t>
            </a:r>
            <a:r>
              <a:rPr lang="et-EE"/>
              <a:t>, </a:t>
            </a:r>
            <a:br>
              <a:rPr lang="et-EE"/>
            </a:br>
            <a:r>
              <a:rPr lang="et-EE" err="1"/>
              <a:t>the</a:t>
            </a:r>
            <a:r>
              <a:rPr lang="et-EE"/>
              <a:t> EDUCATIONAL DATA </a:t>
            </a:r>
            <a:r>
              <a:rPr lang="et-EE" err="1"/>
              <a:t>is</a:t>
            </a:r>
            <a:r>
              <a:rPr lang="et-EE"/>
              <a:t> </a:t>
            </a:r>
            <a:r>
              <a:rPr lang="et-EE" err="1"/>
              <a:t>publicly</a:t>
            </a:r>
            <a:r>
              <a:rPr lang="et-EE"/>
              <a:t> </a:t>
            </a:r>
            <a:br>
              <a:rPr lang="et-EE"/>
            </a:br>
            <a:r>
              <a:rPr lang="et-EE" err="1"/>
              <a:t>accessible</a:t>
            </a:r>
            <a:r>
              <a:rPr lang="et-EE"/>
              <a:t> on </a:t>
            </a:r>
            <a:r>
              <a:rPr lang="et-EE" err="1"/>
              <a:t>the</a:t>
            </a:r>
            <a:r>
              <a:rPr lang="et-EE"/>
              <a:t> internet.</a:t>
            </a:r>
          </a:p>
          <a:p>
            <a:endParaRPr lang="et-EE"/>
          </a:p>
          <a:p>
            <a:r>
              <a:rPr lang="et-EE"/>
              <a:t>DIGITAL LEARNING MATERIALS </a:t>
            </a:r>
            <a:br>
              <a:rPr lang="et-EE"/>
            </a:br>
            <a:r>
              <a:rPr lang="et-EE"/>
              <a:t>are </a:t>
            </a:r>
            <a:r>
              <a:rPr lang="et-EE" err="1"/>
              <a:t>available</a:t>
            </a:r>
            <a:r>
              <a:rPr lang="et-EE"/>
              <a:t> </a:t>
            </a:r>
            <a:r>
              <a:rPr lang="et-EE" err="1"/>
              <a:t>for</a:t>
            </a:r>
            <a:r>
              <a:rPr lang="et-EE"/>
              <a:t> all </a:t>
            </a:r>
            <a:r>
              <a:rPr lang="et-EE" err="1"/>
              <a:t>subjects</a:t>
            </a:r>
            <a:r>
              <a:rPr lang="et-EE"/>
              <a:t> and </a:t>
            </a:r>
            <a:br>
              <a:rPr lang="et-EE"/>
            </a:br>
            <a:r>
              <a:rPr lang="et-EE" err="1"/>
              <a:t>across</a:t>
            </a:r>
            <a:r>
              <a:rPr lang="et-EE"/>
              <a:t> all </a:t>
            </a:r>
            <a:r>
              <a:rPr lang="et-EE" err="1"/>
              <a:t>educational</a:t>
            </a:r>
            <a:r>
              <a:rPr lang="et-EE"/>
              <a:t> </a:t>
            </a:r>
            <a:r>
              <a:rPr lang="et-EE" err="1"/>
              <a:t>levels</a:t>
            </a:r>
            <a:r>
              <a:rPr lang="et-EE"/>
              <a:t>. </a:t>
            </a:r>
          </a:p>
          <a:p>
            <a:endParaRPr lang="et-EE"/>
          </a:p>
          <a:p>
            <a:endParaRPr lang="et-EE"/>
          </a:p>
          <a:p>
            <a:endParaRPr lang="et-EE"/>
          </a:p>
          <a:p>
            <a:endParaRPr lang="et-EE"/>
          </a:p>
        </p:txBody>
      </p:sp>
      <p:sp>
        <p:nvSpPr>
          <p:cNvPr id="2" name="Teksti kohatäide 1">
            <a:extLst>
              <a:ext uri="{FF2B5EF4-FFF2-40B4-BE49-F238E27FC236}">
                <a16:creationId xmlns:a16="http://schemas.microsoft.com/office/drawing/2014/main" id="{A6D037A4-D275-4BE4-A065-B1B9A72A8CDF}"/>
              </a:ext>
            </a:extLst>
          </p:cNvPr>
          <p:cNvSpPr>
            <a:spLocks noGrp="1"/>
          </p:cNvSpPr>
          <p:nvPr>
            <p:ph type="body" sz="quarter" idx="13"/>
          </p:nvPr>
        </p:nvSpPr>
        <p:spPr>
          <a:xfrm>
            <a:off x="6226630" y="2642329"/>
            <a:ext cx="5341483" cy="2808288"/>
          </a:xfrm>
        </p:spPr>
        <p:txBody>
          <a:bodyPr/>
          <a:lstStyle/>
          <a:p>
            <a:r>
              <a:rPr lang="et-EE"/>
              <a:t>All </a:t>
            </a:r>
            <a:r>
              <a:rPr lang="et-EE" err="1"/>
              <a:t>schools</a:t>
            </a:r>
            <a:r>
              <a:rPr lang="et-EE"/>
              <a:t> in Estonia </a:t>
            </a:r>
            <a:r>
              <a:rPr lang="et-EE" err="1"/>
              <a:t>use</a:t>
            </a:r>
            <a:r>
              <a:rPr lang="et-EE"/>
              <a:t> E</a:t>
            </a:r>
            <a:r>
              <a:rPr lang="en-US"/>
              <a:t>-SOLUTIONS</a:t>
            </a:r>
            <a:r>
              <a:rPr lang="et-EE"/>
              <a:t>.</a:t>
            </a:r>
          </a:p>
          <a:p>
            <a:endParaRPr lang="et-EE"/>
          </a:p>
          <a:p>
            <a:r>
              <a:rPr lang="et-EE" err="1"/>
              <a:t>Many</a:t>
            </a:r>
            <a:r>
              <a:rPr lang="et-EE"/>
              <a:t> </a:t>
            </a:r>
            <a:r>
              <a:rPr lang="et-EE" err="1"/>
              <a:t>schools</a:t>
            </a:r>
            <a:r>
              <a:rPr lang="et-EE"/>
              <a:t> and </a:t>
            </a:r>
            <a:r>
              <a:rPr lang="et-EE" err="1"/>
              <a:t>kindergartens</a:t>
            </a:r>
            <a:r>
              <a:rPr lang="et-EE"/>
              <a:t> have E</a:t>
            </a:r>
            <a:r>
              <a:rPr lang="en-US"/>
              <a:t>DUCATIONAL TECHNOLOGISTS</a:t>
            </a:r>
            <a:r>
              <a:rPr lang="et-EE"/>
              <a:t> </a:t>
            </a:r>
            <a:br>
              <a:rPr lang="et-EE"/>
            </a:br>
            <a:r>
              <a:rPr lang="et-EE"/>
              <a:t>- </a:t>
            </a:r>
            <a:r>
              <a:rPr lang="et-EE" err="1"/>
              <a:t>technology</a:t>
            </a:r>
            <a:r>
              <a:rPr lang="et-EE"/>
              <a:t> </a:t>
            </a:r>
            <a:r>
              <a:rPr lang="et-EE" err="1"/>
              <a:t>integration</a:t>
            </a:r>
            <a:r>
              <a:rPr lang="et-EE"/>
              <a:t> </a:t>
            </a:r>
            <a:r>
              <a:rPr lang="et-EE" err="1"/>
              <a:t>specialists</a:t>
            </a:r>
            <a:br>
              <a:rPr lang="et-EE"/>
            </a:br>
            <a:r>
              <a:rPr lang="et-EE" err="1"/>
              <a:t>to</a:t>
            </a:r>
            <a:r>
              <a:rPr lang="et-EE"/>
              <a:t> </a:t>
            </a:r>
            <a:r>
              <a:rPr lang="et-EE" err="1"/>
              <a:t>support</a:t>
            </a:r>
            <a:r>
              <a:rPr lang="et-EE"/>
              <a:t> </a:t>
            </a:r>
            <a:r>
              <a:rPr lang="et-EE" err="1"/>
              <a:t>teachers</a:t>
            </a:r>
            <a:r>
              <a:rPr lang="et-EE"/>
              <a:t>.</a:t>
            </a:r>
          </a:p>
          <a:p>
            <a:endParaRPr lang="et-EE"/>
          </a:p>
          <a:p>
            <a:r>
              <a:rPr lang="et-EE"/>
              <a:t>D</a:t>
            </a:r>
            <a:r>
              <a:rPr lang="en-US"/>
              <a:t>IGITAL COMPETENCE </a:t>
            </a:r>
            <a:r>
              <a:rPr lang="et-EE" err="1"/>
              <a:t>is</a:t>
            </a:r>
            <a:r>
              <a:rPr lang="et-EE"/>
              <a:t> </a:t>
            </a:r>
            <a:r>
              <a:rPr lang="et-EE" err="1"/>
              <a:t>set</a:t>
            </a:r>
            <a:r>
              <a:rPr lang="et-EE"/>
              <a:t> </a:t>
            </a:r>
            <a:br>
              <a:rPr lang="et-EE"/>
            </a:br>
            <a:r>
              <a:rPr lang="et-EE"/>
              <a:t>in </a:t>
            </a:r>
            <a:r>
              <a:rPr lang="et-EE" err="1"/>
              <a:t>curriculum</a:t>
            </a:r>
            <a:r>
              <a:rPr lang="et-EE"/>
              <a:t> </a:t>
            </a:r>
            <a:r>
              <a:rPr lang="en-US"/>
              <a:t>as a general competence</a:t>
            </a:r>
            <a:r>
              <a:rPr lang="et-EE"/>
              <a:t>.</a:t>
            </a:r>
          </a:p>
          <a:p>
            <a:endParaRPr lang="et-EE"/>
          </a:p>
          <a:p>
            <a:r>
              <a:rPr lang="et-EE" err="1"/>
              <a:t>Educational</a:t>
            </a:r>
            <a:r>
              <a:rPr lang="et-EE"/>
              <a:t> programmes </a:t>
            </a:r>
            <a:r>
              <a:rPr lang="et-EE" err="1"/>
              <a:t>create</a:t>
            </a:r>
            <a:r>
              <a:rPr lang="et-EE"/>
              <a:t> INTEREST IN TECHNOLOGY from </a:t>
            </a:r>
            <a:r>
              <a:rPr lang="et-EE" err="1"/>
              <a:t>kindergarten</a:t>
            </a:r>
            <a:r>
              <a:rPr lang="et-EE"/>
              <a:t> </a:t>
            </a:r>
            <a:r>
              <a:rPr lang="et-EE" err="1"/>
              <a:t>to</a:t>
            </a:r>
            <a:r>
              <a:rPr lang="et-EE"/>
              <a:t> </a:t>
            </a:r>
            <a:r>
              <a:rPr lang="et-EE" err="1"/>
              <a:t>university</a:t>
            </a:r>
            <a:r>
              <a:rPr lang="et-EE"/>
              <a:t>.</a:t>
            </a:r>
          </a:p>
          <a:p>
            <a:endParaRPr lang="et-EE"/>
          </a:p>
        </p:txBody>
      </p:sp>
    </p:spTree>
    <p:extLst>
      <p:ext uri="{BB962C8B-B14F-4D97-AF65-F5344CB8AC3E}">
        <p14:creationId xmlns:p14="http://schemas.microsoft.com/office/powerpoint/2010/main" val="4283275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5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7" name="Pildi kohatäide 6">
            <a:extLst>
              <a:ext uri="{FF2B5EF4-FFF2-40B4-BE49-F238E27FC236}">
                <a16:creationId xmlns:a16="http://schemas.microsoft.com/office/drawing/2014/main" id="{7453D95C-37A2-065C-AEFA-F914FF7F5B47}"/>
              </a:ext>
            </a:extLst>
          </p:cNvPr>
          <p:cNvSpPr>
            <a:spLocks noGrp="1"/>
          </p:cNvSpPr>
          <p:nvPr>
            <p:ph type="pic" sz="quarter" idx="13"/>
          </p:nvPr>
        </p:nvSpPr>
        <p:spPr/>
        <p:txBody>
          <a:bodyPr/>
          <a:lstStyle/>
          <a:p>
            <a:endParaRPr lang="et-EE"/>
          </a:p>
        </p:txBody>
      </p:sp>
      <p:sp>
        <p:nvSpPr>
          <p:cNvPr id="2" name="Pealkiri 1">
            <a:extLst>
              <a:ext uri="{FF2B5EF4-FFF2-40B4-BE49-F238E27FC236}">
                <a16:creationId xmlns:a16="http://schemas.microsoft.com/office/drawing/2014/main" id="{0A625873-EADC-F72D-B8C0-0D0CC6A3F0D9}"/>
              </a:ext>
            </a:extLst>
          </p:cNvPr>
          <p:cNvSpPr>
            <a:spLocks noGrp="1"/>
          </p:cNvSpPr>
          <p:nvPr>
            <p:ph type="title"/>
          </p:nvPr>
        </p:nvSpPr>
        <p:spPr/>
        <p:txBody>
          <a:bodyPr/>
          <a:lstStyle/>
          <a:p>
            <a:r>
              <a:rPr lang="et-EE" err="1"/>
              <a:t>Shaping</a:t>
            </a:r>
            <a:r>
              <a:rPr lang="et-EE"/>
              <a:t> </a:t>
            </a:r>
            <a:r>
              <a:rPr lang="et-EE" err="1"/>
              <a:t>future</a:t>
            </a:r>
            <a:r>
              <a:rPr lang="et-EE"/>
              <a:t> </a:t>
            </a:r>
            <a:r>
              <a:rPr lang="et-EE" err="1"/>
              <a:t>innovators</a:t>
            </a:r>
            <a:r>
              <a:rPr lang="et-EE"/>
              <a:t> </a:t>
            </a:r>
            <a:br>
              <a:rPr lang="et-EE"/>
            </a:br>
            <a:endParaRPr lang="et-EE"/>
          </a:p>
        </p:txBody>
      </p:sp>
      <p:sp>
        <p:nvSpPr>
          <p:cNvPr id="6" name="Teksti kohatäide 5">
            <a:extLst>
              <a:ext uri="{FF2B5EF4-FFF2-40B4-BE49-F238E27FC236}">
                <a16:creationId xmlns:a16="http://schemas.microsoft.com/office/drawing/2014/main" id="{79E559A1-BE99-6DF1-95E9-478423C26500}"/>
              </a:ext>
            </a:extLst>
          </p:cNvPr>
          <p:cNvSpPr>
            <a:spLocks noGrp="1"/>
          </p:cNvSpPr>
          <p:nvPr>
            <p:ph type="body" sz="quarter" idx="12"/>
          </p:nvPr>
        </p:nvSpPr>
        <p:spPr/>
        <p:txBody>
          <a:bodyPr/>
          <a:lstStyle/>
          <a:p>
            <a:r>
              <a:rPr lang="en-US"/>
              <a:t>Early introduction to programming and robotics</a:t>
            </a:r>
            <a:r>
              <a:rPr lang="et-EE"/>
              <a:t> p</a:t>
            </a:r>
            <a:r>
              <a:rPr lang="en-US" err="1"/>
              <a:t>repares</a:t>
            </a:r>
            <a:r>
              <a:rPr lang="en-US"/>
              <a:t> for a digital future</a:t>
            </a:r>
          </a:p>
          <a:p>
            <a:r>
              <a:rPr lang="en-US"/>
              <a:t>Students from </a:t>
            </a:r>
            <a:r>
              <a:rPr lang="et-EE"/>
              <a:t>k</a:t>
            </a:r>
            <a:r>
              <a:rPr lang="en-US" err="1"/>
              <a:t>indergarten</a:t>
            </a:r>
            <a:r>
              <a:rPr lang="en-US"/>
              <a:t> to </a:t>
            </a:r>
            <a:r>
              <a:rPr lang="et-EE"/>
              <a:t>h</a:t>
            </a:r>
            <a:r>
              <a:rPr lang="en-US" err="1"/>
              <a:t>igh</a:t>
            </a:r>
            <a:r>
              <a:rPr lang="en-US"/>
              <a:t> </a:t>
            </a:r>
            <a:r>
              <a:rPr lang="et-EE"/>
              <a:t>s</a:t>
            </a:r>
            <a:r>
              <a:rPr lang="en-US" err="1"/>
              <a:t>chool</a:t>
            </a:r>
            <a:r>
              <a:rPr lang="en-US"/>
              <a:t> and </a:t>
            </a:r>
            <a:r>
              <a:rPr lang="et-EE"/>
              <a:t>v</a:t>
            </a:r>
            <a:r>
              <a:rPr lang="en-US" err="1"/>
              <a:t>ocational</a:t>
            </a:r>
            <a:r>
              <a:rPr lang="en-US"/>
              <a:t> </a:t>
            </a:r>
            <a:r>
              <a:rPr lang="et-EE"/>
              <a:t>e</a:t>
            </a:r>
            <a:r>
              <a:rPr lang="en-US" err="1"/>
              <a:t>ducation</a:t>
            </a:r>
            <a:r>
              <a:rPr lang="en-US"/>
              <a:t> </a:t>
            </a:r>
            <a:endParaRPr lang="et-EE"/>
          </a:p>
          <a:p>
            <a:r>
              <a:rPr lang="en-US"/>
              <a:t>Develops logical thinking and problem-solving skills</a:t>
            </a:r>
            <a:r>
              <a:rPr lang="et-EE"/>
              <a:t>, e</a:t>
            </a:r>
            <a:r>
              <a:rPr lang="en-US" err="1"/>
              <a:t>ncourages</a:t>
            </a:r>
            <a:r>
              <a:rPr lang="en-US"/>
              <a:t> creativity and innovation</a:t>
            </a:r>
            <a:endParaRPr lang="et-EE"/>
          </a:p>
          <a:p>
            <a:r>
              <a:rPr lang="et-EE" err="1"/>
              <a:t>Offers</a:t>
            </a:r>
            <a:r>
              <a:rPr lang="et-EE"/>
              <a:t> t</a:t>
            </a:r>
            <a:r>
              <a:rPr lang="en-US" err="1"/>
              <a:t>eacher</a:t>
            </a:r>
            <a:r>
              <a:rPr lang="en-US"/>
              <a:t> training, device funding support, student events, and free educational resources</a:t>
            </a:r>
          </a:p>
        </p:txBody>
      </p:sp>
      <p:pic>
        <p:nvPicPr>
          <p:cNvPr id="5" name="Pilt 4" descr="Pilt, millel on kujutatud rõivad, inimene, toas, Inimese nägu&#10;&#10;Kirjeldus on genereeritud automaatselt">
            <a:extLst>
              <a:ext uri="{FF2B5EF4-FFF2-40B4-BE49-F238E27FC236}">
                <a16:creationId xmlns:a16="http://schemas.microsoft.com/office/drawing/2014/main" id="{9115FD23-7018-0AF8-F931-2BC8C9E7174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6057808" y="0"/>
            <a:ext cx="6134192" cy="6858000"/>
          </a:xfrm>
          <a:prstGeom prst="rect">
            <a:avLst/>
          </a:prstGeom>
        </p:spPr>
      </p:pic>
      <p:sp>
        <p:nvSpPr>
          <p:cNvPr id="8" name="Teksti kohatäide 5">
            <a:extLst>
              <a:ext uri="{FF2B5EF4-FFF2-40B4-BE49-F238E27FC236}">
                <a16:creationId xmlns:a16="http://schemas.microsoft.com/office/drawing/2014/main" id="{FEF0AD23-F780-12F3-FCC0-F5871648578C}"/>
              </a:ext>
            </a:extLst>
          </p:cNvPr>
          <p:cNvSpPr txBox="1">
            <a:spLocks/>
          </p:cNvSpPr>
          <p:nvPr/>
        </p:nvSpPr>
        <p:spPr>
          <a:xfrm>
            <a:off x="623887" y="2103416"/>
            <a:ext cx="9648824" cy="647700"/>
          </a:xfrm>
          <a:prstGeom prst="rect">
            <a:avLst/>
          </a:prstGeom>
        </p:spPr>
        <p:txBody>
          <a:bodyPr vert="horz" lIns="0" tIns="0" rIns="0" bIns="0" rtlCol="0" anchor="t" anchorCtr="0">
            <a:noAutofit/>
          </a:bodyPr>
          <a:lstStyle>
            <a:lvl1pPr marL="0" indent="0" algn="l" defTabSz="270000" rtl="0" eaLnBrk="1" latinLnBrk="0" hangingPunct="1">
              <a:lnSpc>
                <a:spcPct val="100000"/>
              </a:lnSpc>
              <a:spcBef>
                <a:spcPts val="200"/>
              </a:spcBef>
              <a:spcAft>
                <a:spcPts val="0"/>
              </a:spcAft>
              <a:buClr>
                <a:schemeClr val="accent1"/>
              </a:buClr>
              <a:buFont typeface="Aino" panose="02000603040504020204" pitchFamily="50" charset="0"/>
              <a:buNone/>
              <a:defRPr sz="2200" kern="1200">
                <a:solidFill>
                  <a:schemeClr val="bg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r>
              <a:rPr lang="et-EE" sz="2800" err="1"/>
              <a:t>ProgeTiger</a:t>
            </a:r>
            <a:r>
              <a:rPr lang="et-EE" sz="2800"/>
              <a:t> programme</a:t>
            </a:r>
            <a:endParaRPr lang="et-EE"/>
          </a:p>
        </p:txBody>
      </p:sp>
      <p:sp>
        <p:nvSpPr>
          <p:cNvPr id="3" name="CustomShape 1">
            <a:extLst>
              <a:ext uri="{FF2B5EF4-FFF2-40B4-BE49-F238E27FC236}">
                <a16:creationId xmlns:a16="http://schemas.microsoft.com/office/drawing/2014/main" id="{5936CBCD-9D0D-9D6A-703B-85357392184B}"/>
              </a:ext>
            </a:extLst>
          </p:cNvPr>
          <p:cNvSpPr/>
          <p:nvPr/>
        </p:nvSpPr>
        <p:spPr>
          <a:xfrm>
            <a:off x="5875147" y="-45986"/>
            <a:ext cx="6316853" cy="6949971"/>
          </a:xfrm>
          <a:prstGeom prst="rect">
            <a:avLst/>
          </a:prstGeom>
          <a:gradFill rotWithShape="0">
            <a:gsLst>
              <a:gs pos="38000">
                <a:schemeClr val="tx1">
                  <a:lumMod val="50000"/>
                  <a:alpha val="0"/>
                </a:schemeClr>
              </a:gs>
              <a:gs pos="9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Tree>
    <p:extLst>
      <p:ext uri="{BB962C8B-B14F-4D97-AF65-F5344CB8AC3E}">
        <p14:creationId xmlns:p14="http://schemas.microsoft.com/office/powerpoint/2010/main" val="670023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trepid, ehitis, Sümmeetria, toas&#10;&#10;Kirjeldus on genereeritud automaatselt">
            <a:extLst>
              <a:ext uri="{FF2B5EF4-FFF2-40B4-BE49-F238E27FC236}">
                <a16:creationId xmlns:a16="http://schemas.microsoft.com/office/drawing/2014/main" id="{F23A9011-4A12-3B58-1795-0E7AD8B744E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2393003" y="6475"/>
            <a:ext cx="11325203" cy="6857999"/>
          </a:xfrm>
          <a:prstGeom prst="rect">
            <a:avLst/>
          </a:prstGeom>
        </p:spPr>
      </p:pic>
      <p:sp>
        <p:nvSpPr>
          <p:cNvPr id="7" name="CustomShape 1">
            <a:extLst>
              <a:ext uri="{FF2B5EF4-FFF2-40B4-BE49-F238E27FC236}">
                <a16:creationId xmlns:a16="http://schemas.microsoft.com/office/drawing/2014/main" id="{2350AF4B-FDD8-3BF1-BC7E-42141667266B}"/>
              </a:ext>
            </a:extLst>
          </p:cNvPr>
          <p:cNvSpPr/>
          <p:nvPr/>
        </p:nvSpPr>
        <p:spPr>
          <a:xfrm>
            <a:off x="2383163" y="1"/>
            <a:ext cx="9253482" cy="6857999"/>
          </a:xfrm>
          <a:prstGeom prst="rect">
            <a:avLst/>
          </a:prstGeom>
          <a:gradFill rotWithShape="0">
            <a:gsLst>
              <a:gs pos="33000">
                <a:srgbClr val="000000">
                  <a:alpha val="0"/>
                </a:srgbClr>
              </a:gs>
              <a:gs pos="69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73CC180D-49A3-455A-FAF1-F961D8413A93}"/>
              </a:ext>
            </a:extLst>
          </p:cNvPr>
          <p:cNvSpPr>
            <a:spLocks noGrp="1"/>
          </p:cNvSpPr>
          <p:nvPr>
            <p:ph type="title"/>
          </p:nvPr>
        </p:nvSpPr>
        <p:spPr>
          <a:xfrm>
            <a:off x="623888" y="658801"/>
            <a:ext cx="10944224" cy="969974"/>
          </a:xfrm>
        </p:spPr>
        <p:txBody>
          <a:bodyPr/>
          <a:lstStyle/>
          <a:p>
            <a:r>
              <a:rPr lang="et-EE" dirty="0" err="1"/>
              <a:t>Hands</a:t>
            </a:r>
            <a:r>
              <a:rPr lang="et-EE" dirty="0"/>
              <a:t>-on </a:t>
            </a:r>
            <a:r>
              <a:rPr lang="et-EE" dirty="0" err="1"/>
              <a:t>tech</a:t>
            </a:r>
            <a:br>
              <a:rPr lang="et-EE" dirty="0"/>
            </a:br>
            <a:br>
              <a:rPr lang="en-US" dirty="0"/>
            </a:br>
            <a:endParaRPr lang="et-EE" dirty="0"/>
          </a:p>
        </p:txBody>
      </p:sp>
      <p:sp>
        <p:nvSpPr>
          <p:cNvPr id="3" name="Teksti kohatäide 2">
            <a:extLst>
              <a:ext uri="{FF2B5EF4-FFF2-40B4-BE49-F238E27FC236}">
                <a16:creationId xmlns:a16="http://schemas.microsoft.com/office/drawing/2014/main" id="{568F2048-D4C7-C168-496A-2E46273C7428}"/>
              </a:ext>
            </a:extLst>
          </p:cNvPr>
          <p:cNvSpPr>
            <a:spLocks noGrp="1"/>
          </p:cNvSpPr>
          <p:nvPr>
            <p:ph type="body" sz="quarter" idx="10"/>
          </p:nvPr>
        </p:nvSpPr>
        <p:spPr>
          <a:xfrm>
            <a:off x="623887" y="4133850"/>
            <a:ext cx="10944225" cy="2103438"/>
          </a:xfrm>
        </p:spPr>
        <p:txBody>
          <a:bodyPr/>
          <a:lstStyle/>
          <a:p>
            <a:r>
              <a:rPr lang="en-US" dirty="0"/>
              <a:t>35-hour course for 10th and 11th-grade students</a:t>
            </a:r>
          </a:p>
          <a:p>
            <a:r>
              <a:rPr lang="en-US" dirty="0"/>
              <a:t>Involves defining problems, project planning, and execution</a:t>
            </a:r>
          </a:p>
          <a:p>
            <a:r>
              <a:rPr lang="en-US" dirty="0"/>
              <a:t>Teams of 3-5 </a:t>
            </a:r>
            <a:r>
              <a:rPr lang="en-US"/>
              <a:t>students, </a:t>
            </a:r>
            <a:r>
              <a:rPr lang="en-US" dirty="0"/>
              <a:t>each having completed specific elective courses</a:t>
            </a:r>
          </a:p>
          <a:p>
            <a:r>
              <a:rPr lang="en-US" dirty="0"/>
              <a:t>Roles: </a:t>
            </a:r>
            <a:r>
              <a:rPr lang="et-EE" dirty="0"/>
              <a:t>p</a:t>
            </a:r>
            <a:r>
              <a:rPr lang="en-US" dirty="0" err="1"/>
              <a:t>rogrammer</a:t>
            </a:r>
            <a:r>
              <a:rPr lang="en-US" dirty="0"/>
              <a:t>, </a:t>
            </a:r>
            <a:r>
              <a:rPr lang="et-EE" dirty="0"/>
              <a:t>d</a:t>
            </a:r>
            <a:r>
              <a:rPr lang="en-US" dirty="0" err="1"/>
              <a:t>esigner</a:t>
            </a:r>
            <a:r>
              <a:rPr lang="en-US" dirty="0"/>
              <a:t>, </a:t>
            </a:r>
            <a:r>
              <a:rPr lang="et-EE" dirty="0"/>
              <a:t>p</a:t>
            </a:r>
            <a:r>
              <a:rPr lang="en-US" dirty="0" err="1"/>
              <a:t>roject</a:t>
            </a:r>
            <a:r>
              <a:rPr lang="en-US" dirty="0"/>
              <a:t> </a:t>
            </a:r>
            <a:r>
              <a:rPr lang="et-EE" dirty="0"/>
              <a:t>m</a:t>
            </a:r>
            <a:r>
              <a:rPr lang="en-US" dirty="0" err="1"/>
              <a:t>anager</a:t>
            </a:r>
            <a:endParaRPr lang="en-US" dirty="0"/>
          </a:p>
          <a:p>
            <a:r>
              <a:rPr lang="en-US" dirty="0"/>
              <a:t>Mentors from schools and companies</a:t>
            </a:r>
            <a:endParaRPr lang="et-EE" dirty="0"/>
          </a:p>
        </p:txBody>
      </p:sp>
      <p:sp>
        <p:nvSpPr>
          <p:cNvPr id="10" name="Teksti kohatäide 9">
            <a:extLst>
              <a:ext uri="{FF2B5EF4-FFF2-40B4-BE49-F238E27FC236}">
                <a16:creationId xmlns:a16="http://schemas.microsoft.com/office/drawing/2014/main" id="{6EADEE27-B213-E311-231B-5B993F8EFBE6}"/>
              </a:ext>
            </a:extLst>
          </p:cNvPr>
          <p:cNvSpPr>
            <a:spLocks noGrp="1"/>
          </p:cNvSpPr>
          <p:nvPr>
            <p:ph type="body" sz="quarter" idx="11"/>
          </p:nvPr>
        </p:nvSpPr>
        <p:spPr>
          <a:xfrm>
            <a:off x="623888" y="1400178"/>
            <a:ext cx="9648824" cy="647700"/>
          </a:xfrm>
        </p:spPr>
        <p:txBody>
          <a:bodyPr/>
          <a:lstStyle/>
          <a:p>
            <a:r>
              <a:rPr lang="en-US"/>
              <a:t>Informatics </a:t>
            </a:r>
            <a:r>
              <a:rPr lang="et-EE"/>
              <a:t>e</a:t>
            </a:r>
            <a:r>
              <a:rPr lang="en-US" err="1"/>
              <a:t>lective</a:t>
            </a:r>
            <a:r>
              <a:rPr lang="en-US"/>
              <a:t> </a:t>
            </a:r>
            <a:r>
              <a:rPr lang="et-EE"/>
              <a:t>c</a:t>
            </a:r>
            <a:r>
              <a:rPr lang="en-US" err="1"/>
              <a:t>ourses</a:t>
            </a:r>
            <a:r>
              <a:rPr lang="en-US"/>
              <a:t> for </a:t>
            </a:r>
            <a:r>
              <a:rPr lang="et-EE"/>
              <a:t>h</a:t>
            </a:r>
            <a:r>
              <a:rPr lang="en-US" err="1"/>
              <a:t>igh</a:t>
            </a:r>
            <a:r>
              <a:rPr lang="en-US"/>
              <a:t> </a:t>
            </a:r>
            <a:r>
              <a:rPr lang="et-EE"/>
              <a:t>s</a:t>
            </a:r>
            <a:r>
              <a:rPr lang="en-US" err="1"/>
              <a:t>chool</a:t>
            </a:r>
            <a:endParaRPr lang="et-EE"/>
          </a:p>
        </p:txBody>
      </p:sp>
    </p:spTree>
    <p:extLst>
      <p:ext uri="{BB962C8B-B14F-4D97-AF65-F5344CB8AC3E}">
        <p14:creationId xmlns:p14="http://schemas.microsoft.com/office/powerpoint/2010/main" val="3148185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trepid, ehitis, Sümmeetria, toas&#10;&#10;Kirjeldus on genereeritud automaatselt">
            <a:extLst>
              <a:ext uri="{FF2B5EF4-FFF2-40B4-BE49-F238E27FC236}">
                <a16:creationId xmlns:a16="http://schemas.microsoft.com/office/drawing/2014/main" id="{F23A9011-4A12-3B58-1795-0E7AD8B744E4}"/>
              </a:ext>
            </a:extLst>
          </p:cNvPr>
          <p:cNvPicPr>
            <a:picLocks noChangeAspect="1"/>
          </p:cNvPicPr>
          <p:nvPr/>
        </p:nvPicPr>
        <p:blipFill rotWithShape="1">
          <a:blip r:embed="rId3" cstate="hqprint">
            <a:alphaModFix amt="63000"/>
            <a:extLst>
              <a:ext uri="{28A0092B-C50C-407E-A947-70E740481C1C}">
                <a14:useLocalDpi xmlns:a14="http://schemas.microsoft.com/office/drawing/2010/main" val="0"/>
              </a:ext>
            </a:extLst>
          </a:blip>
          <a:srcRect/>
          <a:stretch/>
        </p:blipFill>
        <p:spPr>
          <a:xfrm>
            <a:off x="2393003" y="-4676"/>
            <a:ext cx="11325203" cy="6857999"/>
          </a:xfrm>
          <a:prstGeom prst="rect">
            <a:avLst/>
          </a:prstGeom>
        </p:spPr>
      </p:pic>
      <p:sp>
        <p:nvSpPr>
          <p:cNvPr id="7" name="CustomShape 1">
            <a:extLst>
              <a:ext uri="{FF2B5EF4-FFF2-40B4-BE49-F238E27FC236}">
                <a16:creationId xmlns:a16="http://schemas.microsoft.com/office/drawing/2014/main" id="{2350AF4B-FDD8-3BF1-BC7E-42141667266B}"/>
              </a:ext>
            </a:extLst>
          </p:cNvPr>
          <p:cNvSpPr/>
          <p:nvPr/>
        </p:nvSpPr>
        <p:spPr>
          <a:xfrm>
            <a:off x="2383163" y="1"/>
            <a:ext cx="9253482" cy="6857999"/>
          </a:xfrm>
          <a:prstGeom prst="rect">
            <a:avLst/>
          </a:prstGeom>
          <a:gradFill rotWithShape="0">
            <a:gsLst>
              <a:gs pos="33000">
                <a:srgbClr val="000000">
                  <a:alpha val="0"/>
                </a:srgbClr>
              </a:gs>
              <a:gs pos="69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 name="Pealkiri 1">
            <a:extLst>
              <a:ext uri="{FF2B5EF4-FFF2-40B4-BE49-F238E27FC236}">
                <a16:creationId xmlns:a16="http://schemas.microsoft.com/office/drawing/2014/main" id="{73CC180D-49A3-455A-FAF1-F961D8413A93}"/>
              </a:ext>
            </a:extLst>
          </p:cNvPr>
          <p:cNvSpPr>
            <a:spLocks noGrp="1"/>
          </p:cNvSpPr>
          <p:nvPr>
            <p:ph type="title"/>
          </p:nvPr>
        </p:nvSpPr>
        <p:spPr>
          <a:xfrm>
            <a:off x="623888" y="658801"/>
            <a:ext cx="10944224" cy="969974"/>
          </a:xfrm>
        </p:spPr>
        <p:txBody>
          <a:bodyPr/>
          <a:lstStyle/>
          <a:p>
            <a:r>
              <a:rPr lang="et-EE" dirty="0" err="1"/>
              <a:t>Hands</a:t>
            </a:r>
            <a:r>
              <a:rPr lang="et-EE" dirty="0"/>
              <a:t>-on </a:t>
            </a:r>
            <a:r>
              <a:rPr lang="et-EE" dirty="0" err="1"/>
              <a:t>tech</a:t>
            </a:r>
            <a:br>
              <a:rPr lang="et-EE" dirty="0"/>
            </a:br>
            <a:br>
              <a:rPr lang="en-US" dirty="0"/>
            </a:br>
            <a:endParaRPr lang="et-EE" dirty="0"/>
          </a:p>
        </p:txBody>
      </p:sp>
      <p:sp>
        <p:nvSpPr>
          <p:cNvPr id="10" name="Teksti kohatäide 9">
            <a:extLst>
              <a:ext uri="{FF2B5EF4-FFF2-40B4-BE49-F238E27FC236}">
                <a16:creationId xmlns:a16="http://schemas.microsoft.com/office/drawing/2014/main" id="{6EADEE27-B213-E311-231B-5B993F8EFBE6}"/>
              </a:ext>
            </a:extLst>
          </p:cNvPr>
          <p:cNvSpPr>
            <a:spLocks noGrp="1"/>
          </p:cNvSpPr>
          <p:nvPr>
            <p:ph type="body" sz="quarter" idx="11"/>
          </p:nvPr>
        </p:nvSpPr>
        <p:spPr>
          <a:xfrm>
            <a:off x="623888" y="1400178"/>
            <a:ext cx="9648824" cy="647700"/>
          </a:xfrm>
        </p:spPr>
        <p:txBody>
          <a:bodyPr/>
          <a:lstStyle/>
          <a:p>
            <a:r>
              <a:rPr lang="en-US"/>
              <a:t>Informatics </a:t>
            </a:r>
            <a:r>
              <a:rPr lang="et-EE"/>
              <a:t>e</a:t>
            </a:r>
            <a:r>
              <a:rPr lang="en-US" err="1"/>
              <a:t>lective</a:t>
            </a:r>
            <a:r>
              <a:rPr lang="en-US"/>
              <a:t> </a:t>
            </a:r>
            <a:r>
              <a:rPr lang="et-EE"/>
              <a:t>c</a:t>
            </a:r>
            <a:r>
              <a:rPr lang="en-US" err="1"/>
              <a:t>ourses</a:t>
            </a:r>
            <a:r>
              <a:rPr lang="en-US"/>
              <a:t> for </a:t>
            </a:r>
            <a:r>
              <a:rPr lang="et-EE"/>
              <a:t>h</a:t>
            </a:r>
            <a:r>
              <a:rPr lang="en-US" err="1"/>
              <a:t>igh</a:t>
            </a:r>
            <a:r>
              <a:rPr lang="en-US"/>
              <a:t> </a:t>
            </a:r>
            <a:r>
              <a:rPr lang="et-EE"/>
              <a:t>s</a:t>
            </a:r>
            <a:r>
              <a:rPr lang="en-US" err="1"/>
              <a:t>chool</a:t>
            </a:r>
            <a:endParaRPr lang="et-EE"/>
          </a:p>
        </p:txBody>
      </p:sp>
      <p:pic>
        <p:nvPicPr>
          <p:cNvPr id="9" name="Pilt 8">
            <a:extLst>
              <a:ext uri="{FF2B5EF4-FFF2-40B4-BE49-F238E27FC236}">
                <a16:creationId xmlns:a16="http://schemas.microsoft.com/office/drawing/2014/main" id="{4CB5FB37-75A3-1C4C-BE04-AE4A4BA9B0E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495300" y="2370152"/>
            <a:ext cx="11401406" cy="4172163"/>
          </a:xfrm>
          <a:prstGeom prst="rect">
            <a:avLst/>
          </a:prstGeom>
        </p:spPr>
      </p:pic>
    </p:spTree>
    <p:extLst>
      <p:ext uri="{BB962C8B-B14F-4D97-AF65-F5344CB8AC3E}">
        <p14:creationId xmlns:p14="http://schemas.microsoft.com/office/powerpoint/2010/main" val="2767792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descr="Pilt, millel on kujutatud rõivad, inimene, jalatsid, sein&#10;&#10;Kirjeldus on genereeritud automaatselt">
            <a:extLst>
              <a:ext uri="{FF2B5EF4-FFF2-40B4-BE49-F238E27FC236}">
                <a16:creationId xmlns:a16="http://schemas.microsoft.com/office/drawing/2014/main" id="{DC12B1FD-256A-944C-F820-0AD2E90197A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2536398" y="0"/>
            <a:ext cx="9655602" cy="6857280"/>
          </a:xfrm>
          <a:prstGeom prst="rect">
            <a:avLst/>
          </a:prstGeom>
        </p:spPr>
      </p:pic>
      <p:sp>
        <p:nvSpPr>
          <p:cNvPr id="6" name="CustomShape 1">
            <a:extLst>
              <a:ext uri="{FF2B5EF4-FFF2-40B4-BE49-F238E27FC236}">
                <a16:creationId xmlns:a16="http://schemas.microsoft.com/office/drawing/2014/main" id="{AC2CDBAA-43E3-F95F-E9FE-1905FB280026}"/>
              </a:ext>
            </a:extLst>
          </p:cNvPr>
          <p:cNvSpPr/>
          <p:nvPr/>
        </p:nvSpPr>
        <p:spPr>
          <a:xfrm>
            <a:off x="2536398" y="720"/>
            <a:ext cx="12192000" cy="6857280"/>
          </a:xfrm>
          <a:prstGeom prst="rect">
            <a:avLst/>
          </a:prstGeom>
          <a:gradFill rotWithShape="0">
            <a:gsLst>
              <a:gs pos="60000">
                <a:schemeClr val="tx1">
                  <a:lumMod val="50000"/>
                  <a:alpha val="0"/>
                </a:schemeClr>
              </a:gs>
              <a:gs pos="92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 name="Pealkiri 1">
            <a:extLst>
              <a:ext uri="{FF2B5EF4-FFF2-40B4-BE49-F238E27FC236}">
                <a16:creationId xmlns:a16="http://schemas.microsoft.com/office/drawing/2014/main" id="{73CC180D-49A3-455A-FAF1-F961D8413A93}"/>
              </a:ext>
            </a:extLst>
          </p:cNvPr>
          <p:cNvSpPr>
            <a:spLocks noGrp="1"/>
          </p:cNvSpPr>
          <p:nvPr>
            <p:ph type="title"/>
          </p:nvPr>
        </p:nvSpPr>
        <p:spPr>
          <a:xfrm>
            <a:off x="623888" y="658801"/>
            <a:ext cx="10944224" cy="969974"/>
          </a:xfrm>
        </p:spPr>
        <p:txBody>
          <a:bodyPr/>
          <a:lstStyle/>
          <a:p>
            <a:r>
              <a:rPr lang="et-EE" dirty="0" err="1"/>
              <a:t>Shaping</a:t>
            </a:r>
            <a:r>
              <a:rPr lang="et-EE" dirty="0"/>
              <a:t> </a:t>
            </a:r>
            <a:r>
              <a:rPr lang="en-US" dirty="0"/>
              <a:t>ICT education</a:t>
            </a:r>
            <a:br>
              <a:rPr lang="et-EE" dirty="0"/>
            </a:br>
            <a:br>
              <a:rPr lang="en-US" dirty="0"/>
            </a:br>
            <a:endParaRPr lang="et-EE" dirty="0"/>
          </a:p>
        </p:txBody>
      </p:sp>
      <p:sp>
        <p:nvSpPr>
          <p:cNvPr id="3" name="Teksti kohatäide 2">
            <a:extLst>
              <a:ext uri="{FF2B5EF4-FFF2-40B4-BE49-F238E27FC236}">
                <a16:creationId xmlns:a16="http://schemas.microsoft.com/office/drawing/2014/main" id="{568F2048-D4C7-C168-496A-2E46273C7428}"/>
              </a:ext>
            </a:extLst>
          </p:cNvPr>
          <p:cNvSpPr>
            <a:spLocks noGrp="1"/>
          </p:cNvSpPr>
          <p:nvPr>
            <p:ph type="body" sz="quarter" idx="10"/>
          </p:nvPr>
        </p:nvSpPr>
        <p:spPr>
          <a:xfrm>
            <a:off x="623887" y="4133850"/>
            <a:ext cx="10944225" cy="2103438"/>
          </a:xfrm>
        </p:spPr>
        <p:txBody>
          <a:bodyPr/>
          <a:lstStyle/>
          <a:p>
            <a:r>
              <a:rPr lang="et-EE"/>
              <a:t>A</a:t>
            </a:r>
            <a:r>
              <a:rPr lang="en-US"/>
              <a:t> </a:t>
            </a:r>
            <a:r>
              <a:rPr lang="et-EE"/>
              <a:t>p</a:t>
            </a:r>
            <a:r>
              <a:rPr lang="en-US" err="1"/>
              <a:t>ublic</a:t>
            </a:r>
            <a:r>
              <a:rPr lang="en-US"/>
              <a:t>-</a:t>
            </a:r>
            <a:r>
              <a:rPr lang="et-EE"/>
              <a:t>p</a:t>
            </a:r>
            <a:r>
              <a:rPr lang="en-US" err="1"/>
              <a:t>rivate</a:t>
            </a:r>
            <a:r>
              <a:rPr lang="en-US"/>
              <a:t> </a:t>
            </a:r>
            <a:r>
              <a:rPr lang="et-EE"/>
              <a:t>p</a:t>
            </a:r>
            <a:r>
              <a:rPr lang="en-US" err="1"/>
              <a:t>artnership</a:t>
            </a:r>
            <a:r>
              <a:rPr lang="en-US"/>
              <a:t> </a:t>
            </a:r>
            <a:br>
              <a:rPr lang="et-EE"/>
            </a:br>
            <a:r>
              <a:rPr lang="en-US"/>
              <a:t>for </a:t>
            </a:r>
            <a:r>
              <a:rPr lang="et-EE"/>
              <a:t>h</a:t>
            </a:r>
            <a:r>
              <a:rPr lang="en-US" err="1"/>
              <a:t>igher</a:t>
            </a:r>
            <a:r>
              <a:rPr lang="en-US"/>
              <a:t> </a:t>
            </a:r>
            <a:r>
              <a:rPr lang="et-EE"/>
              <a:t>e</a:t>
            </a:r>
            <a:r>
              <a:rPr lang="en-US" err="1"/>
              <a:t>ducation</a:t>
            </a:r>
            <a:r>
              <a:rPr lang="en-US"/>
              <a:t> in </a:t>
            </a:r>
            <a:r>
              <a:rPr lang="et-EE"/>
              <a:t>t</a:t>
            </a:r>
            <a:r>
              <a:rPr lang="en-US" err="1"/>
              <a:t>echnology</a:t>
            </a:r>
            <a:r>
              <a:rPr lang="et-EE"/>
              <a:t>:</a:t>
            </a:r>
            <a:br>
              <a:rPr lang="et-EE"/>
            </a:br>
            <a:r>
              <a:rPr lang="et-EE"/>
              <a:t>C</a:t>
            </a:r>
            <a:r>
              <a:rPr lang="en-US" err="1"/>
              <a:t>ooperation</a:t>
            </a:r>
            <a:r>
              <a:rPr lang="en-US"/>
              <a:t> program between </a:t>
            </a:r>
            <a:br>
              <a:rPr lang="et-EE"/>
            </a:br>
            <a:r>
              <a:rPr lang="en-US"/>
              <a:t>the state, ICT companies, universities, </a:t>
            </a:r>
            <a:br>
              <a:rPr lang="et-EE"/>
            </a:br>
            <a:r>
              <a:rPr lang="en-US"/>
              <a:t>and vocational schools</a:t>
            </a:r>
            <a:endParaRPr lang="et-EE"/>
          </a:p>
          <a:p>
            <a:r>
              <a:rPr lang="en-US"/>
              <a:t>Focus on ICT research, </a:t>
            </a:r>
            <a:br>
              <a:rPr lang="et-EE"/>
            </a:br>
            <a:r>
              <a:rPr lang="en-US"/>
              <a:t>higher and vocational ICT education</a:t>
            </a:r>
          </a:p>
          <a:p>
            <a:r>
              <a:rPr lang="en-US"/>
              <a:t>Ensures diverse ICT competencies </a:t>
            </a:r>
            <a:br>
              <a:rPr lang="et-EE"/>
            </a:br>
            <a:r>
              <a:rPr lang="en-US"/>
              <a:t>across various fields</a:t>
            </a:r>
            <a:endParaRPr lang="et-EE"/>
          </a:p>
        </p:txBody>
      </p:sp>
      <p:sp>
        <p:nvSpPr>
          <p:cNvPr id="10" name="Teksti kohatäide 9">
            <a:extLst>
              <a:ext uri="{FF2B5EF4-FFF2-40B4-BE49-F238E27FC236}">
                <a16:creationId xmlns:a16="http://schemas.microsoft.com/office/drawing/2014/main" id="{6EADEE27-B213-E311-231B-5B993F8EFBE6}"/>
              </a:ext>
            </a:extLst>
          </p:cNvPr>
          <p:cNvSpPr>
            <a:spLocks noGrp="1"/>
          </p:cNvSpPr>
          <p:nvPr>
            <p:ph type="body" sz="quarter" idx="11"/>
          </p:nvPr>
        </p:nvSpPr>
        <p:spPr>
          <a:xfrm>
            <a:off x="623888" y="1400178"/>
            <a:ext cx="9648824" cy="647700"/>
          </a:xfrm>
        </p:spPr>
        <p:txBody>
          <a:bodyPr/>
          <a:lstStyle/>
          <a:p>
            <a:r>
              <a:rPr lang="et-EE"/>
              <a:t>IT </a:t>
            </a:r>
            <a:r>
              <a:rPr lang="et-EE" err="1"/>
              <a:t>Academy</a:t>
            </a:r>
            <a:endParaRPr lang="et-EE"/>
          </a:p>
        </p:txBody>
      </p:sp>
    </p:spTree>
    <p:extLst>
      <p:ext uri="{BB962C8B-B14F-4D97-AF65-F5344CB8AC3E}">
        <p14:creationId xmlns:p14="http://schemas.microsoft.com/office/powerpoint/2010/main" val="561343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UNIQUEID" val="235"/>
</p:tagLst>
</file>

<file path=ppt/tags/tag10.xml><?xml version="1.0" encoding="utf-8"?>
<p:tagLst xmlns:a="http://schemas.openxmlformats.org/drawingml/2006/main" xmlns:r="http://schemas.openxmlformats.org/officeDocument/2006/relationships" xmlns:p="http://schemas.openxmlformats.org/presentationml/2006/main">
  <p:tag name="AS_UNIQUEID" val="235"/>
</p:tagLst>
</file>

<file path=ppt/tags/tag11.xml><?xml version="1.0" encoding="utf-8"?>
<p:tagLst xmlns:a="http://schemas.openxmlformats.org/drawingml/2006/main" xmlns:r="http://schemas.openxmlformats.org/officeDocument/2006/relationships" xmlns:p="http://schemas.openxmlformats.org/presentationml/2006/main">
  <p:tag name="AS_UNIQUEID" val="247"/>
</p:tagLst>
</file>

<file path=ppt/tags/tag12.xml><?xml version="1.0" encoding="utf-8"?>
<p:tagLst xmlns:a="http://schemas.openxmlformats.org/drawingml/2006/main" xmlns:r="http://schemas.openxmlformats.org/officeDocument/2006/relationships" xmlns:p="http://schemas.openxmlformats.org/presentationml/2006/main">
  <p:tag name="AS_UNIQUEID" val="247"/>
</p:tagLst>
</file>

<file path=ppt/tags/tag13.xml><?xml version="1.0" encoding="utf-8"?>
<p:tagLst xmlns:a="http://schemas.openxmlformats.org/drawingml/2006/main" xmlns:r="http://schemas.openxmlformats.org/officeDocument/2006/relationships" xmlns:p="http://schemas.openxmlformats.org/presentationml/2006/main">
  <p:tag name="AS_UNIQUEID" val="235"/>
</p:tagLst>
</file>

<file path=ppt/tags/tag14.xml><?xml version="1.0" encoding="utf-8"?>
<p:tagLst xmlns:a="http://schemas.openxmlformats.org/drawingml/2006/main" xmlns:r="http://schemas.openxmlformats.org/officeDocument/2006/relationships" xmlns:p="http://schemas.openxmlformats.org/presentationml/2006/main">
  <p:tag name="AS_UNIQUEID" val="235"/>
</p:tagLst>
</file>

<file path=ppt/tags/tag15.xml><?xml version="1.0" encoding="utf-8"?>
<p:tagLst xmlns:a="http://schemas.openxmlformats.org/drawingml/2006/main" xmlns:r="http://schemas.openxmlformats.org/officeDocument/2006/relationships" xmlns:p="http://schemas.openxmlformats.org/presentationml/2006/main">
  <p:tag name="AS_UNIQUEID" val="247"/>
</p:tagLst>
</file>

<file path=ppt/tags/tag16.xml><?xml version="1.0" encoding="utf-8"?>
<p:tagLst xmlns:a="http://schemas.openxmlformats.org/drawingml/2006/main" xmlns:r="http://schemas.openxmlformats.org/officeDocument/2006/relationships" xmlns:p="http://schemas.openxmlformats.org/presentationml/2006/main">
  <p:tag name="AS_UNIQUEID" val="247"/>
</p:tagLst>
</file>

<file path=ppt/tags/tag17.xml><?xml version="1.0" encoding="utf-8"?>
<p:tagLst xmlns:a="http://schemas.openxmlformats.org/drawingml/2006/main" xmlns:r="http://schemas.openxmlformats.org/officeDocument/2006/relationships" xmlns:p="http://schemas.openxmlformats.org/presentationml/2006/main">
  <p:tag name="AS_UNIQUEID" val="247"/>
</p:tagLst>
</file>

<file path=ppt/tags/tag18.xml><?xml version="1.0" encoding="utf-8"?>
<p:tagLst xmlns:a="http://schemas.openxmlformats.org/drawingml/2006/main" xmlns:r="http://schemas.openxmlformats.org/officeDocument/2006/relationships" xmlns:p="http://schemas.openxmlformats.org/presentationml/2006/main">
  <p:tag name="AS_UNIQUEID" val="247"/>
</p:tagLst>
</file>

<file path=ppt/tags/tag19.xml><?xml version="1.0" encoding="utf-8"?>
<p:tagLst xmlns:a="http://schemas.openxmlformats.org/drawingml/2006/main" xmlns:r="http://schemas.openxmlformats.org/officeDocument/2006/relationships" xmlns:p="http://schemas.openxmlformats.org/presentationml/2006/main">
  <p:tag name="AS_UNIQUEID" val="247"/>
</p:tagLst>
</file>

<file path=ppt/tags/tag2.xml><?xml version="1.0" encoding="utf-8"?>
<p:tagLst xmlns:a="http://schemas.openxmlformats.org/drawingml/2006/main" xmlns:r="http://schemas.openxmlformats.org/officeDocument/2006/relationships" xmlns:p="http://schemas.openxmlformats.org/presentationml/2006/main">
  <p:tag name="AS_UNIQUEID" val="235"/>
</p:tagLst>
</file>

<file path=ppt/tags/tag20.xml><?xml version="1.0" encoding="utf-8"?>
<p:tagLst xmlns:a="http://schemas.openxmlformats.org/drawingml/2006/main" xmlns:r="http://schemas.openxmlformats.org/officeDocument/2006/relationships" xmlns:p="http://schemas.openxmlformats.org/presentationml/2006/main">
  <p:tag name="AS_UNIQUEID" val="247"/>
</p:tagLst>
</file>

<file path=ppt/tags/tag21.xml><?xml version="1.0" encoding="utf-8"?>
<p:tagLst xmlns:a="http://schemas.openxmlformats.org/drawingml/2006/main" xmlns:r="http://schemas.openxmlformats.org/officeDocument/2006/relationships" xmlns:p="http://schemas.openxmlformats.org/presentationml/2006/main">
  <p:tag name="AS_UNIQUEID" val="247"/>
</p:tagLst>
</file>

<file path=ppt/tags/tag22.xml><?xml version="1.0" encoding="utf-8"?>
<p:tagLst xmlns:a="http://schemas.openxmlformats.org/drawingml/2006/main" xmlns:r="http://schemas.openxmlformats.org/officeDocument/2006/relationships" xmlns:p="http://schemas.openxmlformats.org/presentationml/2006/main">
  <p:tag name="AS_UNIQUEID" val="235"/>
</p:tagLst>
</file>

<file path=ppt/tags/tag23.xml><?xml version="1.0" encoding="utf-8"?>
<p:tagLst xmlns:a="http://schemas.openxmlformats.org/drawingml/2006/main" xmlns:r="http://schemas.openxmlformats.org/officeDocument/2006/relationships" xmlns:p="http://schemas.openxmlformats.org/presentationml/2006/main">
  <p:tag name="AS_UNIQUEID" val="247"/>
</p:tagLst>
</file>

<file path=ppt/tags/tag24.xml><?xml version="1.0" encoding="utf-8"?>
<p:tagLst xmlns:a="http://schemas.openxmlformats.org/drawingml/2006/main" xmlns:r="http://schemas.openxmlformats.org/officeDocument/2006/relationships" xmlns:p="http://schemas.openxmlformats.org/presentationml/2006/main">
  <p:tag name="AS_UNIQUEID" val="247"/>
</p:tagLst>
</file>

<file path=ppt/tags/tag25.xml><?xml version="1.0" encoding="utf-8"?>
<p:tagLst xmlns:a="http://schemas.openxmlformats.org/drawingml/2006/main" xmlns:r="http://schemas.openxmlformats.org/officeDocument/2006/relationships" xmlns:p="http://schemas.openxmlformats.org/presentationml/2006/main">
  <p:tag name="AS_UNIQUEID" val="247"/>
</p:tagLst>
</file>

<file path=ppt/tags/tag26.xml><?xml version="1.0" encoding="utf-8"?>
<p:tagLst xmlns:a="http://schemas.openxmlformats.org/drawingml/2006/main" xmlns:r="http://schemas.openxmlformats.org/officeDocument/2006/relationships" xmlns:p="http://schemas.openxmlformats.org/presentationml/2006/main">
  <p:tag name="AS_UNIQUEID" val="247"/>
</p:tagLst>
</file>

<file path=ppt/tags/tag27.xml><?xml version="1.0" encoding="utf-8"?>
<p:tagLst xmlns:a="http://schemas.openxmlformats.org/drawingml/2006/main" xmlns:r="http://schemas.openxmlformats.org/officeDocument/2006/relationships" xmlns:p="http://schemas.openxmlformats.org/presentationml/2006/main">
  <p:tag name="AS_UNIQUEID" val="247"/>
</p:tagLst>
</file>

<file path=ppt/tags/tag28.xml><?xml version="1.0" encoding="utf-8"?>
<p:tagLst xmlns:a="http://schemas.openxmlformats.org/drawingml/2006/main" xmlns:r="http://schemas.openxmlformats.org/officeDocument/2006/relationships" xmlns:p="http://schemas.openxmlformats.org/presentationml/2006/main">
  <p:tag name="AS_UNIQUEID" val="235"/>
</p:tagLst>
</file>

<file path=ppt/tags/tag29.xml><?xml version="1.0" encoding="utf-8"?>
<p:tagLst xmlns:a="http://schemas.openxmlformats.org/drawingml/2006/main" xmlns:r="http://schemas.openxmlformats.org/officeDocument/2006/relationships" xmlns:p="http://schemas.openxmlformats.org/presentationml/2006/main">
  <p:tag name="AS_UNIQUEID" val="247"/>
</p:tagLst>
</file>

<file path=ppt/tags/tag3.xml><?xml version="1.0" encoding="utf-8"?>
<p:tagLst xmlns:a="http://schemas.openxmlformats.org/drawingml/2006/main" xmlns:r="http://schemas.openxmlformats.org/officeDocument/2006/relationships" xmlns:p="http://schemas.openxmlformats.org/presentationml/2006/main">
  <p:tag name="AS_UNIQUEID" val="235"/>
</p:tagLst>
</file>

<file path=ppt/tags/tag30.xml><?xml version="1.0" encoding="utf-8"?>
<p:tagLst xmlns:a="http://schemas.openxmlformats.org/drawingml/2006/main" xmlns:r="http://schemas.openxmlformats.org/officeDocument/2006/relationships" xmlns:p="http://schemas.openxmlformats.org/presentationml/2006/main">
  <p:tag name="AS_UNIQUEID" val="247"/>
</p:tagLst>
</file>

<file path=ppt/tags/tag31.xml><?xml version="1.0" encoding="utf-8"?>
<p:tagLst xmlns:a="http://schemas.openxmlformats.org/drawingml/2006/main" xmlns:r="http://schemas.openxmlformats.org/officeDocument/2006/relationships" xmlns:p="http://schemas.openxmlformats.org/presentationml/2006/main">
  <p:tag name="AS_UNIQUEID" val="247"/>
</p:tagLst>
</file>

<file path=ppt/tags/tag32.xml><?xml version="1.0" encoding="utf-8"?>
<p:tagLst xmlns:a="http://schemas.openxmlformats.org/drawingml/2006/main" xmlns:r="http://schemas.openxmlformats.org/officeDocument/2006/relationships" xmlns:p="http://schemas.openxmlformats.org/presentationml/2006/main">
  <p:tag name="QPSLIDECODE" val="2019111411523400028"/>
</p:tagLst>
</file>

<file path=ppt/tags/tag33.xml><?xml version="1.0" encoding="utf-8"?>
<p:tagLst xmlns:a="http://schemas.openxmlformats.org/drawingml/2006/main" xmlns:r="http://schemas.openxmlformats.org/officeDocument/2006/relationships" xmlns:p="http://schemas.openxmlformats.org/presentationml/2006/main">
  <p:tag name="AS_UNIQUEID" val="826"/>
</p:tagLst>
</file>

<file path=ppt/tags/tag34.xml><?xml version="1.0" encoding="utf-8"?>
<p:tagLst xmlns:a="http://schemas.openxmlformats.org/drawingml/2006/main" xmlns:r="http://schemas.openxmlformats.org/officeDocument/2006/relationships" xmlns:p="http://schemas.openxmlformats.org/presentationml/2006/main">
  <p:tag name="AS_UNIQUEID" val="827"/>
</p:tagLst>
</file>

<file path=ppt/tags/tag35.xml><?xml version="1.0" encoding="utf-8"?>
<p:tagLst xmlns:a="http://schemas.openxmlformats.org/drawingml/2006/main" xmlns:r="http://schemas.openxmlformats.org/officeDocument/2006/relationships" xmlns:p="http://schemas.openxmlformats.org/presentationml/2006/main">
  <p:tag name="AS_UNIQUEID" val="828"/>
</p:tagLst>
</file>

<file path=ppt/tags/tag36.xml><?xml version="1.0" encoding="utf-8"?>
<p:tagLst xmlns:a="http://schemas.openxmlformats.org/drawingml/2006/main" xmlns:r="http://schemas.openxmlformats.org/officeDocument/2006/relationships" xmlns:p="http://schemas.openxmlformats.org/presentationml/2006/main">
  <p:tag name="QPSLIDECODE" val="2019111411523400028"/>
</p:tagLst>
</file>

<file path=ppt/tags/tag37.xml><?xml version="1.0" encoding="utf-8"?>
<p:tagLst xmlns:a="http://schemas.openxmlformats.org/drawingml/2006/main" xmlns:r="http://schemas.openxmlformats.org/officeDocument/2006/relationships" xmlns:p="http://schemas.openxmlformats.org/presentationml/2006/main">
  <p:tag name="AS_UNIQUEID" val="830"/>
</p:tagLst>
</file>

<file path=ppt/tags/tag38.xml><?xml version="1.0" encoding="utf-8"?>
<p:tagLst xmlns:a="http://schemas.openxmlformats.org/drawingml/2006/main" xmlns:r="http://schemas.openxmlformats.org/officeDocument/2006/relationships" xmlns:p="http://schemas.openxmlformats.org/presentationml/2006/main">
  <p:tag name="AS_UNIQUEID" val="830"/>
</p:tagLst>
</file>

<file path=ppt/tags/tag39.xml><?xml version="1.0" encoding="utf-8"?>
<p:tagLst xmlns:a="http://schemas.openxmlformats.org/drawingml/2006/main" xmlns:r="http://schemas.openxmlformats.org/officeDocument/2006/relationships" xmlns:p="http://schemas.openxmlformats.org/presentationml/2006/main">
  <p:tag name="AS_UNIQUEID" val="831"/>
</p:tagLst>
</file>

<file path=ppt/tags/tag4.xml><?xml version="1.0" encoding="utf-8"?>
<p:tagLst xmlns:a="http://schemas.openxmlformats.org/drawingml/2006/main" xmlns:r="http://schemas.openxmlformats.org/officeDocument/2006/relationships" xmlns:p="http://schemas.openxmlformats.org/presentationml/2006/main">
  <p:tag name="AS_UNIQUEID" val="247"/>
</p:tagLst>
</file>

<file path=ppt/tags/tag40.xml><?xml version="1.0" encoding="utf-8"?>
<p:tagLst xmlns:a="http://schemas.openxmlformats.org/drawingml/2006/main" xmlns:r="http://schemas.openxmlformats.org/officeDocument/2006/relationships" xmlns:p="http://schemas.openxmlformats.org/presentationml/2006/main">
  <p:tag name="AS_UNIQUEID" val="826"/>
</p:tagLst>
</file>

<file path=ppt/tags/tag41.xml><?xml version="1.0" encoding="utf-8"?>
<p:tagLst xmlns:a="http://schemas.openxmlformats.org/drawingml/2006/main" xmlns:r="http://schemas.openxmlformats.org/officeDocument/2006/relationships" xmlns:p="http://schemas.openxmlformats.org/presentationml/2006/main">
  <p:tag name="AS_UNIQUEID" val="827"/>
</p:tagLst>
</file>

<file path=ppt/tags/tag42.xml><?xml version="1.0" encoding="utf-8"?>
<p:tagLst xmlns:a="http://schemas.openxmlformats.org/drawingml/2006/main" xmlns:r="http://schemas.openxmlformats.org/officeDocument/2006/relationships" xmlns:p="http://schemas.openxmlformats.org/presentationml/2006/main">
  <p:tag name="AS_UNIQUEID" val="828"/>
</p:tagLst>
</file>

<file path=ppt/tags/tag5.xml><?xml version="1.0" encoding="utf-8"?>
<p:tagLst xmlns:a="http://schemas.openxmlformats.org/drawingml/2006/main" xmlns:r="http://schemas.openxmlformats.org/officeDocument/2006/relationships" xmlns:p="http://schemas.openxmlformats.org/presentationml/2006/main">
  <p:tag name="AS_UNIQUEID" val="247"/>
</p:tagLst>
</file>

<file path=ppt/tags/tag6.xml><?xml version="1.0" encoding="utf-8"?>
<p:tagLst xmlns:a="http://schemas.openxmlformats.org/drawingml/2006/main" xmlns:r="http://schemas.openxmlformats.org/officeDocument/2006/relationships" xmlns:p="http://schemas.openxmlformats.org/presentationml/2006/main">
  <p:tag name="AS_UNIQUEID" val="247"/>
</p:tagLst>
</file>

<file path=ppt/tags/tag7.xml><?xml version="1.0" encoding="utf-8"?>
<p:tagLst xmlns:a="http://schemas.openxmlformats.org/drawingml/2006/main" xmlns:r="http://schemas.openxmlformats.org/officeDocument/2006/relationships" xmlns:p="http://schemas.openxmlformats.org/presentationml/2006/main">
  <p:tag name="AS_UNIQUEID" val="247"/>
</p:tagLst>
</file>

<file path=ppt/tags/tag8.xml><?xml version="1.0" encoding="utf-8"?>
<p:tagLst xmlns:a="http://schemas.openxmlformats.org/drawingml/2006/main" xmlns:r="http://schemas.openxmlformats.org/officeDocument/2006/relationships" xmlns:p="http://schemas.openxmlformats.org/presentationml/2006/main">
  <p:tag name="AS_UNIQUEID" val="235"/>
</p:tagLst>
</file>

<file path=ppt/tags/tag9.xml><?xml version="1.0" encoding="utf-8"?>
<p:tagLst xmlns:a="http://schemas.openxmlformats.org/drawingml/2006/main" xmlns:r="http://schemas.openxmlformats.org/officeDocument/2006/relationships" xmlns:p="http://schemas.openxmlformats.org/presentationml/2006/main">
  <p:tag name="AS_UNIQUEID" val="235"/>
</p:tagLst>
</file>

<file path=ppt/theme/theme1.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F0"/>
      </a:dk2>
      <a:lt2>
        <a:srgbClr val="BAE6E8"/>
      </a:lt2>
      <a:accent1>
        <a:srgbClr val="0000F0"/>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84D338B25BE840A60C576DAB63411D" ma:contentTypeVersion="13" ma:contentTypeDescription="Create a new document." ma:contentTypeScope="" ma:versionID="2cc201a51fcf9538c13e9b33bbafa098">
  <xsd:schema xmlns:xsd="http://www.w3.org/2001/XMLSchema" xmlns:xs="http://www.w3.org/2001/XMLSchema" xmlns:p="http://schemas.microsoft.com/office/2006/metadata/properties" xmlns:ns3="f528634e-1f2b-485b-87ff-f65e308745fe" xmlns:ns4="6a0d3001-f57b-4e1f-a759-4f20e43b3fa5" targetNamespace="http://schemas.microsoft.com/office/2006/metadata/properties" ma:root="true" ma:fieldsID="eb7a757cf15926d70709643390d504d9" ns3:_="" ns4:_="">
    <xsd:import namespace="f528634e-1f2b-485b-87ff-f65e308745fe"/>
    <xsd:import namespace="6a0d3001-f57b-4e1f-a759-4f20e43b3f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8634e-1f2b-485b-87ff-f65e30874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0d3001-f57b-4e1f-a759-4f20e43b3f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17BB47-F83E-4C9A-9EA2-FD5AFABF233C}">
  <ds:schemaRefs>
    <ds:schemaRef ds:uri="http://schemas.microsoft.com/office/2006/metadata/properties"/>
    <ds:schemaRef ds:uri="6a0d3001-f57b-4e1f-a759-4f20e43b3fa5"/>
    <ds:schemaRef ds:uri="http://purl.org/dc/terms/"/>
    <ds:schemaRef ds:uri="f528634e-1f2b-485b-87ff-f65e308745f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FCF1C0B2-D16F-4659-8BC4-0BF34B5971DD}">
  <ds:schemaRefs>
    <ds:schemaRef ds:uri="http://schemas.microsoft.com/sharepoint/v3/contenttype/forms"/>
  </ds:schemaRefs>
</ds:datastoreItem>
</file>

<file path=customXml/itemProps3.xml><?xml version="1.0" encoding="utf-8"?>
<ds:datastoreItem xmlns:ds="http://schemas.openxmlformats.org/officeDocument/2006/customXml" ds:itemID="{CCA70544-5E86-4517-B8CD-FD2F99EE834F}">
  <ds:schemaRefs>
    <ds:schemaRef ds:uri="6a0d3001-f57b-4e1f-a759-4f20e43b3fa5"/>
    <ds:schemaRef ds:uri="f528634e-1f2b-485b-87ff-f65e30874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658</TotalTime>
  <Words>2541</Words>
  <Application>Microsoft Office PowerPoint</Application>
  <PresentationFormat>Laiekraan</PresentationFormat>
  <Paragraphs>274</Paragraphs>
  <Slides>18</Slides>
  <Notes>18</Notes>
  <HiddenSlides>0</HiddenSlides>
  <MMClips>0</MMClips>
  <ScaleCrop>false</ScaleCrop>
  <HeadingPairs>
    <vt:vector size="6" baseType="variant">
      <vt:variant>
        <vt:lpstr>Kasutatud fondid</vt:lpstr>
      </vt:variant>
      <vt:variant>
        <vt:i4>7</vt:i4>
      </vt:variant>
      <vt:variant>
        <vt:lpstr>Kujundus</vt:lpstr>
      </vt:variant>
      <vt:variant>
        <vt:i4>2</vt:i4>
      </vt:variant>
      <vt:variant>
        <vt:lpstr>Slaidipealkirjad</vt:lpstr>
      </vt:variant>
      <vt:variant>
        <vt:i4>18</vt:i4>
      </vt:variant>
    </vt:vector>
  </HeadingPairs>
  <TitlesOfParts>
    <vt:vector size="27" baseType="lpstr">
      <vt:lpstr>Aino</vt:lpstr>
      <vt:lpstr>Aino 1</vt:lpstr>
      <vt:lpstr>Aino Headline</vt:lpstr>
      <vt:lpstr>arial</vt:lpstr>
      <vt:lpstr>arial</vt:lpstr>
      <vt:lpstr>Calibri</vt:lpstr>
      <vt:lpstr>Söhne</vt:lpstr>
      <vt:lpstr>Manual_Master</vt:lpstr>
      <vt:lpstr>Manual_Master</vt:lpstr>
      <vt:lpstr>Tech Education </vt:lpstr>
      <vt:lpstr>Estonian students  rank #1 in Europe (OECD, PISA 2018) </vt:lpstr>
      <vt:lpstr>Characteristics of  Estonia’s education system </vt:lpstr>
      <vt:lpstr>Tracing the roots</vt:lpstr>
      <vt:lpstr>The pillars of Estonia’s digital education system</vt:lpstr>
      <vt:lpstr>Shaping future innovators  </vt:lpstr>
      <vt:lpstr>Hands-on tech  </vt:lpstr>
      <vt:lpstr>Hands-on tech  </vt:lpstr>
      <vt:lpstr>Shaping ICT education  </vt:lpstr>
      <vt:lpstr>Making STEM popular </vt:lpstr>
      <vt:lpstr>Challenging the  brightest minds </vt:lpstr>
      <vt:lpstr>Estonian EdTechs</vt:lpstr>
      <vt:lpstr>80% of the 7-19 year olds participate  in hobby education and  hobby activities in Estonia</vt:lpstr>
      <vt:lpstr>Empowering girls in tech</vt:lpstr>
      <vt:lpstr>The numbers Estonia’s tech education</vt:lpstr>
      <vt:lpstr>Solving tech talent needs</vt:lpstr>
      <vt:lpstr>The future is for all </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Estonia. Smart Solutions</dc:title>
  <dc:creator>Eva Toome</dc:creator>
  <cp:lastModifiedBy>Eva Toome</cp:lastModifiedBy>
  <cp:revision>6</cp:revision>
  <dcterms:created xsi:type="dcterms:W3CDTF">2021-03-18T16:27:43Z</dcterms:created>
  <dcterms:modified xsi:type="dcterms:W3CDTF">2023-10-26T11:53:47Z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0x010100EF84D338B25BE840A60C576DAB63411D</vt:lpwstr>
  </property>
</Properties>
</file>