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6.xml" ContentType="application/vnd.openxmlformats-officedocument.presentationml.tags+xml"/>
  <Override PartName="/ppt/notesSlides/notesSlide1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7" r:id="rId4"/>
    <p:sldMasterId id="2147483897" r:id="rId5"/>
  </p:sldMasterIdLst>
  <p:notesMasterIdLst>
    <p:notesMasterId r:id="rId25"/>
  </p:notesMasterIdLst>
  <p:handoutMasterIdLst>
    <p:handoutMasterId r:id="rId26"/>
  </p:handoutMasterIdLst>
  <p:sldIdLst>
    <p:sldId id="594" r:id="rId6"/>
    <p:sldId id="618" r:id="rId7"/>
    <p:sldId id="602" r:id="rId8"/>
    <p:sldId id="620" r:id="rId9"/>
    <p:sldId id="619" r:id="rId10"/>
    <p:sldId id="606" r:id="rId11"/>
    <p:sldId id="605" r:id="rId12"/>
    <p:sldId id="612" r:id="rId13"/>
    <p:sldId id="617" r:id="rId14"/>
    <p:sldId id="572" r:id="rId15"/>
    <p:sldId id="421" r:id="rId16"/>
    <p:sldId id="590" r:id="rId17"/>
    <p:sldId id="609" r:id="rId18"/>
    <p:sldId id="596" r:id="rId19"/>
    <p:sldId id="389" r:id="rId20"/>
    <p:sldId id="611" r:id="rId21"/>
    <p:sldId id="599" r:id="rId22"/>
    <p:sldId id="607" r:id="rId23"/>
    <p:sldId id="496" r:id="rId24"/>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2688" userDrawn="1">
          <p15:clr>
            <a:srgbClr val="A4A3A4"/>
          </p15:clr>
        </p15:guide>
        <p15:guide id="3" orient="horz" pos="2928" userDrawn="1">
          <p15:clr>
            <a:srgbClr val="A4A3A4"/>
          </p15:clr>
        </p15:guide>
        <p15:guide id="4" pos="39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or" initials="A" lastIdx="6" clrIdx="0"/>
  <p:cmAuthor id="1" name="Eva Toome" initials="ET" lastIdx="46" clrIdx="1">
    <p:extLst>
      <p:ext uri="{19B8F6BF-5375-455C-9EA6-DF929625EA0E}">
        <p15:presenceInfo xmlns:p15="http://schemas.microsoft.com/office/powerpoint/2012/main" userId="S::e.toome@harno.ee::65131506-3e0f-46b6-9df2-d52bf8eb10d0" providerId="AD"/>
      </p:ext>
    </p:extLst>
  </p:cmAuthor>
  <p:cmAuthor id="2" name="Kristel Mõistus" initials="KM" lastIdx="22" clrIdx="2">
    <p:extLst>
      <p:ext uri="{19B8F6BF-5375-455C-9EA6-DF929625EA0E}">
        <p15:presenceInfo xmlns:p15="http://schemas.microsoft.com/office/powerpoint/2012/main" userId="S::kristel.moistus@harno.ee::26b329dc-e2d2-45aa-b4a7-1e8e897805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FF"/>
    <a:srgbClr val="000000"/>
    <a:srgbClr val="F321BC"/>
    <a:srgbClr val="F0F1F2"/>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D782E5-7184-4BDF-820B-8910BBA619BE}" v="2" dt="2023-12-07T17:13:26.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12" autoAdjust="0"/>
  </p:normalViewPr>
  <p:slideViewPr>
    <p:cSldViewPr snapToGrid="0">
      <p:cViewPr>
        <p:scale>
          <a:sx n="400" d="100"/>
          <a:sy n="400" d="100"/>
        </p:scale>
        <p:origin x="-22508" y="-10708"/>
      </p:cViewPr>
      <p:guideLst>
        <p:guide orient="horz" pos="2092"/>
        <p:guide pos="2688"/>
        <p:guide orient="horz" pos="2928"/>
        <p:guide pos="3940"/>
      </p:guideLst>
    </p:cSldViewPr>
  </p:slideViewPr>
  <p:notesTextViewPr>
    <p:cViewPr>
      <p:scale>
        <a:sx n="3" d="2"/>
        <a:sy n="3" d="2"/>
      </p:scale>
      <p:origin x="0" y="0"/>
    </p:cViewPr>
  </p:notesTextViewPr>
  <p:sorterViewPr>
    <p:cViewPr>
      <p:scale>
        <a:sx n="79" d="100"/>
        <a:sy n="79"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a:extLst>
              <a:ext uri="{FF2B5EF4-FFF2-40B4-BE49-F238E27FC236}">
                <a16:creationId xmlns:a16="http://schemas.microsoft.com/office/drawing/2014/main" id="{C79D11F1-4DD8-4A8E-8F51-565DE9F481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a:extLst>
              <a:ext uri="{FF2B5EF4-FFF2-40B4-BE49-F238E27FC236}">
                <a16:creationId xmlns:a16="http://schemas.microsoft.com/office/drawing/2014/main" id="{6B2C9E2A-B03C-427F-B33B-E941927F21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1837E7-0275-4007-B22A-2327F76756BE}" type="datetimeFigureOut">
              <a:rPr lang="et-EE" smtClean="0"/>
              <a:t>03.03.2025</a:t>
            </a:fld>
            <a:endParaRPr lang="et-EE"/>
          </a:p>
        </p:txBody>
      </p:sp>
      <p:sp>
        <p:nvSpPr>
          <p:cNvPr id="4" name="Jaluse kohatäide 3">
            <a:extLst>
              <a:ext uri="{FF2B5EF4-FFF2-40B4-BE49-F238E27FC236}">
                <a16:creationId xmlns:a16="http://schemas.microsoft.com/office/drawing/2014/main" id="{2CEC324F-F095-424C-8AB2-D87C50D746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aidinumbri kohatäide 4">
            <a:extLst>
              <a:ext uri="{FF2B5EF4-FFF2-40B4-BE49-F238E27FC236}">
                <a16:creationId xmlns:a16="http://schemas.microsoft.com/office/drawing/2014/main" id="{EE1F84CD-527C-46D4-8AA1-D5F1CDC094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4731F4-AAA6-4D5D-9352-734FDC6BBD4F}" type="slidenum">
              <a:rPr lang="et-EE" smtClean="0"/>
              <a:t>‹#›</a:t>
            </a:fld>
            <a:endParaRPr lang="et-EE"/>
          </a:p>
        </p:txBody>
      </p:sp>
    </p:spTree>
    <p:extLst>
      <p:ext uri="{BB962C8B-B14F-4D97-AF65-F5344CB8AC3E}">
        <p14:creationId xmlns:p14="http://schemas.microsoft.com/office/powerpoint/2010/main" val="328172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t-EE" sz="4400" b="0" strike="noStrike" spc="-1">
                <a:latin typeface="Calibri"/>
              </a:rPr>
              <a:t>Click to move the slide</a:t>
            </a:r>
          </a:p>
        </p:txBody>
      </p:sp>
      <p:sp>
        <p:nvSpPr>
          <p:cNvPr id="229" name="PlaceHolder 2"/>
          <p:cNvSpPr>
            <a:spLocks noGrp="1"/>
          </p:cNvSpPr>
          <p:nvPr>
            <p:ph type="body"/>
          </p:nvPr>
        </p:nvSpPr>
        <p:spPr>
          <a:xfrm>
            <a:off x="756000" y="5078520"/>
            <a:ext cx="6047640" cy="4811040"/>
          </a:xfrm>
          <a:prstGeom prst="rect">
            <a:avLst/>
          </a:prstGeom>
        </p:spPr>
        <p:txBody>
          <a:bodyPr lIns="0" tIns="0" rIns="0" bIns="0">
            <a:noAutofit/>
          </a:bodyPr>
          <a:lstStyle/>
          <a:p>
            <a:r>
              <a:rPr lang="et-EE" sz="2000" b="0" strike="noStrike" spc="-1" err="1">
                <a:latin typeface="Calibri"/>
              </a:rPr>
              <a:t>Click</a:t>
            </a:r>
            <a:r>
              <a:rPr lang="et-EE" sz="2000" b="0" strike="noStrike" spc="-1">
                <a:latin typeface="Calibri"/>
              </a:rPr>
              <a:t> </a:t>
            </a:r>
            <a:r>
              <a:rPr lang="et-EE" sz="2000" b="0" strike="noStrike" spc="-1" err="1">
                <a:latin typeface="Calibri"/>
              </a:rPr>
              <a:t>to</a:t>
            </a:r>
            <a:r>
              <a:rPr lang="et-EE" sz="2000" b="0" strike="noStrike" spc="-1">
                <a:latin typeface="Calibri"/>
              </a:rPr>
              <a:t> </a:t>
            </a:r>
            <a:r>
              <a:rPr lang="et-EE" sz="2000" b="0" strike="noStrike" spc="-1" err="1">
                <a:latin typeface="Calibri"/>
              </a:rPr>
              <a:t>edit</a:t>
            </a:r>
            <a:r>
              <a:rPr lang="et-EE" sz="2000" b="0" strike="noStrike" spc="-1">
                <a:latin typeface="Calibri"/>
              </a:rPr>
              <a:t> </a:t>
            </a:r>
            <a:r>
              <a:rPr lang="et-EE" sz="2000" b="0" strike="noStrike" spc="-1" err="1">
                <a:latin typeface="Calibri"/>
              </a:rPr>
              <a:t>the</a:t>
            </a:r>
            <a:r>
              <a:rPr lang="et-EE" sz="2000" b="0" strike="noStrike" spc="-1">
                <a:latin typeface="Calibri"/>
              </a:rPr>
              <a:t> </a:t>
            </a:r>
            <a:r>
              <a:rPr lang="et-EE" sz="2000" b="0" strike="noStrike" spc="-1" err="1">
                <a:latin typeface="Calibri"/>
              </a:rPr>
              <a:t>notes</a:t>
            </a:r>
            <a:r>
              <a:rPr lang="et-EE" sz="2000" b="0" strike="noStrike" spc="-1">
                <a:latin typeface="Calibri"/>
              </a:rPr>
              <a:t> </a:t>
            </a:r>
            <a:r>
              <a:rPr lang="et-EE" sz="2000" b="0" strike="noStrike" spc="-1" err="1">
                <a:latin typeface="Calibri"/>
              </a:rPr>
              <a:t>format</a:t>
            </a:r>
            <a:endParaRPr lang="et-EE" sz="2000" b="0" strike="noStrike" spc="-1">
              <a:latin typeface="Calibri"/>
            </a:endParaRPr>
          </a:p>
        </p:txBody>
      </p:sp>
      <p:sp>
        <p:nvSpPr>
          <p:cNvPr id="230" name="PlaceHolder 3"/>
          <p:cNvSpPr>
            <a:spLocks noGrp="1"/>
          </p:cNvSpPr>
          <p:nvPr>
            <p:ph type="hdr"/>
          </p:nvPr>
        </p:nvSpPr>
        <p:spPr>
          <a:xfrm>
            <a:off x="0" y="0"/>
            <a:ext cx="3280680" cy="534240"/>
          </a:xfrm>
          <a:prstGeom prst="rect">
            <a:avLst/>
          </a:prstGeom>
        </p:spPr>
        <p:txBody>
          <a:bodyPr lIns="0" tIns="0" rIns="0" bIns="0">
            <a:noAutofit/>
          </a:bodyPr>
          <a:lstStyle/>
          <a:p>
            <a:r>
              <a:rPr lang="et-EE" sz="1400" b="0" strike="noStrike" spc="-1">
                <a:latin typeface="Calibri"/>
              </a:rPr>
              <a:t>&lt;header&gt;</a:t>
            </a:r>
          </a:p>
        </p:txBody>
      </p:sp>
      <p:sp>
        <p:nvSpPr>
          <p:cNvPr id="23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t-EE" sz="1400" b="0" strike="noStrike" spc="-1">
                <a:latin typeface="Calibri"/>
              </a:rPr>
              <a:t>&lt;date/time&gt;</a:t>
            </a:r>
          </a:p>
        </p:txBody>
      </p:sp>
      <p:sp>
        <p:nvSpPr>
          <p:cNvPr id="23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t-EE" sz="1400" b="0" strike="noStrike" spc="-1">
                <a:latin typeface="Calibri"/>
              </a:rPr>
              <a:t>&lt;footer&gt;</a:t>
            </a:r>
          </a:p>
        </p:txBody>
      </p:sp>
      <p:sp>
        <p:nvSpPr>
          <p:cNvPr id="23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05547988-5C97-40E4-AB08-72A9B1AEC557}" type="slidenum">
              <a:rPr lang="et-EE" sz="1400" b="0" strike="noStrike" spc="-1">
                <a:latin typeface="Calibri"/>
              </a:rPr>
              <a:t>‹#›</a:t>
            </a:fld>
            <a:endParaRPr lang="et-EE" sz="1400" b="0" strike="noStrike" spc="-1">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nicornsquad.ee/mida-teem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t.wikipedia.org/wiki/Vaata_Maailma" TargetMode="External"/><Relationship Id="rId3" Type="http://schemas.openxmlformats.org/officeDocument/2006/relationships/tags" Target="../tags/tag46.xml"/><Relationship Id="rId7" Type="http://schemas.openxmlformats.org/officeDocument/2006/relationships/hyperlink" Target="https://www.bcskoolitus.ee/projekt/ole-kaasas-bussikoolitused/" TargetMode="Externa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hyperlink" Target="https://all-digital.org/vaata-maailma/" TargetMode="Externa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aduskool.ut.ee/e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eaduskool.ut.ee/et/teaduskoolis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a:t>
            </a:fld>
            <a:endParaRPr lang="et-EE" sz="1200" b="0" strike="noStrike" spc="-1">
              <a:latin typeface="Calibri"/>
            </a:endParaRPr>
          </a:p>
        </p:txBody>
      </p:sp>
    </p:spTree>
    <p:extLst>
      <p:ext uri="{BB962C8B-B14F-4D97-AF65-F5344CB8AC3E}">
        <p14:creationId xmlns:p14="http://schemas.microsoft.com/office/powerpoint/2010/main" val="136251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buFont typeface="Arial" panose="020B0604020202020204" pitchFamily="34" charset="0"/>
              <a:buChar char="•"/>
            </a:pPr>
            <a:r>
              <a:rPr lang="en-US" b="0" i="0">
                <a:solidFill>
                  <a:srgbClr val="374151"/>
                </a:solidFill>
                <a:effectLst/>
                <a:latin typeface="Söhne"/>
              </a:rPr>
              <a:t>Innovative cooperation program between the state, ICT companies, universities, and vocational schools</a:t>
            </a:r>
          </a:p>
          <a:p>
            <a:pPr algn="l">
              <a:buFont typeface="Arial" panose="020B0604020202020204" pitchFamily="34" charset="0"/>
              <a:buChar char="•"/>
            </a:pPr>
            <a:r>
              <a:rPr lang="en-US" b="0" i="0">
                <a:solidFill>
                  <a:srgbClr val="374151"/>
                </a:solidFill>
                <a:effectLst/>
                <a:latin typeface="Söhne"/>
              </a:rPr>
              <a:t>Launched in 2012 to address the shortage of ICT professionals</a:t>
            </a:r>
          </a:p>
          <a:p>
            <a:pPr algn="l">
              <a:buFont typeface="Arial" panose="020B0604020202020204" pitchFamily="34" charset="0"/>
              <a:buChar char="•"/>
            </a:pPr>
            <a:r>
              <a:rPr lang="en-US" b="0" i="0">
                <a:solidFill>
                  <a:srgbClr val="374151"/>
                </a:solidFill>
                <a:effectLst/>
                <a:latin typeface="Söhne"/>
              </a:rPr>
              <a:t>Every ninth student in Estonia chooses to study ICT at the bachelor’s and applied higher education level</a:t>
            </a:r>
          </a:p>
          <a:p>
            <a:pPr algn="l">
              <a:buFont typeface="Arial" panose="020B0604020202020204" pitchFamily="34" charset="0"/>
              <a:buChar char="•"/>
            </a:pPr>
            <a:r>
              <a:rPr lang="en-US" b="0" i="0">
                <a:solidFill>
                  <a:srgbClr val="374151"/>
                </a:solidFill>
                <a:effectLst/>
                <a:latin typeface="Söhne"/>
              </a:rPr>
              <a:t>Focuses on the development of ICT research, higher ICT education, and vocational ICT education</a:t>
            </a:r>
          </a:p>
          <a:p>
            <a:pPr algn="l">
              <a:buFont typeface="Arial" panose="020B0604020202020204" pitchFamily="34" charset="0"/>
              <a:buChar char="•"/>
            </a:pPr>
            <a:r>
              <a:rPr lang="en-US" b="0" i="0">
                <a:solidFill>
                  <a:srgbClr val="374151"/>
                </a:solidFill>
                <a:effectLst/>
                <a:latin typeface="Söhne"/>
              </a:rPr>
              <a:t>Coordinated by the Education and Youth Board of Estonia</a:t>
            </a: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10</a:t>
            </a:fld>
            <a:endParaRPr lang="et-EE" sz="1400" b="0" strike="noStrike" spc="-1">
              <a:latin typeface="Calibri"/>
            </a:endParaRPr>
          </a:p>
        </p:txBody>
      </p:sp>
    </p:spTree>
    <p:extLst>
      <p:ext uri="{BB962C8B-B14F-4D97-AF65-F5344CB8AC3E}">
        <p14:creationId xmlns:p14="http://schemas.microsoft.com/office/powerpoint/2010/main" val="3356135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PlaceHolder 1"/>
          <p:cNvSpPr>
            <a:spLocks noGrp="1" noRot="1" noChangeAspect="1"/>
          </p:cNvSpPr>
          <p:nvPr>
            <p:ph type="sldImg"/>
          </p:nvPr>
        </p:nvSpPr>
        <p:spPr>
          <a:xfrm>
            <a:off x="685800" y="1143000"/>
            <a:ext cx="5486400" cy="3086100"/>
          </a:xfrm>
          <a:prstGeom prst="rect">
            <a:avLst/>
          </a:prstGeom>
        </p:spPr>
      </p:sp>
      <p:sp>
        <p:nvSpPr>
          <p:cNvPr id="453"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41B8F0C-1B73-4B1C-9B86-D660E8EAE151}" type="slidenum">
              <a:rPr lang="en-US" sz="1200" b="0" strike="noStrike" spc="-1">
                <a:latin typeface="Calibri"/>
              </a:rPr>
              <a:t>11</a:t>
            </a:fld>
            <a:endParaRPr lang="et-EE" sz="1200" b="0" strike="noStrike" spc="-1">
              <a:latin typeface="Calibri"/>
            </a:endParaRPr>
          </a:p>
        </p:txBody>
      </p:sp>
      <p:sp>
        <p:nvSpPr>
          <p:cNvPr id="3" name="Märkmete kohatäide 2">
            <a:extLst>
              <a:ext uri="{FF2B5EF4-FFF2-40B4-BE49-F238E27FC236}">
                <a16:creationId xmlns:a16="http://schemas.microsoft.com/office/drawing/2014/main" id="{CA5E7D79-E050-4935-8DB0-B7BA06C030AD}"/>
              </a:ext>
            </a:extLst>
          </p:cNvPr>
          <p:cNvSpPr>
            <a:spLocks noGrp="1"/>
          </p:cNvSpPr>
          <p:nvPr>
            <p:ph type="body"/>
          </p:nvPr>
        </p:nvSpPr>
        <p:spPr/>
        <p:txBody>
          <a:bodyPr/>
          <a:lstStyle/>
          <a:p>
            <a:r>
              <a:rPr lang="et-EE" dirty="0"/>
              <a:t>Allikas: HM tulemusaruanne 2022 analüütiline lisa: https://www.hm.ee/sites/default/files/documents/2023-08/2022_TA_anal%C3%BC%C3%BCtiline_lisa.pdf</a:t>
            </a:r>
          </a:p>
          <a:p>
            <a:br>
              <a:rPr lang="et-EE" dirty="0"/>
            </a:br>
            <a:endParaRPr lang="et-EE" dirty="0"/>
          </a:p>
        </p:txBody>
      </p:sp>
    </p:spTree>
    <p:extLst>
      <p:ext uri="{BB962C8B-B14F-4D97-AF65-F5344CB8AC3E}">
        <p14:creationId xmlns:p14="http://schemas.microsoft.com/office/powerpoint/2010/main" val="914603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374151"/>
                </a:solidFill>
                <a:effectLst/>
                <a:latin typeface="Söhne"/>
              </a:rPr>
              <a:t>established </a:t>
            </a:r>
            <a:r>
              <a:rPr lang="en-US" b="0" i="0" dirty="0">
                <a:solidFill>
                  <a:srgbClr val="374151"/>
                </a:solidFill>
                <a:effectLst/>
                <a:latin typeface="Söhne"/>
              </a:rPr>
              <a:t>in 2011</a:t>
            </a:r>
            <a:r>
              <a:rPr lang="et-EE" b="0" i="0" dirty="0">
                <a:solidFill>
                  <a:srgbClr val="374151"/>
                </a:solidFill>
                <a:effectLst/>
                <a:latin typeface="Söhne"/>
              </a:rPr>
              <a:t>. </a:t>
            </a:r>
            <a:r>
              <a:rPr lang="en-US" b="0" i="0" dirty="0">
                <a:solidFill>
                  <a:srgbClr val="374151"/>
                </a:solidFill>
                <a:effectLst/>
                <a:latin typeface="Söhne"/>
              </a:rPr>
              <a:t>Broadcast by Estonian Television and funded by the Estonian Research Council.</a:t>
            </a:r>
            <a:endParaRPr lang="et-EE" b="0" i="0" dirty="0">
              <a:solidFill>
                <a:srgbClr val="374151"/>
              </a:solidFill>
              <a:effectLst/>
              <a:latin typeface="Söhne"/>
            </a:endParaRPr>
          </a:p>
          <a:p>
            <a:pPr algn="l">
              <a:buFont typeface="Arial" panose="020B0604020202020204" pitchFamily="34" charset="0"/>
              <a:buChar char="•"/>
            </a:pPr>
            <a:r>
              <a:rPr lang="et-EE" b="0" i="0" dirty="0" err="1">
                <a:solidFill>
                  <a:srgbClr val="374151"/>
                </a:solidFill>
                <a:effectLst/>
                <a:latin typeface="Söhne"/>
              </a:rPr>
              <a:t>Fostering</a:t>
            </a:r>
            <a:r>
              <a:rPr lang="et-EE" b="0" i="0" dirty="0">
                <a:solidFill>
                  <a:srgbClr val="374151"/>
                </a:solidFill>
                <a:effectLst/>
                <a:latin typeface="Söhne"/>
              </a:rPr>
              <a:t> </a:t>
            </a:r>
            <a:r>
              <a:rPr lang="en-US" b="0" i="0" dirty="0">
                <a:solidFill>
                  <a:srgbClr val="374151"/>
                </a:solidFill>
                <a:effectLst/>
                <a:latin typeface="Söhne"/>
              </a:rPr>
              <a:t>creativity, theoretical knowledge, and practical skills</a:t>
            </a:r>
          </a:p>
          <a:p>
            <a:pPr algn="l">
              <a:buFont typeface="Arial" panose="020B0604020202020204" pitchFamily="34" charset="0"/>
              <a:buChar char="•"/>
            </a:pPr>
            <a:r>
              <a:rPr lang="en-US" b="0" i="0" dirty="0">
                <a:solidFill>
                  <a:srgbClr val="374151"/>
                </a:solidFill>
                <a:effectLst/>
                <a:latin typeface="Söhne"/>
              </a:rPr>
              <a:t>Tasks often created in collaboration with tech companies</a:t>
            </a:r>
          </a:p>
          <a:p>
            <a:pPr algn="l">
              <a:buFont typeface="Arial" panose="020B0604020202020204" pitchFamily="34" charset="0"/>
              <a:buChar char="•"/>
            </a:pPr>
            <a:r>
              <a:rPr lang="en-US" b="0" i="0" dirty="0">
                <a:solidFill>
                  <a:srgbClr val="374151"/>
                </a:solidFill>
                <a:effectLst/>
                <a:latin typeface="Söhne"/>
              </a:rPr>
              <a:t>The show also provides STEM teaching material for schools</a:t>
            </a:r>
          </a:p>
          <a:p>
            <a:pPr algn="l">
              <a:buFont typeface="Arial" panose="020B0604020202020204" pitchFamily="34" charset="0"/>
              <a:buChar char="•"/>
            </a:pPr>
            <a:r>
              <a:rPr lang="en-US" b="0" i="0" dirty="0">
                <a:solidFill>
                  <a:srgbClr val="374151"/>
                </a:solidFill>
                <a:effectLst/>
                <a:latin typeface="Söhne"/>
              </a:rPr>
              <a:t>Has significantly contributed to the popularity of STEM in Estonia, with every third student pursuing higher education in the STEM </a:t>
            </a:r>
            <a:r>
              <a:rPr lang="en-US" b="0" i="0" dirty="0" err="1">
                <a:solidFill>
                  <a:srgbClr val="374151"/>
                </a:solidFill>
                <a:effectLst/>
                <a:latin typeface="Söhne"/>
              </a:rPr>
              <a:t>fiel</a:t>
            </a:r>
            <a:r>
              <a:rPr lang="et-EE" b="0" i="0" dirty="0">
                <a:solidFill>
                  <a:srgbClr val="374151"/>
                </a:solidFill>
                <a:effectLst/>
                <a:latin typeface="Söhne"/>
              </a:rPr>
              <a:t>d</a:t>
            </a:r>
          </a:p>
          <a:p>
            <a:pPr algn="l">
              <a:buFont typeface="Arial" panose="020B0604020202020204" pitchFamily="34" charset="0"/>
              <a:buChar char="•"/>
            </a:pPr>
            <a:r>
              <a:rPr lang="en-US" b="0" i="0" dirty="0">
                <a:solidFill>
                  <a:srgbClr val="374151"/>
                </a:solidFill>
                <a:effectLst/>
                <a:latin typeface="Söhne"/>
              </a:rPr>
              <a:t>Aims to popularize natural sciences among youth.</a:t>
            </a:r>
            <a:endParaRPr lang="et-EE"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Contestants compete for a €10,000 scholarship.</a:t>
            </a:r>
          </a:p>
          <a:p>
            <a:pPr algn="l">
              <a:buFont typeface="Arial" panose="020B0604020202020204" pitchFamily="34" charset="0"/>
              <a:buChar char="•"/>
            </a:pPr>
            <a:endParaRPr lang="en-US" b="0" i="0" dirty="0">
              <a:solidFill>
                <a:srgbClr val="374151"/>
              </a:solidFill>
              <a:effectLst/>
              <a:latin typeface="Söhne"/>
            </a:endParaRP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12</a:t>
            </a:fld>
            <a:endParaRPr lang="et-EE" sz="1400" b="0" strike="noStrike" spc="-1">
              <a:latin typeface="Calibri"/>
            </a:endParaRPr>
          </a:p>
        </p:txBody>
      </p:sp>
    </p:spTree>
    <p:extLst>
      <p:ext uri="{BB962C8B-B14F-4D97-AF65-F5344CB8AC3E}">
        <p14:creationId xmlns:p14="http://schemas.microsoft.com/office/powerpoint/2010/main" val="3782638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r>
              <a:rPr lang="en-US" dirty="0" err="1"/>
              <a:t>Praktikal</a:t>
            </a:r>
            <a:r>
              <a:rPr lang="en-US" dirty="0"/>
              <a:t>, </a:t>
            </a:r>
            <a:r>
              <a:rPr lang="en-US" dirty="0" err="1"/>
              <a:t>Merkuur</a:t>
            </a:r>
            <a:r>
              <a:rPr lang="en-US" dirty="0"/>
              <a:t>, and </a:t>
            </a:r>
            <a:r>
              <a:rPr lang="en-US" dirty="0" err="1"/>
              <a:t>Futuclass</a:t>
            </a:r>
            <a:r>
              <a:rPr lang="en-US" dirty="0"/>
              <a:t> are examples of Estonian edtech companies that are contributing to the enhancement of STEM education. They offer innovative solutions that aim to bridge the gap between education and employment, make STEM learning more engaging and accessible, and leverage advanced technologies like VR to improve learning outcomes. These are just a few examples of the many Estonian EdTech companies working in the STEM field.</a:t>
            </a:r>
          </a:p>
          <a:p>
            <a:pPr algn="l"/>
            <a:endParaRPr lang="en-US" dirty="0"/>
          </a:p>
          <a:p>
            <a:pPr algn="l"/>
            <a:r>
              <a:rPr lang="en-US" dirty="0" err="1"/>
              <a:t>Praktikal</a:t>
            </a:r>
            <a:r>
              <a:rPr lang="en-US" dirty="0"/>
              <a:t>: https://praktikal.ee/</a:t>
            </a:r>
          </a:p>
          <a:p>
            <a:pPr algn="l"/>
            <a:r>
              <a:rPr lang="en-US" dirty="0" err="1"/>
              <a:t>Merkuur</a:t>
            </a:r>
            <a:r>
              <a:rPr lang="en-US" dirty="0"/>
              <a:t>: https://www.merkuur.eu/</a:t>
            </a:r>
          </a:p>
          <a:p>
            <a:pPr algn="l"/>
            <a:r>
              <a:rPr lang="en-US" dirty="0" err="1"/>
              <a:t>Futuclass</a:t>
            </a:r>
            <a:r>
              <a:rPr lang="en-US" dirty="0"/>
              <a:t>: https://futuclass.com/</a:t>
            </a:r>
            <a:endParaRPr lang="et-EE"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13</a:t>
            </a:fld>
            <a:endParaRPr lang="et-EE" sz="1400" b="0" strike="noStrike" spc="-1">
              <a:latin typeface="Calibri"/>
            </a:endParaRPr>
          </a:p>
        </p:txBody>
      </p:sp>
    </p:spTree>
    <p:extLst>
      <p:ext uri="{BB962C8B-B14F-4D97-AF65-F5344CB8AC3E}">
        <p14:creationId xmlns:p14="http://schemas.microsoft.com/office/powerpoint/2010/main" val="2567364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buFont typeface="Arial" panose="020B0604020202020204" pitchFamily="34" charset="0"/>
              <a:buChar char="•"/>
            </a:pPr>
            <a:r>
              <a:rPr lang="en-US" b="0" i="0">
                <a:solidFill>
                  <a:srgbClr val="374151"/>
                </a:solidFill>
                <a:effectLst/>
                <a:latin typeface="Söhne"/>
              </a:rPr>
              <a:t>Unicorn Squad is a movement providing technology education specifically for girls aged 8-14. The aim is to increase girls' interest in technology, robotics, and natural sciences from an early age.</a:t>
            </a:r>
          </a:p>
          <a:p>
            <a:pPr algn="l">
              <a:buFont typeface="Arial" panose="020B0604020202020204" pitchFamily="34" charset="0"/>
              <a:buChar char="•"/>
            </a:pPr>
            <a:r>
              <a:rPr lang="en-US" b="0" i="0">
                <a:solidFill>
                  <a:srgbClr val="374151"/>
                </a:solidFill>
                <a:effectLst/>
                <a:latin typeface="Söhne"/>
              </a:rPr>
              <a:t>The initiative was launched in response to the underrepresentation of women in ICT fields, both in Estonia and globally. In Estonia, only about 22% of ICT specialists are women.</a:t>
            </a:r>
          </a:p>
          <a:p>
            <a:pPr algn="l">
              <a:buFont typeface="Arial" panose="020B0604020202020204" pitchFamily="34" charset="0"/>
              <a:buChar char="•"/>
            </a:pPr>
            <a:r>
              <a:rPr lang="en-US" b="0" i="0">
                <a:solidFill>
                  <a:srgbClr val="374151"/>
                </a:solidFill>
                <a:effectLst/>
                <a:latin typeface="Söhne"/>
              </a:rPr>
              <a:t>The program operates on the belief that girls are just as curious as boys, but often hold back in mixed groups, leading to a lack of positive experiences with technology. This can later reflect in the job market, where high-paying ICT jobs may seem inaccessible to them.</a:t>
            </a:r>
          </a:p>
          <a:p>
            <a:pPr algn="l">
              <a:buFont typeface="Arial" panose="020B0604020202020204" pitchFamily="34" charset="0"/>
              <a:buChar char="•"/>
            </a:pPr>
            <a:r>
              <a:rPr lang="en-US" b="0" i="0">
                <a:solidFill>
                  <a:srgbClr val="374151"/>
                </a:solidFill>
                <a:effectLst/>
                <a:latin typeface="Söhne"/>
              </a:rPr>
              <a:t>The Unicorn Squad has found that when girls can explore technology in girls-only groups, they are much more open, willing to experiment, and feel more comfortable. This approach helps to remove the fear of technology, boost their confidence, and increase their interest in technology, providing them with equal opportunities in the future job market.</a:t>
            </a:r>
          </a:p>
          <a:p>
            <a:pPr algn="l">
              <a:buFont typeface="Arial" panose="020B0604020202020204" pitchFamily="34" charset="0"/>
              <a:buChar char="•"/>
            </a:pPr>
            <a:r>
              <a:rPr lang="en-US" b="0" i="0">
                <a:solidFill>
                  <a:srgbClr val="374151"/>
                </a:solidFill>
                <a:effectLst/>
                <a:latin typeface="Söhne"/>
              </a:rPr>
              <a:t>As of spring 2023, the Unicorn Squad has over 160 groups with over 2000 girls participating across Estonia.</a:t>
            </a:r>
          </a:p>
          <a:p>
            <a:pPr algn="l"/>
            <a:r>
              <a:rPr lang="en-US" b="0" i="0">
                <a:solidFill>
                  <a:srgbClr val="374151"/>
                </a:solidFill>
                <a:effectLst/>
                <a:latin typeface="Söhne"/>
              </a:rPr>
              <a:t>(Source: </a:t>
            </a:r>
            <a:r>
              <a:rPr lang="en-US" b="0" i="0" u="sng">
                <a:solidFill>
                  <a:srgbClr val="374151"/>
                </a:solidFill>
                <a:effectLst/>
                <a:latin typeface="Söhne"/>
                <a:hlinkClick r:id="rId3"/>
              </a:rPr>
              <a:t>Unicorn Squad</a:t>
            </a:r>
            <a:r>
              <a:rPr lang="en-US" b="0" i="0">
                <a:solidFill>
                  <a:srgbClr val="374151"/>
                </a:solidFill>
                <a:effectLst/>
                <a:latin typeface="Söhne"/>
              </a:rPr>
              <a:t>)</a:t>
            </a: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14</a:t>
            </a:fld>
            <a:endParaRPr lang="et-EE" sz="1400" b="0" strike="noStrike" spc="-1">
              <a:latin typeface="Calibri"/>
            </a:endParaRPr>
          </a:p>
        </p:txBody>
      </p:sp>
    </p:spTree>
    <p:extLst>
      <p:ext uri="{BB962C8B-B14F-4D97-AF65-F5344CB8AC3E}">
        <p14:creationId xmlns:p14="http://schemas.microsoft.com/office/powerpoint/2010/main" val="859249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4" name="Slide Number Placeholder 3"/>
          <p:cNvSpPr>
            <a:spLocks noGrp="1"/>
          </p:cNvSpPr>
          <p:nvPr>
            <p:ph type="sldNum" sz="quarter" idx="10"/>
          </p:nvPr>
        </p:nvSpPr>
        <p:spPr/>
        <p:txBody>
          <a:bodyPr/>
          <a:lstStyle/>
          <a:p>
            <a:fld id="{CA529E33-65E5-403A-9340-77D2DF082C6D}" type="slidenum">
              <a:rPr lang="en-US" smtClean="0"/>
              <a:t>15</a:t>
            </a:fld>
            <a:endParaRPr lang="en-US"/>
          </a:p>
        </p:txBody>
      </p:sp>
      <p:sp>
        <p:nvSpPr>
          <p:cNvPr id="6" name="Märkmete kohatäide 5">
            <a:extLst>
              <a:ext uri="{FF2B5EF4-FFF2-40B4-BE49-F238E27FC236}">
                <a16:creationId xmlns:a16="http://schemas.microsoft.com/office/drawing/2014/main" id="{D9FC2A92-4A2F-4281-BDF7-FB6B6A2D5717}"/>
              </a:ext>
            </a:extLst>
          </p:cNvPr>
          <p:cNvSpPr>
            <a:spLocks noGrp="1"/>
          </p:cNvSpPr>
          <p:nvPr>
            <p:ph type="body"/>
          </p:nvPr>
        </p:nvSpPr>
        <p:spPr/>
        <p:txBody>
          <a:bodyPr/>
          <a:lstStyle/>
          <a:p>
            <a:pPr marL="171450" indent="-171450">
              <a:buFont typeface="Arial" panose="020B0604020202020204" pitchFamily="34" charset="0"/>
              <a:buChar char="•"/>
            </a:pPr>
            <a:r>
              <a:rPr lang="et-EE"/>
              <a:t>99% of </a:t>
            </a:r>
            <a:r>
              <a:rPr lang="et-EE" err="1"/>
              <a:t>kindergartens</a:t>
            </a:r>
            <a:r>
              <a:rPr lang="et-EE"/>
              <a:t> and 98% of </a:t>
            </a:r>
            <a:r>
              <a:rPr lang="et-EE" err="1"/>
              <a:t>schools</a:t>
            </a:r>
            <a:r>
              <a:rPr lang="et-EE"/>
              <a:t> took part in </a:t>
            </a:r>
            <a:r>
              <a:rPr lang="et-EE" err="1"/>
              <a:t>ProgeTiger</a:t>
            </a:r>
            <a:r>
              <a:rPr lang="et-EE"/>
              <a:t> programme, </a:t>
            </a:r>
            <a:r>
              <a:rPr lang="et-EE" i="1"/>
              <a:t>Education and </a:t>
            </a:r>
            <a:r>
              <a:rPr lang="et-EE" i="1" err="1"/>
              <a:t>Youth</a:t>
            </a:r>
            <a:r>
              <a:rPr lang="et-EE" i="1"/>
              <a:t> </a:t>
            </a:r>
            <a:r>
              <a:rPr lang="et-EE" i="1" err="1"/>
              <a:t>Board</a:t>
            </a:r>
            <a:r>
              <a:rPr lang="et-EE" i="1"/>
              <a:t> 2020</a:t>
            </a:r>
          </a:p>
          <a:p>
            <a:pPr marL="171450" indent="-171450">
              <a:buFont typeface="Arial" panose="020B0604020202020204" pitchFamily="34" charset="0"/>
              <a:buChar char="•"/>
            </a:pPr>
            <a:r>
              <a:rPr lang="et-EE"/>
              <a:t>8.86% of all </a:t>
            </a:r>
            <a:r>
              <a:rPr lang="et-EE" err="1"/>
              <a:t>students</a:t>
            </a:r>
            <a:r>
              <a:rPr lang="et-EE"/>
              <a:t> </a:t>
            </a:r>
            <a:r>
              <a:rPr lang="et-EE" err="1"/>
              <a:t>studied</a:t>
            </a:r>
            <a:r>
              <a:rPr lang="et-EE"/>
              <a:t> ICT (BA+MA)</a:t>
            </a:r>
            <a:r>
              <a:rPr lang="et-EE" sz="1800">
                <a:solidFill>
                  <a:srgbClr val="000000"/>
                </a:solidFill>
                <a:effectLst/>
                <a:latin typeface="Calibri" panose="020F0502020204030204" pitchFamily="34" charset="0"/>
                <a:ea typeface="Calibri" panose="020F0502020204030204" pitchFamily="34" charset="0"/>
              </a:rPr>
              <a:t> in Estonia, </a:t>
            </a:r>
            <a:r>
              <a:rPr lang="et-EE" sz="1800" err="1">
                <a:solidFill>
                  <a:srgbClr val="000000"/>
                </a:solidFill>
                <a:effectLst/>
                <a:latin typeface="Calibri" panose="020F0502020204030204" pitchFamily="34" charset="0"/>
                <a:ea typeface="Calibri" panose="020F0502020204030204" pitchFamily="34" charset="0"/>
              </a:rPr>
              <a:t>while</a:t>
            </a:r>
            <a:r>
              <a:rPr lang="et-EE" sz="1800">
                <a:solidFill>
                  <a:srgbClr val="000000"/>
                </a:solidFill>
                <a:effectLst/>
                <a:latin typeface="Calibri" panose="020F0502020204030204" pitchFamily="34" charset="0"/>
                <a:ea typeface="Calibri" panose="020F0502020204030204" pitchFamily="34" charset="0"/>
              </a:rPr>
              <a:t> EU </a:t>
            </a:r>
            <a:r>
              <a:rPr lang="et-EE" sz="1800" err="1">
                <a:solidFill>
                  <a:srgbClr val="000000"/>
                </a:solidFill>
                <a:effectLst/>
                <a:latin typeface="Calibri" panose="020F0502020204030204" pitchFamily="34" charset="0"/>
                <a:ea typeface="Calibri" panose="020F0502020204030204" pitchFamily="34" charset="0"/>
              </a:rPr>
              <a:t>average</a:t>
            </a:r>
            <a:r>
              <a:rPr lang="et-EE" sz="1800">
                <a:solidFill>
                  <a:srgbClr val="000000"/>
                </a:solidFill>
                <a:effectLst/>
                <a:latin typeface="Calibri" panose="020F0502020204030204" pitchFamily="34" charset="0"/>
                <a:ea typeface="Calibri" panose="020F0502020204030204" pitchFamily="34" charset="0"/>
              </a:rPr>
              <a:t> </a:t>
            </a:r>
            <a:r>
              <a:rPr lang="et-EE" sz="1800" err="1">
                <a:solidFill>
                  <a:srgbClr val="000000"/>
                </a:solidFill>
                <a:effectLst/>
                <a:latin typeface="Calibri" panose="020F0502020204030204" pitchFamily="34" charset="0"/>
                <a:ea typeface="Calibri" panose="020F0502020204030204" pitchFamily="34" charset="0"/>
              </a:rPr>
              <a:t>is</a:t>
            </a:r>
            <a:r>
              <a:rPr lang="et-EE" sz="1800">
                <a:solidFill>
                  <a:srgbClr val="000000"/>
                </a:solidFill>
                <a:effectLst/>
                <a:latin typeface="Calibri" panose="020F0502020204030204" pitchFamily="34" charset="0"/>
                <a:ea typeface="Calibri" panose="020F0502020204030204" pitchFamily="34" charset="0"/>
              </a:rPr>
              <a:t> 4.65%, </a:t>
            </a:r>
            <a:r>
              <a:rPr lang="et-EE" sz="1800" i="1" err="1">
                <a:solidFill>
                  <a:srgbClr val="000000"/>
                </a:solidFill>
                <a:effectLst/>
                <a:latin typeface="Calibri" panose="020F0502020204030204" pitchFamily="34" charset="0"/>
                <a:ea typeface="Calibri" panose="020F0502020204030204" pitchFamily="34" charset="0"/>
              </a:rPr>
              <a:t>Eurostat</a:t>
            </a:r>
            <a:r>
              <a:rPr lang="et-EE" sz="1800" i="1">
                <a:solidFill>
                  <a:srgbClr val="000000"/>
                </a:solidFill>
                <a:effectLst/>
                <a:latin typeface="Calibri" panose="020F0502020204030204" pitchFamily="34" charset="0"/>
                <a:ea typeface="Calibri" panose="020F0502020204030204" pitchFamily="34" charset="0"/>
              </a:rPr>
              <a:t> 2018</a:t>
            </a:r>
            <a:endParaRPr lang="et-EE" i="1"/>
          </a:p>
          <a:p>
            <a:pPr marL="171450" indent="-171450">
              <a:buFont typeface="Arial" panose="020B0604020202020204" pitchFamily="34" charset="0"/>
              <a:buChar char="•"/>
            </a:pPr>
            <a:r>
              <a:rPr lang="et-EE"/>
              <a:t>2019/2020 40% of ICT Master </a:t>
            </a:r>
            <a:r>
              <a:rPr lang="et-EE" err="1"/>
              <a:t>students</a:t>
            </a:r>
            <a:r>
              <a:rPr lang="et-EE"/>
              <a:t> </a:t>
            </a:r>
            <a:r>
              <a:rPr lang="et-EE" err="1"/>
              <a:t>were</a:t>
            </a:r>
            <a:r>
              <a:rPr lang="et-EE"/>
              <a:t> </a:t>
            </a:r>
            <a:r>
              <a:rPr lang="et-EE" err="1"/>
              <a:t>female</a:t>
            </a:r>
            <a:r>
              <a:rPr lang="et-EE"/>
              <a:t> in Estonia, </a:t>
            </a:r>
            <a:r>
              <a:rPr lang="et-EE" i="0" u="sng"/>
              <a:t>www.informatics-europe.org</a:t>
            </a:r>
          </a:p>
          <a:p>
            <a:pPr marL="171450" indent="-171450" algn="l">
              <a:buFont typeface="Arial" panose="020B0604020202020204" pitchFamily="34" charset="0"/>
              <a:buChar char="•"/>
            </a:pPr>
            <a:r>
              <a:rPr lang="et-EE" b="0" i="0">
                <a:solidFill>
                  <a:srgbClr val="000000"/>
                </a:solidFill>
                <a:effectLst/>
                <a:latin typeface="Aino" panose="02000603040504020204" pitchFamily="50" charset="-70"/>
              </a:rPr>
              <a:t>1st in </a:t>
            </a:r>
            <a:r>
              <a:rPr lang="et-EE" b="0" i="0" err="1">
                <a:solidFill>
                  <a:srgbClr val="000000"/>
                </a:solidFill>
                <a:effectLst/>
                <a:latin typeface="Aino" panose="02000603040504020204" pitchFamily="50" charset="-70"/>
              </a:rPr>
              <a:t>digital</a:t>
            </a:r>
            <a:r>
              <a:rPr lang="et-EE" b="0" i="0">
                <a:solidFill>
                  <a:srgbClr val="000000"/>
                </a:solidFill>
                <a:effectLst/>
                <a:latin typeface="Aino" panose="02000603040504020204" pitchFamily="50" charset="-70"/>
              </a:rPr>
              <a:t> </a:t>
            </a:r>
            <a:r>
              <a:rPr lang="et-EE" b="0" i="0" err="1">
                <a:solidFill>
                  <a:srgbClr val="000000"/>
                </a:solidFill>
                <a:effectLst/>
                <a:latin typeface="Aino" panose="02000603040504020204" pitchFamily="50" charset="-70"/>
              </a:rPr>
              <a:t>learning</a:t>
            </a:r>
            <a:r>
              <a:rPr lang="et-EE" b="0" i="0">
                <a:solidFill>
                  <a:srgbClr val="000000"/>
                </a:solidFill>
                <a:effectLst/>
                <a:latin typeface="Aino" panose="02000603040504020204" pitchFamily="50" charset="-70"/>
              </a:rPr>
              <a:t> - </a:t>
            </a:r>
            <a:r>
              <a:rPr lang="en-US" b="0" i="0">
                <a:solidFill>
                  <a:srgbClr val="000000"/>
                </a:solidFill>
                <a:effectLst/>
                <a:latin typeface="Aino" panose="02000603040504020204" pitchFamily="50" charset="-70"/>
              </a:rPr>
              <a:t>CEPS (Centre for European Policy Studies) assessed European countries’ performance in digital learning and found that Estonia, the Netherlands and Finland excel in the </a:t>
            </a:r>
            <a:r>
              <a:rPr lang="en-US" b="0" i="0" err="1">
                <a:solidFill>
                  <a:srgbClr val="000000"/>
                </a:solidFill>
                <a:effectLst/>
                <a:latin typeface="Aino" panose="02000603040504020204" pitchFamily="50" charset="-70"/>
              </a:rPr>
              <a:t>digitalisation</a:t>
            </a:r>
            <a:r>
              <a:rPr lang="en-US" b="0" i="0">
                <a:solidFill>
                  <a:srgbClr val="000000"/>
                </a:solidFill>
                <a:effectLst/>
                <a:latin typeface="Aino" panose="02000603040504020204" pitchFamily="50" charset="-70"/>
              </a:rPr>
              <a:t> of education.</a:t>
            </a:r>
            <a:r>
              <a:rPr lang="et-EE" b="0" i="0">
                <a:solidFill>
                  <a:srgbClr val="000000"/>
                </a:solidFill>
                <a:effectLst/>
                <a:latin typeface="Aino" panose="02000603040504020204" pitchFamily="50" charset="-70"/>
              </a:rPr>
              <a:t> </a:t>
            </a:r>
            <a:r>
              <a:rPr lang="et-EE" b="0" i="0" u="sng">
                <a:solidFill>
                  <a:srgbClr val="000000"/>
                </a:solidFill>
                <a:effectLst/>
                <a:latin typeface="Aino" panose="02000603040504020204" pitchFamily="50" charset="-70"/>
              </a:rPr>
              <a:t>www.educationestonia.org/estonia-no-1-in-europe-for-digital-learning/</a:t>
            </a:r>
            <a:endParaRPr lang="et-EE" u="sng"/>
          </a:p>
          <a:p>
            <a:pPr marL="171450" indent="-171450">
              <a:buFontTx/>
              <a:buChar char="-"/>
            </a:pPr>
            <a:endParaRPr lang="et-EE"/>
          </a:p>
        </p:txBody>
      </p:sp>
    </p:spTree>
    <p:extLst>
      <p:ext uri="{BB962C8B-B14F-4D97-AF65-F5344CB8AC3E}">
        <p14:creationId xmlns:p14="http://schemas.microsoft.com/office/powerpoint/2010/main" val="656136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a:xfrm>
            <a:off x="217488" y="812800"/>
            <a:ext cx="7124700" cy="4008438"/>
          </a:xfrm>
        </p:spPr>
      </p:sp>
      <p:sp>
        <p:nvSpPr>
          <p:cNvPr id="3" name="Notes Placeholder 2"/>
          <p:cNvSpPr>
            <a:spLocks noGrp="1"/>
          </p:cNvSpPr>
          <p:nvPr>
            <p:ph type="body" idx="1"/>
            <p:custDataLst>
              <p:tags r:id="rId2"/>
            </p:custDataLst>
          </p:nvPr>
        </p:nvSpPr>
        <p:spPr/>
        <p:txBody>
          <a:bodyPr/>
          <a:lstStyle/>
          <a:p>
            <a:pPr algn="l"/>
            <a:r>
              <a:rPr lang="en-US" b="0" i="0">
                <a:solidFill>
                  <a:srgbClr val="374151"/>
                </a:solidFill>
                <a:effectLst/>
                <a:latin typeface="Söhne"/>
              </a:rPr>
              <a:t>IT Retraining for Non-Tech Professionals in Estonia</a:t>
            </a:r>
          </a:p>
          <a:p>
            <a:pPr algn="l"/>
            <a:endParaRPr lang="en-US" b="0" i="0">
              <a:solidFill>
                <a:srgbClr val="374151"/>
              </a:solidFill>
              <a:effectLst/>
              <a:latin typeface="Söhne"/>
            </a:endParaRPr>
          </a:p>
          <a:p>
            <a:pPr algn="l">
              <a:buFont typeface="Arial" panose="020B0604020202020204" pitchFamily="34" charset="0"/>
              <a:buChar char="•"/>
            </a:pPr>
            <a:r>
              <a:rPr lang="en-US" b="1" i="0">
                <a:solidFill>
                  <a:srgbClr val="374151"/>
                </a:solidFill>
                <a:effectLst/>
                <a:latin typeface="Söhne"/>
              </a:rPr>
              <a:t>Vali IT! Program:</a:t>
            </a:r>
            <a:r>
              <a:rPr lang="en-US" b="0" i="0">
                <a:solidFill>
                  <a:srgbClr val="374151"/>
                </a:solidFill>
                <a:effectLst/>
                <a:latin typeface="Söhne"/>
              </a:rPr>
              <a:t> An intensive 14-week program that retrains non-tech professionals into software developers and tech specialists.</a:t>
            </a:r>
          </a:p>
          <a:p>
            <a:pPr algn="l">
              <a:buFont typeface="Arial" panose="020B0604020202020204" pitchFamily="34" charset="0"/>
              <a:buChar char="•"/>
            </a:pPr>
            <a:r>
              <a:rPr lang="en-US" b="1" i="0">
                <a:solidFill>
                  <a:srgbClr val="374151"/>
                </a:solidFill>
                <a:effectLst/>
                <a:latin typeface="Söhne"/>
              </a:rPr>
              <a:t>Highly Competitive:</a:t>
            </a:r>
            <a:r>
              <a:rPr lang="en-US" b="0" i="0">
                <a:solidFill>
                  <a:srgbClr val="374151"/>
                </a:solidFill>
                <a:effectLst/>
                <a:latin typeface="Söhne"/>
              </a:rPr>
              <a:t> Acceptance rate of 25%, with about 20 people admitted per cohort.</a:t>
            </a:r>
          </a:p>
          <a:p>
            <a:pPr algn="l">
              <a:buFont typeface="Arial" panose="020B0604020202020204" pitchFamily="34" charset="0"/>
              <a:buChar char="•"/>
            </a:pPr>
            <a:r>
              <a:rPr lang="en-US" b="1" i="0">
                <a:solidFill>
                  <a:srgbClr val="374151"/>
                </a:solidFill>
                <a:effectLst/>
                <a:latin typeface="Söhne"/>
              </a:rPr>
              <a:t>Practical Approach:</a:t>
            </a:r>
            <a:r>
              <a:rPr lang="en-US" b="0" i="0">
                <a:solidFill>
                  <a:srgbClr val="374151"/>
                </a:solidFill>
                <a:effectLst/>
                <a:latin typeface="Söhne"/>
              </a:rPr>
              <a:t> Six weeks of boot camp-style study followed by an 8-week full-time internship at selected companies.</a:t>
            </a:r>
          </a:p>
          <a:p>
            <a:pPr algn="l">
              <a:buFont typeface="Arial" panose="020B0604020202020204" pitchFamily="34" charset="0"/>
              <a:buChar char="•"/>
            </a:pPr>
            <a:r>
              <a:rPr lang="en-US" b="1" i="0">
                <a:solidFill>
                  <a:srgbClr val="374151"/>
                </a:solidFill>
                <a:effectLst/>
                <a:latin typeface="Söhne"/>
              </a:rPr>
              <a:t>Areas of Training:</a:t>
            </a:r>
            <a:r>
              <a:rPr lang="en-US" b="0" i="0">
                <a:solidFill>
                  <a:srgbClr val="374151"/>
                </a:solidFill>
                <a:effectLst/>
                <a:latin typeface="Söhne"/>
              </a:rPr>
              <a:t> Software development, UI/UX design, automation of tests, database scripting, and analytics.</a:t>
            </a:r>
          </a:p>
          <a:p>
            <a:pPr algn="l">
              <a:buFont typeface="Arial" panose="020B0604020202020204" pitchFamily="34" charset="0"/>
              <a:buChar char="•"/>
            </a:pPr>
            <a:r>
              <a:rPr lang="en-US" b="1" i="0">
                <a:solidFill>
                  <a:srgbClr val="374151"/>
                </a:solidFill>
                <a:effectLst/>
                <a:latin typeface="Söhne"/>
              </a:rPr>
              <a:t>Impressive Results:</a:t>
            </a:r>
            <a:r>
              <a:rPr lang="en-US" b="0" i="0">
                <a:solidFill>
                  <a:srgbClr val="374151"/>
                </a:solidFill>
                <a:effectLst/>
                <a:latin typeface="Söhne"/>
              </a:rPr>
              <a:t> Over 700 software developers and tech specialists produced in just about seven years.</a:t>
            </a:r>
          </a:p>
          <a:p>
            <a:pPr algn="l">
              <a:buFont typeface="Arial" panose="020B0604020202020204" pitchFamily="34" charset="0"/>
              <a:buChar char="•"/>
            </a:pPr>
            <a:r>
              <a:rPr lang="en-US" b="1" i="0">
                <a:solidFill>
                  <a:srgbClr val="374151"/>
                </a:solidFill>
                <a:effectLst/>
                <a:latin typeface="Söhne"/>
              </a:rPr>
              <a:t>Career Transition:</a:t>
            </a:r>
            <a:r>
              <a:rPr lang="en-US" b="0" i="0">
                <a:solidFill>
                  <a:srgbClr val="374151"/>
                </a:solidFill>
                <a:effectLst/>
                <a:latin typeface="Söhne"/>
              </a:rPr>
              <a:t> Provides opportunities for career change into the tech sector, regardless of previous professional background.</a:t>
            </a:r>
          </a:p>
          <a:p>
            <a:pPr algn="l">
              <a:buFont typeface="Arial" panose="020B0604020202020204" pitchFamily="34" charset="0"/>
              <a:buChar char="•"/>
            </a:pPr>
            <a:r>
              <a:rPr lang="en-US" b="1" i="0">
                <a:solidFill>
                  <a:srgbClr val="374151"/>
                </a:solidFill>
                <a:effectLst/>
                <a:latin typeface="Söhne"/>
              </a:rPr>
              <a:t>Impact:</a:t>
            </a:r>
            <a:r>
              <a:rPr lang="en-US" b="0" i="0">
                <a:solidFill>
                  <a:srgbClr val="374151"/>
                </a:solidFill>
                <a:effectLst/>
                <a:latin typeface="Söhne"/>
              </a:rPr>
              <a:t> Contributing to solving the shortage of IT specialists in Estonia.</a:t>
            </a:r>
          </a:p>
        </p:txBody>
      </p:sp>
      <p:sp>
        <p:nvSpPr>
          <p:cNvPr id="4" name="Slide Number Placeholder 3"/>
          <p:cNvSpPr>
            <a:spLocks noGrp="1"/>
          </p:cNvSpPr>
          <p:nvPr>
            <p:ph type="sldNum" sz="quarter" idx="10"/>
            <p:custDataLst>
              <p:tags r:id="rId3"/>
            </p:custDataLst>
          </p:nvPr>
        </p:nvSpPr>
        <p:spPr/>
        <p:txBody>
          <a:bodyPr/>
          <a:lstStyle/>
          <a:p>
            <a:fld id="{905D3CC1-999D-4C69-A5AD-E3FB9D73205D}" type="slidenum">
              <a:rPr lang="et-EE" sz="1000" smtClean="0">
                <a:latin typeface="Aino" panose="02000603040504020204" pitchFamily="50" charset="0"/>
              </a:rPr>
              <a:t>16</a:t>
            </a:fld>
            <a:endParaRPr lang="et-EE" sz="1000">
              <a:latin typeface="Aino" panose="02000603040504020204" pitchFamily="50" charset="0"/>
            </a:endParaRPr>
          </a:p>
        </p:txBody>
      </p:sp>
    </p:spTree>
    <p:extLst>
      <p:ext uri="{BB962C8B-B14F-4D97-AF65-F5344CB8AC3E}">
        <p14:creationId xmlns:p14="http://schemas.microsoft.com/office/powerpoint/2010/main" val="131626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a:xfrm>
            <a:off x="217488" y="812800"/>
            <a:ext cx="7124700" cy="4008438"/>
          </a:xfrm>
        </p:spPr>
      </p:sp>
      <p:sp>
        <p:nvSpPr>
          <p:cNvPr id="3" name="Notes Placeholder 2"/>
          <p:cNvSpPr>
            <a:spLocks noGrp="1"/>
          </p:cNvSpPr>
          <p:nvPr>
            <p:ph type="body" idx="1"/>
            <p:custDataLst>
              <p:tags r:id="rId2"/>
            </p:custDataLst>
          </p:nvPr>
        </p:nvSpPr>
        <p:spPr/>
        <p:txBody>
          <a:bodyPr/>
          <a:lstStyle/>
          <a:p>
            <a:pPr algn="l"/>
            <a:r>
              <a:rPr lang="en-US" b="0" i="0" err="1">
                <a:solidFill>
                  <a:srgbClr val="374151"/>
                </a:solidFill>
                <a:effectLst/>
                <a:latin typeface="Söhne"/>
              </a:rPr>
              <a:t>Vaata</a:t>
            </a:r>
            <a:r>
              <a:rPr lang="en-US" b="0" i="0">
                <a:solidFill>
                  <a:srgbClr val="374151"/>
                </a:solidFill>
                <a:effectLst/>
                <a:latin typeface="Söhne"/>
              </a:rPr>
              <a:t> </a:t>
            </a:r>
            <a:r>
              <a:rPr lang="en-US" b="0" i="0" err="1">
                <a:solidFill>
                  <a:srgbClr val="374151"/>
                </a:solidFill>
                <a:effectLst/>
                <a:latin typeface="Söhne"/>
              </a:rPr>
              <a:t>Maailma</a:t>
            </a:r>
            <a:r>
              <a:rPr lang="en-US" b="0" i="0">
                <a:solidFill>
                  <a:srgbClr val="374151"/>
                </a:solidFill>
                <a:effectLst/>
                <a:latin typeface="Söhne"/>
              </a:rPr>
              <a:t> has distinguished itself as a crucial private initiative for elevating digital literacy across Estonia. Notable projects like e-School and 'Ole </a:t>
            </a:r>
            <a:r>
              <a:rPr lang="en-US" b="0" i="0" err="1">
                <a:solidFill>
                  <a:srgbClr val="374151"/>
                </a:solidFill>
                <a:effectLst/>
                <a:latin typeface="Söhne"/>
              </a:rPr>
              <a:t>Kaasas</a:t>
            </a:r>
            <a:r>
              <a:rPr lang="en-US" b="0" i="0">
                <a:solidFill>
                  <a:srgbClr val="374151"/>
                </a:solidFill>
                <a:effectLst/>
                <a:latin typeface="Söhne"/>
              </a:rPr>
              <a:t>!' bus courses stand testament to their innovative approach. Their efforts have educated 10% of Estonia's adult populace and set new standards for IT education both in schools and remote areas.</a:t>
            </a:r>
          </a:p>
          <a:p>
            <a:pPr algn="l"/>
            <a:r>
              <a:rPr lang="en-US" b="0" i="0" err="1">
                <a:solidFill>
                  <a:srgbClr val="374151"/>
                </a:solidFill>
                <a:effectLst/>
                <a:latin typeface="Söhne"/>
              </a:rPr>
              <a:t>Allikad</a:t>
            </a:r>
            <a:r>
              <a:rPr lang="en-US" b="0" i="0">
                <a:solidFill>
                  <a:srgbClr val="374151"/>
                </a:solidFill>
                <a:effectLst/>
                <a:latin typeface="Söhne"/>
              </a:rPr>
              <a:t>:</a:t>
            </a:r>
          </a:p>
          <a:p>
            <a:pPr algn="l">
              <a:buFont typeface="Arial" panose="020B0604020202020204" pitchFamily="34" charset="0"/>
              <a:buChar char="•"/>
            </a:pPr>
            <a:r>
              <a:rPr lang="en-US" b="0" i="0" err="1">
                <a:solidFill>
                  <a:srgbClr val="374151"/>
                </a:solidFill>
                <a:effectLst/>
                <a:latin typeface="Söhne"/>
              </a:rPr>
              <a:t>Vaata</a:t>
            </a:r>
            <a:r>
              <a:rPr lang="en-US" b="0" i="0">
                <a:solidFill>
                  <a:srgbClr val="374151"/>
                </a:solidFill>
                <a:effectLst/>
                <a:latin typeface="Söhne"/>
              </a:rPr>
              <a:t> </a:t>
            </a:r>
            <a:r>
              <a:rPr lang="en-US" b="0" i="0" err="1">
                <a:solidFill>
                  <a:srgbClr val="374151"/>
                </a:solidFill>
                <a:effectLst/>
                <a:latin typeface="Söhne"/>
              </a:rPr>
              <a:t>Maailma</a:t>
            </a:r>
            <a:r>
              <a:rPr lang="en-US" b="0" i="0">
                <a:solidFill>
                  <a:srgbClr val="374151"/>
                </a:solidFill>
                <a:effectLst/>
                <a:latin typeface="Söhne"/>
              </a:rPr>
              <a:t>: </a:t>
            </a:r>
            <a:r>
              <a:rPr lang="en-US" b="0" i="0" u="sng">
                <a:solidFill>
                  <a:srgbClr val="374151"/>
                </a:solidFill>
                <a:effectLst/>
                <a:latin typeface="Söhne"/>
                <a:hlinkClick r:id="rId6"/>
              </a:rPr>
              <a:t>https://all-digital.org/vaata-maailma/</a:t>
            </a:r>
            <a:endParaRPr lang="en-US" b="0" i="0">
              <a:solidFill>
                <a:srgbClr val="374151"/>
              </a:solidFill>
              <a:effectLst/>
              <a:latin typeface="Söhne"/>
            </a:endParaRPr>
          </a:p>
          <a:p>
            <a:pPr algn="l">
              <a:buFont typeface="Arial" panose="020B0604020202020204" pitchFamily="34" charset="0"/>
              <a:buChar char="•"/>
            </a:pPr>
            <a:r>
              <a:rPr lang="en-US" b="0" i="0">
                <a:solidFill>
                  <a:srgbClr val="374151"/>
                </a:solidFill>
                <a:effectLst/>
                <a:latin typeface="Söhne"/>
              </a:rPr>
              <a:t>Ole </a:t>
            </a:r>
            <a:r>
              <a:rPr lang="en-US" b="0" i="0" err="1">
                <a:solidFill>
                  <a:srgbClr val="374151"/>
                </a:solidFill>
                <a:effectLst/>
                <a:latin typeface="Söhne"/>
              </a:rPr>
              <a:t>Kaasas</a:t>
            </a:r>
            <a:r>
              <a:rPr lang="en-US" b="0" i="0">
                <a:solidFill>
                  <a:srgbClr val="374151"/>
                </a:solidFill>
                <a:effectLst/>
                <a:latin typeface="Söhne"/>
              </a:rPr>
              <a:t>! Bus Trainings: </a:t>
            </a:r>
            <a:r>
              <a:rPr lang="en-US" b="0" i="0" u="sng">
                <a:solidFill>
                  <a:srgbClr val="374151"/>
                </a:solidFill>
                <a:effectLst/>
                <a:latin typeface="Söhne"/>
                <a:hlinkClick r:id="rId7"/>
              </a:rPr>
              <a:t>https://www.bcskoolitus.ee/projekt/ole-kaasas-bussikoolitused/</a:t>
            </a:r>
            <a:endParaRPr lang="en-US" b="0" i="0">
              <a:solidFill>
                <a:srgbClr val="374151"/>
              </a:solidFill>
              <a:effectLst/>
              <a:latin typeface="Söhne"/>
            </a:endParaRPr>
          </a:p>
          <a:p>
            <a:pPr algn="l">
              <a:buFont typeface="Arial" panose="020B0604020202020204" pitchFamily="34" charset="0"/>
              <a:buChar char="•"/>
            </a:pPr>
            <a:r>
              <a:rPr lang="en-US" b="0" i="0">
                <a:solidFill>
                  <a:srgbClr val="374151"/>
                </a:solidFill>
                <a:effectLst/>
                <a:latin typeface="Söhne"/>
              </a:rPr>
              <a:t>Wikipedia: </a:t>
            </a:r>
            <a:r>
              <a:rPr lang="en-US" b="0" i="0" u="sng">
                <a:solidFill>
                  <a:srgbClr val="374151"/>
                </a:solidFill>
                <a:effectLst/>
                <a:latin typeface="Söhne"/>
                <a:hlinkClick r:id="rId8"/>
              </a:rPr>
              <a:t>https://et.wikipedia.org/wiki/Vaata_Maailma</a:t>
            </a:r>
            <a:endParaRPr lang="en-US" b="0" i="0">
              <a:solidFill>
                <a:srgbClr val="374151"/>
              </a:solidFill>
              <a:effectLst/>
              <a:latin typeface="Söhne"/>
            </a:endParaRPr>
          </a:p>
        </p:txBody>
      </p:sp>
      <p:sp>
        <p:nvSpPr>
          <p:cNvPr id="4" name="Slide Number Placeholder 3"/>
          <p:cNvSpPr>
            <a:spLocks noGrp="1"/>
          </p:cNvSpPr>
          <p:nvPr>
            <p:ph type="sldNum" sz="quarter" idx="10"/>
            <p:custDataLst>
              <p:tags r:id="rId3"/>
            </p:custDataLst>
          </p:nvPr>
        </p:nvSpPr>
        <p:spPr/>
        <p:txBody>
          <a:bodyPr/>
          <a:lstStyle/>
          <a:p>
            <a:fld id="{905D3CC1-999D-4C69-A5AD-E3FB9D73205D}" type="slidenum">
              <a:rPr lang="et-EE" sz="1000" smtClean="0">
                <a:latin typeface="Aino" panose="02000603040504020204" pitchFamily="50" charset="0"/>
              </a:rPr>
              <a:t>17</a:t>
            </a:fld>
            <a:endParaRPr lang="et-EE" sz="1000">
              <a:latin typeface="Aino" panose="02000603040504020204" pitchFamily="50" charset="0"/>
            </a:endParaRPr>
          </a:p>
        </p:txBody>
      </p:sp>
    </p:spTree>
    <p:extLst>
      <p:ext uri="{BB962C8B-B14F-4D97-AF65-F5344CB8AC3E}">
        <p14:creationId xmlns:p14="http://schemas.microsoft.com/office/powerpoint/2010/main" val="926416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18</a:t>
            </a:fld>
            <a:endParaRPr lang="et-EE" sz="1200" b="0" strike="noStrike" spc="-1">
              <a:latin typeface="Calibri"/>
            </a:endParaRPr>
          </a:p>
        </p:txBody>
      </p:sp>
    </p:spTree>
    <p:extLst>
      <p:ext uri="{BB962C8B-B14F-4D97-AF65-F5344CB8AC3E}">
        <p14:creationId xmlns:p14="http://schemas.microsoft.com/office/powerpoint/2010/main" val="3153472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19</a:t>
            </a:fld>
            <a:endParaRPr lang="et-EE" sz="1200" b="0" strike="noStrike" spc="-1">
              <a:latin typeface="Calibri"/>
            </a:endParaRPr>
          </a:p>
        </p:txBody>
      </p:sp>
    </p:spTree>
    <p:extLst>
      <p:ext uri="{BB962C8B-B14F-4D97-AF65-F5344CB8AC3E}">
        <p14:creationId xmlns:p14="http://schemas.microsoft.com/office/powerpoint/2010/main" val="10235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4" name="Slide Number Placeholder 3"/>
          <p:cNvSpPr>
            <a:spLocks noGrp="1"/>
          </p:cNvSpPr>
          <p:nvPr>
            <p:ph type="sldNum" sz="quarter" idx="10"/>
          </p:nvPr>
        </p:nvSpPr>
        <p:spPr/>
        <p:txBody>
          <a:bodyPr/>
          <a:lstStyle/>
          <a:p>
            <a:fld id="{CA529E33-65E5-403A-9340-77D2DF082C6D}" type="slidenum">
              <a:rPr lang="en-US" smtClean="0"/>
              <a:t>2</a:t>
            </a:fld>
            <a:endParaRPr lang="en-US"/>
          </a:p>
        </p:txBody>
      </p:sp>
      <p:sp>
        <p:nvSpPr>
          <p:cNvPr id="6" name="Märkmete kohatäide 5">
            <a:extLst>
              <a:ext uri="{FF2B5EF4-FFF2-40B4-BE49-F238E27FC236}">
                <a16:creationId xmlns:a16="http://schemas.microsoft.com/office/drawing/2014/main" id="{0B35F9D2-F2B0-4296-83CA-FCB693FDD760}"/>
              </a:ext>
            </a:extLst>
          </p:cNvPr>
          <p:cNvSpPr>
            <a:spLocks noGrp="1"/>
          </p:cNvSpPr>
          <p:nvPr>
            <p:ph type="body"/>
          </p:nvPr>
        </p:nvSpPr>
        <p:spPr/>
        <p:txBody>
          <a:bodyPr/>
          <a:lstStyle/>
          <a:p>
            <a:pPr algn="l" rtl="0" fontAlgn="base"/>
            <a:r>
              <a:rPr lang="et-EE" b="1" dirty="0"/>
              <a:t>PISA 2022. </a:t>
            </a:r>
            <a:r>
              <a:rPr lang="et-EE" b="0" dirty="0"/>
              <a:t>WORLD:</a:t>
            </a:r>
          </a:p>
          <a:p>
            <a:pPr lvl="1" algn="l" rtl="0" fontAlgn="base"/>
            <a:r>
              <a:rPr lang="et-EE" b="1" dirty="0" err="1"/>
              <a:t>Math</a:t>
            </a:r>
            <a:r>
              <a:rPr lang="et-EE" b="1" dirty="0"/>
              <a:t>: </a:t>
            </a:r>
            <a:r>
              <a:rPr lang="en-US" sz="1800" b="0" i="0" dirty="0">
                <a:solidFill>
                  <a:srgbClr val="000096"/>
                </a:solidFill>
                <a:effectLst/>
                <a:latin typeface="Aino" panose="02000603040504020204" pitchFamily="50" charset="-70"/>
              </a:rPr>
              <a:t>1</a:t>
            </a:r>
            <a:r>
              <a:rPr lang="et-EE" sz="1800" b="0" i="0" dirty="0">
                <a:solidFill>
                  <a:srgbClr val="000096"/>
                </a:solidFill>
                <a:effectLst/>
                <a:latin typeface="Aino" panose="02000603040504020204" pitchFamily="50" charset="-70"/>
              </a:rPr>
              <a:t>)</a:t>
            </a:r>
            <a:r>
              <a:rPr lang="en-US" sz="1800" b="1" i="0" dirty="0">
                <a:solidFill>
                  <a:srgbClr val="000096"/>
                </a:solidFill>
                <a:effectLst/>
                <a:latin typeface="Aino" panose="02000603040504020204" pitchFamily="50" charset="-70"/>
              </a:rPr>
              <a:t>​</a:t>
            </a:r>
            <a:r>
              <a:rPr lang="et-EE" sz="1800" b="1" i="0" dirty="0">
                <a:solidFill>
                  <a:srgbClr val="000096"/>
                </a:solidFill>
                <a:effectLst/>
                <a:latin typeface="Aino" panose="02000603040504020204" pitchFamily="50" charset="-70"/>
              </a:rPr>
              <a:t> </a:t>
            </a:r>
            <a:r>
              <a:rPr lang="et-EE" sz="1800" b="0" i="0" dirty="0">
                <a:solidFill>
                  <a:srgbClr val="FFFFFF"/>
                </a:solidFill>
                <a:effectLst/>
                <a:latin typeface="Aino" panose="02000603040504020204" pitchFamily="50" charset="-70"/>
              </a:rPr>
              <a:t>Singapore, </a:t>
            </a:r>
            <a:r>
              <a:rPr lang="en-US" sz="1800" b="0" i="0" dirty="0">
                <a:solidFill>
                  <a:srgbClr val="000096"/>
                </a:solidFill>
                <a:effectLst/>
                <a:latin typeface="Aino" panose="02000603040504020204" pitchFamily="50" charset="-70"/>
              </a:rPr>
              <a:t>2</a:t>
            </a:r>
            <a:r>
              <a:rPr lang="et-EE" sz="1800" b="0" i="0" dirty="0">
                <a:solidFill>
                  <a:srgbClr val="000096"/>
                </a:solidFill>
                <a:effectLst/>
                <a:latin typeface="Aino" panose="02000603040504020204" pitchFamily="50" charset="-70"/>
              </a:rPr>
              <a:t>)</a:t>
            </a:r>
            <a:r>
              <a:rPr lang="en-US" sz="1800" b="0" i="0" dirty="0">
                <a:solidFill>
                  <a:srgbClr val="000096"/>
                </a:solidFill>
                <a:effectLst/>
                <a:latin typeface="Aino" panose="02000603040504020204" pitchFamily="50" charset="-70"/>
              </a:rPr>
              <a:t>​</a:t>
            </a:r>
            <a:r>
              <a:rPr lang="et-EE" sz="1800" b="0" i="0" dirty="0">
                <a:solidFill>
                  <a:srgbClr val="000096"/>
                </a:solidFill>
                <a:effectLst/>
                <a:latin typeface="Aino" panose="02000603040504020204" pitchFamily="50" charset="-70"/>
              </a:rPr>
              <a:t> Macau (China), </a:t>
            </a:r>
            <a:r>
              <a:rPr lang="en-US" sz="1800" b="0" i="0" dirty="0">
                <a:solidFill>
                  <a:srgbClr val="000096"/>
                </a:solidFill>
                <a:effectLst/>
                <a:latin typeface="Aino" panose="02000603040504020204" pitchFamily="50" charset="-70"/>
              </a:rPr>
              <a:t>3</a:t>
            </a:r>
            <a:r>
              <a:rPr lang="et-EE" sz="1800" b="0" i="0" dirty="0">
                <a:solidFill>
                  <a:srgbClr val="000096"/>
                </a:solidFill>
                <a:effectLst/>
                <a:latin typeface="Aino" panose="02000603040504020204" pitchFamily="50" charset="-70"/>
              </a:rPr>
              <a:t>)</a:t>
            </a:r>
            <a:r>
              <a:rPr lang="en-US" sz="1800" b="0" i="0" dirty="0">
                <a:solidFill>
                  <a:srgbClr val="000096"/>
                </a:solidFill>
                <a:effectLst/>
                <a:latin typeface="Aino" panose="02000603040504020204" pitchFamily="50" charset="-70"/>
              </a:rPr>
              <a:t>​</a:t>
            </a:r>
            <a:r>
              <a:rPr lang="et-EE" sz="1800" b="0" i="0" dirty="0">
                <a:solidFill>
                  <a:srgbClr val="000096"/>
                </a:solidFill>
                <a:effectLst/>
                <a:latin typeface="Aino" panose="02000603040504020204" pitchFamily="50" charset="-70"/>
              </a:rPr>
              <a:t> </a:t>
            </a:r>
            <a:r>
              <a:rPr lang="et-EE" sz="1800" b="0" i="0" dirty="0" err="1">
                <a:solidFill>
                  <a:srgbClr val="000096"/>
                </a:solidFill>
                <a:effectLst/>
                <a:latin typeface="Aino" panose="02000603040504020204" pitchFamily="50" charset="-70"/>
              </a:rPr>
              <a:t>Taipei</a:t>
            </a:r>
            <a:r>
              <a:rPr lang="et-EE" sz="1800" b="0" i="0" dirty="0">
                <a:solidFill>
                  <a:srgbClr val="000096"/>
                </a:solidFill>
                <a:effectLst/>
                <a:latin typeface="Aino" panose="02000603040504020204" pitchFamily="50" charset="-70"/>
              </a:rPr>
              <a:t> (China), 4) </a:t>
            </a:r>
            <a:r>
              <a:rPr lang="et-EE" sz="1800" b="0" i="0" dirty="0" err="1">
                <a:solidFill>
                  <a:srgbClr val="000096"/>
                </a:solidFill>
                <a:effectLst/>
                <a:latin typeface="Aino" panose="02000603040504020204" pitchFamily="50" charset="-70"/>
              </a:rPr>
              <a:t>HongKong</a:t>
            </a:r>
            <a:r>
              <a:rPr lang="et-EE" sz="1800" b="0" i="0" dirty="0">
                <a:solidFill>
                  <a:srgbClr val="000096"/>
                </a:solidFill>
                <a:effectLst/>
                <a:latin typeface="Aino" panose="02000603040504020204" pitchFamily="50" charset="-70"/>
              </a:rPr>
              <a:t> (China), 5) </a:t>
            </a:r>
            <a:r>
              <a:rPr lang="et-EE" sz="1800" b="0" i="0" dirty="0" err="1">
                <a:solidFill>
                  <a:srgbClr val="000096"/>
                </a:solidFill>
                <a:effectLst/>
                <a:latin typeface="Aino" panose="02000603040504020204" pitchFamily="50" charset="-70"/>
              </a:rPr>
              <a:t>Japan</a:t>
            </a:r>
            <a:r>
              <a:rPr lang="et-EE" sz="1800" b="0" i="0" dirty="0">
                <a:solidFill>
                  <a:srgbClr val="000096"/>
                </a:solidFill>
                <a:effectLst/>
                <a:latin typeface="Aino" panose="02000603040504020204" pitchFamily="50" charset="-70"/>
              </a:rPr>
              <a:t>, 6) Korea, 7) </a:t>
            </a:r>
            <a:r>
              <a:rPr lang="et-EE" sz="1800" b="0" i="0" u="sng" dirty="0">
                <a:solidFill>
                  <a:srgbClr val="000096"/>
                </a:solidFill>
                <a:effectLst/>
                <a:latin typeface="Aino" panose="02000603040504020204" pitchFamily="50" charset="-70"/>
              </a:rPr>
              <a:t>Estonia</a:t>
            </a:r>
          </a:p>
          <a:p>
            <a:pPr lvl="1" algn="l" rtl="0" fontAlgn="base"/>
            <a:r>
              <a:rPr lang="et-EE" b="1" i="0" dirty="0" err="1">
                <a:solidFill>
                  <a:srgbClr val="000096"/>
                </a:solidFill>
                <a:effectLst/>
                <a:latin typeface="Aino" panose="02000603040504020204" pitchFamily="50" charset="-70"/>
              </a:rPr>
              <a:t>Reading</a:t>
            </a:r>
            <a:r>
              <a:rPr lang="et-EE" b="1" i="0" dirty="0">
                <a:solidFill>
                  <a:srgbClr val="000096"/>
                </a:solidFill>
                <a:effectLst/>
                <a:latin typeface="Aino" panose="02000603040504020204" pitchFamily="50" charset="-70"/>
              </a:rPr>
              <a:t>: </a:t>
            </a:r>
            <a:r>
              <a:rPr lang="et-EE" b="0" i="0" dirty="0">
                <a:solidFill>
                  <a:srgbClr val="000096"/>
                </a:solidFill>
                <a:effectLst/>
                <a:latin typeface="Aino" panose="02000603040504020204" pitchFamily="50" charset="-70"/>
              </a:rPr>
              <a:t>1) Singapore, 2) </a:t>
            </a:r>
            <a:r>
              <a:rPr lang="et-EE" b="0" i="0" dirty="0" err="1">
                <a:solidFill>
                  <a:srgbClr val="000096"/>
                </a:solidFill>
                <a:effectLst/>
                <a:latin typeface="Aino" panose="02000603040504020204" pitchFamily="50" charset="-70"/>
              </a:rPr>
              <a:t>Ireland</a:t>
            </a:r>
            <a:r>
              <a:rPr lang="et-EE" b="0" i="0" dirty="0">
                <a:solidFill>
                  <a:srgbClr val="000096"/>
                </a:solidFill>
                <a:effectLst/>
                <a:latin typeface="Aino" panose="02000603040504020204" pitchFamily="50" charset="-70"/>
              </a:rPr>
              <a:t>, 3) </a:t>
            </a:r>
            <a:r>
              <a:rPr lang="et-EE" b="0" i="0" dirty="0" err="1">
                <a:solidFill>
                  <a:srgbClr val="000096"/>
                </a:solidFill>
                <a:effectLst/>
                <a:latin typeface="Aino" panose="02000603040504020204" pitchFamily="50" charset="-70"/>
              </a:rPr>
              <a:t>Japan</a:t>
            </a:r>
            <a:r>
              <a:rPr lang="et-EE" b="0" i="0" dirty="0">
                <a:solidFill>
                  <a:srgbClr val="000096"/>
                </a:solidFill>
                <a:effectLst/>
                <a:latin typeface="Aino" panose="02000603040504020204" pitchFamily="50" charset="-70"/>
              </a:rPr>
              <a:t>, 4) Korea, 5) </a:t>
            </a:r>
            <a:r>
              <a:rPr lang="et-EE" b="0" i="0" dirty="0" err="1">
                <a:solidFill>
                  <a:srgbClr val="000096"/>
                </a:solidFill>
                <a:effectLst/>
                <a:latin typeface="Aino" panose="02000603040504020204" pitchFamily="50" charset="-70"/>
              </a:rPr>
              <a:t>Taipei</a:t>
            </a:r>
            <a:r>
              <a:rPr lang="et-EE" b="0" i="0" dirty="0">
                <a:solidFill>
                  <a:srgbClr val="000096"/>
                </a:solidFill>
                <a:effectLst/>
                <a:latin typeface="Aino" panose="02000603040504020204" pitchFamily="50" charset="-70"/>
              </a:rPr>
              <a:t> (China), 6) </a:t>
            </a:r>
            <a:r>
              <a:rPr lang="et-EE" b="0" i="0" u="sng" dirty="0">
                <a:solidFill>
                  <a:srgbClr val="000096"/>
                </a:solidFill>
                <a:effectLst/>
                <a:latin typeface="Aino" panose="02000603040504020204" pitchFamily="50" charset="-70"/>
              </a:rPr>
              <a:t>Estonia</a:t>
            </a:r>
          </a:p>
          <a:p>
            <a:pPr lvl="1" algn="l" rtl="0" fontAlgn="base"/>
            <a:r>
              <a:rPr lang="et-EE" b="1" i="0" dirty="0" err="1">
                <a:solidFill>
                  <a:srgbClr val="000096"/>
                </a:solidFill>
                <a:effectLst/>
                <a:latin typeface="Aino" panose="02000603040504020204" pitchFamily="50" charset="-70"/>
              </a:rPr>
              <a:t>Science</a:t>
            </a:r>
            <a:r>
              <a:rPr lang="et-EE" b="1" i="0" dirty="0">
                <a:solidFill>
                  <a:srgbClr val="000096"/>
                </a:solidFill>
                <a:effectLst/>
                <a:latin typeface="Aino" panose="02000603040504020204" pitchFamily="50" charset="-70"/>
              </a:rPr>
              <a:t>. </a:t>
            </a:r>
            <a:r>
              <a:rPr lang="et-EE" b="0" i="0" dirty="0">
                <a:solidFill>
                  <a:srgbClr val="000096"/>
                </a:solidFill>
                <a:effectLst/>
                <a:latin typeface="Aino" panose="02000603040504020204" pitchFamily="50" charset="-70"/>
              </a:rPr>
              <a:t>1) Singapore, 2) </a:t>
            </a:r>
            <a:r>
              <a:rPr lang="et-EE" b="0" i="0" dirty="0" err="1">
                <a:solidFill>
                  <a:srgbClr val="000096"/>
                </a:solidFill>
                <a:effectLst/>
                <a:latin typeface="Aino" panose="02000603040504020204" pitchFamily="50" charset="-70"/>
              </a:rPr>
              <a:t>Japan</a:t>
            </a:r>
            <a:r>
              <a:rPr lang="et-EE" b="0" i="0" dirty="0">
                <a:solidFill>
                  <a:srgbClr val="000096"/>
                </a:solidFill>
                <a:effectLst/>
                <a:latin typeface="Aino" panose="02000603040504020204" pitchFamily="50" charset="-70"/>
              </a:rPr>
              <a:t>, 3) Macau (China), 4) </a:t>
            </a:r>
            <a:r>
              <a:rPr lang="et-EE" b="0" i="0" dirty="0" err="1">
                <a:solidFill>
                  <a:srgbClr val="000096"/>
                </a:solidFill>
                <a:effectLst/>
                <a:latin typeface="Aino" panose="02000603040504020204" pitchFamily="50" charset="-70"/>
              </a:rPr>
              <a:t>Taipei</a:t>
            </a:r>
            <a:r>
              <a:rPr lang="et-EE" b="0" i="0" dirty="0">
                <a:solidFill>
                  <a:srgbClr val="000096"/>
                </a:solidFill>
                <a:effectLst/>
                <a:latin typeface="Aino" panose="02000603040504020204" pitchFamily="50" charset="-70"/>
              </a:rPr>
              <a:t> (China), 5) Korea, 6) </a:t>
            </a:r>
            <a:r>
              <a:rPr lang="et-EE" b="0" i="0" u="sng" dirty="0">
                <a:solidFill>
                  <a:srgbClr val="000096"/>
                </a:solidFill>
                <a:effectLst/>
                <a:latin typeface="Aino" panose="02000603040504020204" pitchFamily="50" charset="-70"/>
              </a:rPr>
              <a:t>Estonia</a:t>
            </a:r>
          </a:p>
          <a:p>
            <a:pPr algn="l" rtl="0" fontAlgn="base"/>
            <a:endParaRPr lang="et-EE" b="1" dirty="0"/>
          </a:p>
          <a:p>
            <a:pPr algn="l" rtl="0" fontAlgn="base"/>
            <a:r>
              <a:rPr lang="et-EE" b="1" dirty="0"/>
              <a:t>PISA 2022. </a:t>
            </a:r>
            <a:r>
              <a:rPr lang="et-EE" b="0" dirty="0"/>
              <a:t>EUROPE:</a:t>
            </a:r>
          </a:p>
          <a:p>
            <a:pPr lvl="1" algn="l" rtl="0" fontAlgn="base"/>
            <a:r>
              <a:rPr lang="et-EE" b="1" dirty="0" err="1"/>
              <a:t>Math</a:t>
            </a:r>
            <a:r>
              <a:rPr lang="et-EE" b="1" dirty="0"/>
              <a:t>: </a:t>
            </a:r>
            <a:r>
              <a:rPr lang="en-US" sz="1800" b="0" i="0" dirty="0">
                <a:solidFill>
                  <a:srgbClr val="000096"/>
                </a:solidFill>
                <a:effectLst/>
                <a:latin typeface="Aino" panose="02000603040504020204" pitchFamily="50" charset="-70"/>
              </a:rPr>
              <a:t>1</a:t>
            </a:r>
            <a:r>
              <a:rPr lang="et-EE" sz="1800" b="0" i="0" dirty="0">
                <a:solidFill>
                  <a:srgbClr val="000096"/>
                </a:solidFill>
                <a:effectLst/>
                <a:latin typeface="Aino" panose="02000603040504020204" pitchFamily="50" charset="-70"/>
              </a:rPr>
              <a:t>)</a:t>
            </a:r>
            <a:r>
              <a:rPr lang="en-US" sz="1800" b="1" i="0" dirty="0">
                <a:solidFill>
                  <a:srgbClr val="000096"/>
                </a:solidFill>
                <a:effectLst/>
                <a:latin typeface="Aino" panose="02000603040504020204" pitchFamily="50" charset="-70"/>
              </a:rPr>
              <a:t>​</a:t>
            </a:r>
            <a:r>
              <a:rPr lang="et-EE" sz="1800" b="1" i="0" dirty="0">
                <a:solidFill>
                  <a:srgbClr val="000096"/>
                </a:solidFill>
                <a:effectLst/>
                <a:latin typeface="Aino" panose="02000603040504020204" pitchFamily="50" charset="-70"/>
              </a:rPr>
              <a:t> </a:t>
            </a:r>
            <a:r>
              <a:rPr lang="et-EE" sz="1800" b="0" i="0" u="sng" dirty="0">
                <a:solidFill>
                  <a:srgbClr val="FFFFFF"/>
                </a:solidFill>
                <a:effectLst/>
                <a:latin typeface="Aino" panose="02000603040504020204" pitchFamily="50" charset="-70"/>
              </a:rPr>
              <a:t>Estonia</a:t>
            </a:r>
            <a:r>
              <a:rPr lang="en-US" sz="1800" b="0" i="0" dirty="0">
                <a:solidFill>
                  <a:srgbClr val="FFFFFF"/>
                </a:solidFill>
                <a:effectLst/>
                <a:latin typeface="Aino" panose="02000603040504020204" pitchFamily="50" charset="-70"/>
              </a:rPr>
              <a:t>​</a:t>
            </a:r>
            <a:r>
              <a:rPr lang="et-EE" sz="1800" b="0" i="0" dirty="0">
                <a:solidFill>
                  <a:srgbClr val="FFFFFF"/>
                </a:solidFill>
                <a:effectLst/>
                <a:latin typeface="Aino" panose="02000603040504020204" pitchFamily="50" charset="-70"/>
              </a:rPr>
              <a:t>, 510; </a:t>
            </a:r>
            <a:r>
              <a:rPr lang="en-US" sz="1800" b="0" i="0" dirty="0">
                <a:solidFill>
                  <a:srgbClr val="000096"/>
                </a:solidFill>
                <a:effectLst/>
                <a:latin typeface="Aino" panose="02000603040504020204" pitchFamily="50" charset="-70"/>
              </a:rPr>
              <a:t>2</a:t>
            </a:r>
            <a:r>
              <a:rPr lang="et-EE" sz="1800" b="0" i="0" dirty="0">
                <a:solidFill>
                  <a:srgbClr val="000096"/>
                </a:solidFill>
                <a:effectLst/>
                <a:latin typeface="Aino" panose="02000603040504020204" pitchFamily="50" charset="-70"/>
              </a:rPr>
              <a:t>)</a:t>
            </a:r>
            <a:r>
              <a:rPr lang="en-US" sz="1800" b="0" i="0" dirty="0">
                <a:solidFill>
                  <a:srgbClr val="000096"/>
                </a:solidFill>
                <a:effectLst/>
                <a:latin typeface="Aino" panose="02000603040504020204" pitchFamily="50" charset="-70"/>
              </a:rPr>
              <a:t>​</a:t>
            </a:r>
            <a:r>
              <a:rPr lang="et-EE" sz="1800" b="0" i="0" dirty="0">
                <a:solidFill>
                  <a:srgbClr val="000096"/>
                </a:solidFill>
                <a:effectLst/>
                <a:latin typeface="Aino" panose="02000603040504020204" pitchFamily="50" charset="-70"/>
              </a:rPr>
              <a:t> </a:t>
            </a:r>
            <a:r>
              <a:rPr lang="et-EE" sz="1800" b="0" i="0" dirty="0" err="1">
                <a:solidFill>
                  <a:srgbClr val="000096"/>
                </a:solidFill>
                <a:effectLst/>
                <a:latin typeface="Aino" panose="02000603040504020204" pitchFamily="50" charset="-70"/>
              </a:rPr>
              <a:t>Switzerland</a:t>
            </a:r>
            <a:r>
              <a:rPr lang="et-EE" sz="1800" b="0" i="0" dirty="0">
                <a:solidFill>
                  <a:srgbClr val="000096"/>
                </a:solidFill>
                <a:effectLst/>
                <a:latin typeface="Aino" panose="02000603040504020204" pitchFamily="50" charset="-70"/>
              </a:rPr>
              <a:t>​, 508; </a:t>
            </a:r>
            <a:r>
              <a:rPr lang="en-US" sz="1800" b="0" i="0" dirty="0">
                <a:solidFill>
                  <a:srgbClr val="000096"/>
                </a:solidFill>
                <a:effectLst/>
                <a:latin typeface="Aino" panose="02000603040504020204" pitchFamily="50" charset="-70"/>
              </a:rPr>
              <a:t>3</a:t>
            </a:r>
            <a:r>
              <a:rPr lang="et-EE" sz="1800" b="0" i="0" dirty="0">
                <a:solidFill>
                  <a:srgbClr val="000096"/>
                </a:solidFill>
                <a:effectLst/>
                <a:latin typeface="Aino" panose="02000603040504020204" pitchFamily="50" charset="-70"/>
              </a:rPr>
              <a:t>)</a:t>
            </a:r>
            <a:r>
              <a:rPr lang="en-US" sz="1800" b="0" i="0" dirty="0">
                <a:solidFill>
                  <a:srgbClr val="000096"/>
                </a:solidFill>
                <a:effectLst/>
                <a:latin typeface="Aino" panose="02000603040504020204" pitchFamily="50" charset="-70"/>
              </a:rPr>
              <a:t>​</a:t>
            </a:r>
            <a:r>
              <a:rPr lang="et-EE" sz="1800" b="0" i="0" dirty="0">
                <a:solidFill>
                  <a:srgbClr val="000096"/>
                </a:solidFill>
                <a:effectLst/>
                <a:latin typeface="Aino" panose="02000603040504020204" pitchFamily="50" charset="-70"/>
              </a:rPr>
              <a:t> </a:t>
            </a:r>
            <a:r>
              <a:rPr lang="et-EE" sz="1800" b="0" i="0" dirty="0" err="1">
                <a:solidFill>
                  <a:srgbClr val="000096"/>
                </a:solidFill>
                <a:effectLst/>
                <a:latin typeface="Aino" panose="02000603040504020204" pitchFamily="50" charset="-70"/>
              </a:rPr>
              <a:t>Netherlands</a:t>
            </a:r>
            <a:r>
              <a:rPr lang="en-US" sz="1800" b="0" i="0" dirty="0">
                <a:solidFill>
                  <a:srgbClr val="000096"/>
                </a:solidFill>
                <a:effectLst/>
                <a:latin typeface="Aino" panose="02000603040504020204" pitchFamily="50" charset="-70"/>
              </a:rPr>
              <a:t>​</a:t>
            </a:r>
            <a:r>
              <a:rPr lang="et-EE" sz="1800" b="0" i="0" dirty="0">
                <a:solidFill>
                  <a:srgbClr val="000096"/>
                </a:solidFill>
                <a:effectLst/>
                <a:latin typeface="Aino" panose="02000603040504020204" pitchFamily="50" charset="-70"/>
              </a:rPr>
              <a:t>, 493</a:t>
            </a:r>
          </a:p>
          <a:p>
            <a:pPr lvl="1" algn="l" rtl="0" fontAlgn="base"/>
            <a:r>
              <a:rPr lang="et-EE" b="1" i="0" dirty="0" err="1">
                <a:solidFill>
                  <a:srgbClr val="000096"/>
                </a:solidFill>
                <a:effectLst/>
                <a:latin typeface="Aino" panose="02000603040504020204" pitchFamily="50" charset="-70"/>
              </a:rPr>
              <a:t>Reading</a:t>
            </a:r>
            <a:r>
              <a:rPr lang="et-EE" b="1" i="0" dirty="0">
                <a:solidFill>
                  <a:srgbClr val="000096"/>
                </a:solidFill>
                <a:effectLst/>
                <a:latin typeface="Aino" panose="02000603040504020204" pitchFamily="50" charset="-70"/>
              </a:rPr>
              <a:t>: </a:t>
            </a:r>
            <a:r>
              <a:rPr lang="et-EE" b="0" i="0" dirty="0">
                <a:solidFill>
                  <a:srgbClr val="000096"/>
                </a:solidFill>
                <a:effectLst/>
                <a:latin typeface="Aino" panose="02000603040504020204" pitchFamily="50" charset="-70"/>
              </a:rPr>
              <a:t>1) </a:t>
            </a:r>
            <a:r>
              <a:rPr lang="et-EE" b="0" i="0" dirty="0" err="1">
                <a:solidFill>
                  <a:srgbClr val="000096"/>
                </a:solidFill>
                <a:effectLst/>
                <a:latin typeface="Aino" panose="02000603040504020204" pitchFamily="50" charset="-70"/>
              </a:rPr>
              <a:t>Ireland</a:t>
            </a:r>
            <a:r>
              <a:rPr lang="et-EE" b="0" i="0" dirty="0">
                <a:solidFill>
                  <a:srgbClr val="000096"/>
                </a:solidFill>
                <a:effectLst/>
                <a:latin typeface="Aino" panose="02000603040504020204" pitchFamily="50" charset="-70"/>
              </a:rPr>
              <a:t>, 516; 2) </a:t>
            </a:r>
            <a:r>
              <a:rPr lang="et-EE" b="0" i="0" u="sng" dirty="0">
                <a:solidFill>
                  <a:srgbClr val="000096"/>
                </a:solidFill>
                <a:effectLst/>
                <a:latin typeface="Aino" panose="02000603040504020204" pitchFamily="50" charset="-70"/>
              </a:rPr>
              <a:t>Estonia</a:t>
            </a:r>
            <a:r>
              <a:rPr lang="et-EE" b="0" i="0" dirty="0">
                <a:solidFill>
                  <a:srgbClr val="000096"/>
                </a:solidFill>
                <a:effectLst/>
                <a:latin typeface="Aino" panose="02000603040504020204" pitchFamily="50" charset="-70"/>
              </a:rPr>
              <a:t>, 511; 3) United </a:t>
            </a:r>
            <a:r>
              <a:rPr lang="et-EE" b="0" i="0" dirty="0" err="1">
                <a:solidFill>
                  <a:srgbClr val="000096"/>
                </a:solidFill>
                <a:effectLst/>
                <a:latin typeface="Aino" panose="02000603040504020204" pitchFamily="50" charset="-70"/>
              </a:rPr>
              <a:t>Kingdom</a:t>
            </a:r>
            <a:r>
              <a:rPr lang="et-EE" b="0" i="0" dirty="0">
                <a:solidFill>
                  <a:srgbClr val="000096"/>
                </a:solidFill>
                <a:effectLst/>
                <a:latin typeface="Aino" panose="02000603040504020204" pitchFamily="50" charset="-70"/>
              </a:rPr>
              <a:t>, 494</a:t>
            </a:r>
          </a:p>
          <a:p>
            <a:pPr lvl="1" algn="l" rtl="0" fontAlgn="base"/>
            <a:r>
              <a:rPr lang="et-EE" b="1" i="0" dirty="0" err="1">
                <a:solidFill>
                  <a:srgbClr val="000096"/>
                </a:solidFill>
                <a:effectLst/>
                <a:latin typeface="Aino" panose="02000603040504020204" pitchFamily="50" charset="-70"/>
              </a:rPr>
              <a:t>Science</a:t>
            </a:r>
            <a:r>
              <a:rPr lang="et-EE" b="1" i="0" dirty="0">
                <a:solidFill>
                  <a:srgbClr val="000096"/>
                </a:solidFill>
                <a:effectLst/>
                <a:latin typeface="Aino" panose="02000603040504020204" pitchFamily="50" charset="-70"/>
              </a:rPr>
              <a:t>: </a:t>
            </a:r>
            <a:r>
              <a:rPr lang="et-EE" b="0" i="0" dirty="0">
                <a:solidFill>
                  <a:srgbClr val="000096"/>
                </a:solidFill>
                <a:effectLst/>
                <a:latin typeface="Aino" panose="02000603040504020204" pitchFamily="50" charset="-70"/>
              </a:rPr>
              <a:t>1) </a:t>
            </a:r>
            <a:r>
              <a:rPr lang="et-EE" b="0" i="0" u="sng" dirty="0">
                <a:solidFill>
                  <a:srgbClr val="000096"/>
                </a:solidFill>
                <a:effectLst/>
                <a:latin typeface="Aino" panose="02000603040504020204" pitchFamily="50" charset="-70"/>
              </a:rPr>
              <a:t>Estonia</a:t>
            </a:r>
            <a:r>
              <a:rPr lang="et-EE" b="0" i="0" dirty="0">
                <a:solidFill>
                  <a:srgbClr val="000096"/>
                </a:solidFill>
                <a:effectLst/>
                <a:latin typeface="Aino" panose="02000603040504020204" pitchFamily="50" charset="-70"/>
              </a:rPr>
              <a:t>, 526; 2) </a:t>
            </a:r>
            <a:r>
              <a:rPr lang="et-EE" b="0" i="0" dirty="0" err="1">
                <a:solidFill>
                  <a:srgbClr val="000096"/>
                </a:solidFill>
                <a:effectLst/>
                <a:latin typeface="Aino" panose="02000603040504020204" pitchFamily="50" charset="-70"/>
              </a:rPr>
              <a:t>Finland</a:t>
            </a:r>
            <a:r>
              <a:rPr lang="et-EE" b="0" i="0" dirty="0">
                <a:solidFill>
                  <a:srgbClr val="000096"/>
                </a:solidFill>
                <a:effectLst/>
                <a:latin typeface="Aino" panose="02000603040504020204" pitchFamily="50" charset="-70"/>
              </a:rPr>
              <a:t>, 511; 3) </a:t>
            </a:r>
            <a:r>
              <a:rPr lang="et-EE" b="0" i="0" dirty="0" err="1">
                <a:solidFill>
                  <a:srgbClr val="000096"/>
                </a:solidFill>
                <a:effectLst/>
                <a:latin typeface="Aino" panose="02000603040504020204" pitchFamily="50" charset="-70"/>
              </a:rPr>
              <a:t>Ireland</a:t>
            </a:r>
            <a:r>
              <a:rPr lang="et-EE" b="0" i="0" dirty="0">
                <a:solidFill>
                  <a:srgbClr val="000096"/>
                </a:solidFill>
                <a:effectLst/>
                <a:latin typeface="Aino" panose="02000603040504020204" pitchFamily="50" charset="-70"/>
              </a:rPr>
              <a:t>, 504</a:t>
            </a:r>
          </a:p>
          <a:p>
            <a:pPr marL="0" marR="0" lvl="0" indent="0" algn="l" defTabSz="914400" rtl="0" eaLnBrk="1" fontAlgn="auto" latinLnBrk="0" hangingPunct="1">
              <a:lnSpc>
                <a:spcPct val="100000"/>
              </a:lnSpc>
              <a:spcBef>
                <a:spcPts val="0"/>
              </a:spcBef>
              <a:spcAft>
                <a:spcPts val="0"/>
              </a:spcAft>
              <a:buClrTx/>
              <a:buSzTx/>
              <a:buFontTx/>
              <a:buNone/>
              <a:tabLst/>
              <a:defRPr/>
            </a:pPr>
            <a:br>
              <a:rPr lang="et-EE" b="0" dirty="0"/>
            </a:br>
            <a:r>
              <a:rPr lang="et-EE" b="1" dirty="0"/>
              <a:t>Top and </a:t>
            </a:r>
            <a:r>
              <a:rPr lang="et-EE" b="1" dirty="0" err="1"/>
              <a:t>low</a:t>
            </a:r>
            <a:r>
              <a:rPr lang="et-EE" b="1" dirty="0"/>
              <a:t> </a:t>
            </a:r>
            <a:r>
              <a:rPr lang="et-EE" b="1" dirty="0" err="1"/>
              <a:t>performers</a:t>
            </a:r>
            <a:r>
              <a:rPr lang="et-EE" b="1" dirty="0"/>
              <a:t>. </a:t>
            </a:r>
            <a:r>
              <a:rPr lang="et-EE" b="0" dirty="0"/>
              <a:t>Estonia (vs OECD </a:t>
            </a:r>
            <a:r>
              <a:rPr lang="et-EE" b="0" dirty="0" err="1"/>
              <a:t>mean</a:t>
            </a:r>
            <a:r>
              <a:rPr lang="et-EE" b="0" dirty="0"/>
              <a:t>)</a:t>
            </a:r>
          </a:p>
          <a:p>
            <a:pPr rtl="0">
              <a:buFont typeface="Arial" panose="020B0604020202020204" pitchFamily="34" charset="0"/>
              <a:buChar char="•"/>
            </a:pPr>
            <a:r>
              <a:rPr lang="en-US" dirty="0"/>
              <a:t>The share of </a:t>
            </a:r>
            <a:r>
              <a:rPr lang="et-EE" dirty="0"/>
              <a:t>TOP PERFORMERS</a:t>
            </a:r>
            <a:r>
              <a:rPr lang="en-US" dirty="0"/>
              <a:t>:</a:t>
            </a:r>
          </a:p>
          <a:p>
            <a:pPr marL="630936" rtl="0"/>
            <a:r>
              <a:rPr lang="en-US" dirty="0">
                <a:effectLst/>
              </a:rPr>
              <a:t>-Reading 1</a:t>
            </a:r>
            <a:r>
              <a:rPr lang="et-EE" dirty="0">
                <a:effectLst/>
              </a:rPr>
              <a:t>0</a:t>
            </a:r>
            <a:r>
              <a:rPr lang="en-US" dirty="0">
                <a:effectLst/>
              </a:rPr>
              <a:t>% (vs </a:t>
            </a:r>
            <a:r>
              <a:rPr lang="et-EE" dirty="0">
                <a:effectLst/>
              </a:rPr>
              <a:t>7</a:t>
            </a:r>
            <a:r>
              <a:rPr lang="en-US" dirty="0">
                <a:effectLst/>
              </a:rPr>
              <a:t>%)</a:t>
            </a:r>
          </a:p>
          <a:p>
            <a:pPr marL="630936" rtl="0"/>
            <a:r>
              <a:rPr lang="en-US" dirty="0">
                <a:effectLst/>
              </a:rPr>
              <a:t>-Math 1</a:t>
            </a:r>
            <a:r>
              <a:rPr lang="et-EE" dirty="0">
                <a:effectLst/>
              </a:rPr>
              <a:t>3</a:t>
            </a:r>
            <a:r>
              <a:rPr lang="en-US" dirty="0">
                <a:effectLst/>
              </a:rPr>
              <a:t>% (vs </a:t>
            </a:r>
            <a:r>
              <a:rPr lang="et-EE" dirty="0">
                <a:effectLst/>
              </a:rPr>
              <a:t>9</a:t>
            </a:r>
            <a:r>
              <a:rPr lang="en-US" dirty="0">
                <a:effectLst/>
              </a:rPr>
              <a:t>%)</a:t>
            </a:r>
          </a:p>
          <a:p>
            <a:pPr marL="630936" rtl="0"/>
            <a:r>
              <a:rPr lang="en-US" dirty="0">
                <a:effectLst/>
              </a:rPr>
              <a:t>-Science 12% (vs 7%)</a:t>
            </a:r>
          </a:p>
          <a:p>
            <a:pPr rtl="0">
              <a:buFont typeface="Arial" panose="020B0604020202020204" pitchFamily="34" charset="0"/>
              <a:buChar char="•"/>
            </a:pPr>
            <a:r>
              <a:rPr lang="en-US" dirty="0"/>
              <a:t>The share of </a:t>
            </a:r>
            <a:r>
              <a:rPr lang="et-EE" dirty="0"/>
              <a:t>LOW PERFORMERS</a:t>
            </a:r>
            <a:r>
              <a:rPr lang="en-US" dirty="0"/>
              <a:t>:</a:t>
            </a:r>
          </a:p>
          <a:p>
            <a:pPr marL="630936" rtl="0"/>
            <a:r>
              <a:rPr lang="en-US" dirty="0">
                <a:effectLst/>
              </a:rPr>
              <a:t>-Reading 1</a:t>
            </a:r>
            <a:r>
              <a:rPr lang="et-EE" dirty="0">
                <a:effectLst/>
              </a:rPr>
              <a:t>4</a:t>
            </a:r>
            <a:r>
              <a:rPr lang="en-US" dirty="0">
                <a:effectLst/>
              </a:rPr>
              <a:t>% (vs </a:t>
            </a:r>
            <a:r>
              <a:rPr lang="et-EE" dirty="0">
                <a:effectLst/>
              </a:rPr>
              <a:t>26</a:t>
            </a:r>
            <a:r>
              <a:rPr lang="en-US" dirty="0">
                <a:effectLst/>
              </a:rPr>
              <a:t>%)</a:t>
            </a:r>
          </a:p>
          <a:p>
            <a:pPr marL="630936" rtl="0"/>
            <a:r>
              <a:rPr lang="en-US" dirty="0">
                <a:effectLst/>
              </a:rPr>
              <a:t>-Math </a:t>
            </a:r>
            <a:r>
              <a:rPr lang="et-EE" dirty="0">
                <a:effectLst/>
              </a:rPr>
              <a:t>15</a:t>
            </a:r>
            <a:r>
              <a:rPr lang="en-US" dirty="0">
                <a:effectLst/>
              </a:rPr>
              <a:t>% (vs </a:t>
            </a:r>
            <a:r>
              <a:rPr lang="et-EE" dirty="0">
                <a:effectLst/>
              </a:rPr>
              <a:t>31</a:t>
            </a:r>
            <a:r>
              <a:rPr lang="en-US" dirty="0">
                <a:effectLst/>
              </a:rPr>
              <a:t>%)</a:t>
            </a:r>
          </a:p>
          <a:p>
            <a:pPr marL="630936" rtl="0"/>
            <a:r>
              <a:rPr lang="en-US" dirty="0">
                <a:effectLst/>
              </a:rPr>
              <a:t>-Science </a:t>
            </a:r>
            <a:r>
              <a:rPr lang="et-EE" dirty="0">
                <a:effectLst/>
              </a:rPr>
              <a:t>10</a:t>
            </a:r>
            <a:r>
              <a:rPr lang="en-US" dirty="0">
                <a:effectLst/>
              </a:rPr>
              <a:t>% (vs 22%)</a:t>
            </a:r>
            <a:endParaRPr lang="et-EE" b="0" dirty="0"/>
          </a:p>
          <a:p>
            <a:r>
              <a:rPr lang="et-EE" b="0" dirty="0" err="1"/>
              <a:t>Source</a:t>
            </a:r>
            <a:r>
              <a:rPr lang="et-EE" b="0" dirty="0"/>
              <a:t>: https://www.oecd.org/publication/pisa-2022-results/country-notes/estonia-dafed886/</a:t>
            </a:r>
          </a:p>
          <a:p>
            <a:endParaRPr lang="et-EE" b="1" dirty="0"/>
          </a:p>
          <a:p>
            <a:r>
              <a:rPr lang="et-EE" b="1" dirty="0" err="1"/>
              <a:t>How</a:t>
            </a:r>
            <a:r>
              <a:rPr lang="et-EE" b="1" dirty="0"/>
              <a:t> </a:t>
            </a:r>
            <a:r>
              <a:rPr lang="et-EE" b="1" dirty="0" err="1"/>
              <a:t>did</a:t>
            </a:r>
            <a:r>
              <a:rPr lang="et-EE" b="1" dirty="0"/>
              <a:t> </a:t>
            </a:r>
            <a:r>
              <a:rPr lang="et-EE" b="1" dirty="0" err="1"/>
              <a:t>we</a:t>
            </a:r>
            <a:r>
              <a:rPr lang="et-EE" b="1" dirty="0"/>
              <a:t> </a:t>
            </a:r>
            <a:r>
              <a:rPr lang="et-EE" b="1" dirty="0" err="1"/>
              <a:t>get</a:t>
            </a:r>
            <a:r>
              <a:rPr lang="et-EE" b="1" dirty="0"/>
              <a:t> </a:t>
            </a:r>
            <a:r>
              <a:rPr lang="et-EE" b="1" dirty="0" err="1"/>
              <a:t>there</a:t>
            </a:r>
            <a:r>
              <a:rPr lang="et-EE" b="1" dirty="0"/>
              <a:t>?</a:t>
            </a:r>
          </a:p>
          <a:p>
            <a:pPr algn="l" rtl="0" fontAlgn="base">
              <a:buFont typeface="Arial" panose="020B0604020202020204" pitchFamily="34" charset="0"/>
              <a:buChar char="•"/>
            </a:pPr>
            <a:r>
              <a:rPr lang="et-EE" sz="1800" b="1" i="0" u="none" strike="noStrike" dirty="0">
                <a:solidFill>
                  <a:srgbClr val="FFFFFF"/>
                </a:solidFill>
                <a:effectLst/>
                <a:latin typeface="Aino" panose="02000603040504020204" pitchFamily="50" charset="-70"/>
              </a:rPr>
              <a:t> MENTALITY</a:t>
            </a:r>
            <a:r>
              <a:rPr lang="et-EE" sz="1800" b="0" i="0" u="none" strike="noStrike" dirty="0">
                <a:solidFill>
                  <a:srgbClr val="FFFFFF"/>
                </a:solidFill>
                <a:effectLst/>
                <a:latin typeface="Aino" panose="02000603040504020204" pitchFamily="50" charset="-70"/>
              </a:rPr>
              <a:t>:</a:t>
            </a:r>
            <a:r>
              <a:rPr lang="et-EE" sz="1800" b="1" i="0" u="none" strike="noStrike" dirty="0">
                <a:solidFill>
                  <a:srgbClr val="FFFFFF"/>
                </a:solidFill>
                <a:effectLst/>
                <a:latin typeface="Aino" panose="02000603040504020204" pitchFamily="50" charset="-70"/>
              </a:rPr>
              <a:t> </a:t>
            </a:r>
            <a:r>
              <a:rPr lang="et-EE" sz="1800" b="0" i="0" u="none" strike="noStrike" dirty="0">
                <a:solidFill>
                  <a:srgbClr val="FFFFFF"/>
                </a:solidFill>
                <a:effectLst/>
                <a:latin typeface="Aino" panose="02000603040504020204" pitchFamily="50" charset="-70"/>
              </a:rPr>
              <a:t>Aim-</a:t>
            </a:r>
            <a:r>
              <a:rPr lang="et-EE" sz="1800" b="0" i="0" u="none" strike="noStrike" dirty="0" err="1">
                <a:solidFill>
                  <a:srgbClr val="FFFFFF"/>
                </a:solidFill>
                <a:effectLst/>
                <a:latin typeface="Aino" panose="02000603040504020204" pitchFamily="50" charset="-70"/>
              </a:rPr>
              <a:t>high</a:t>
            </a:r>
            <a:r>
              <a:rPr lang="et-EE" sz="1800" b="0" i="0" u="none" strike="noStrike" dirty="0">
                <a:solidFill>
                  <a:srgbClr val="FFFFFF"/>
                </a:solidFill>
                <a:effectLst/>
                <a:latin typeface="Aino" panose="02000603040504020204" pitchFamily="50" charset="-70"/>
              </a:rPr>
              <a:t>-and-</a:t>
            </a:r>
            <a:r>
              <a:rPr lang="et-EE" sz="1800" b="0" i="0" u="none" strike="noStrike" dirty="0" err="1">
                <a:solidFill>
                  <a:srgbClr val="FFFFFF"/>
                </a:solidFill>
                <a:effectLst/>
                <a:latin typeface="Aino" panose="02000603040504020204" pitchFamily="50" charset="-70"/>
              </a:rPr>
              <a:t>work</a:t>
            </a:r>
            <a:r>
              <a:rPr lang="et-EE" sz="1800" b="0" i="0" u="none" strike="noStrike" dirty="0">
                <a:solidFill>
                  <a:srgbClr val="FFFFFF"/>
                </a:solidFill>
                <a:effectLst/>
                <a:latin typeface="Aino" panose="02000603040504020204" pitchFamily="50" charset="-70"/>
              </a:rPr>
              <a:t>-</a:t>
            </a:r>
            <a:r>
              <a:rPr lang="et-EE" sz="1800" b="0" i="0" u="none" strike="noStrike" dirty="0" err="1">
                <a:solidFill>
                  <a:srgbClr val="FFFFFF"/>
                </a:solidFill>
                <a:effectLst/>
                <a:latin typeface="Aino" panose="02000603040504020204" pitchFamily="50" charset="-70"/>
              </a:rPr>
              <a:t>hard</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mindset</a:t>
            </a:r>
            <a:r>
              <a:rPr lang="et-EE" sz="1800" b="0" i="0" dirty="0">
                <a:solidFill>
                  <a:srgbClr val="FFFFFF"/>
                </a:solidFill>
                <a:effectLst/>
                <a:latin typeface="Aino" panose="02000603040504020204" pitchFamily="50" charset="-70"/>
              </a:rPr>
              <a:t>​</a:t>
            </a:r>
            <a:endParaRPr lang="et-EE"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t-EE" sz="1800" b="1" i="0" u="none" strike="noStrike" dirty="0">
                <a:solidFill>
                  <a:srgbClr val="FFFFFF"/>
                </a:solidFill>
                <a:effectLst/>
                <a:latin typeface="Aino" panose="02000603040504020204" pitchFamily="50" charset="-70"/>
              </a:rPr>
              <a:t> AUTONOMY: </a:t>
            </a:r>
            <a:r>
              <a:rPr lang="et-EE" sz="1800" b="0" i="0" u="none" strike="noStrike" dirty="0">
                <a:solidFill>
                  <a:srgbClr val="FFFFFF"/>
                </a:solidFill>
                <a:effectLst/>
                <a:latin typeface="Aino" panose="02000603040504020204" pitchFamily="50" charset="-70"/>
              </a:rPr>
              <a:t>Autonomy of </a:t>
            </a:r>
            <a:r>
              <a:rPr lang="et-EE" sz="1800" b="0" i="0" u="none" strike="noStrike" dirty="0" err="1">
                <a:solidFill>
                  <a:srgbClr val="FFFFFF"/>
                </a:solidFill>
                <a:effectLst/>
                <a:latin typeface="Aino" panose="02000603040504020204" pitchFamily="50" charset="-70"/>
              </a:rPr>
              <a:t>schools</a:t>
            </a:r>
            <a:r>
              <a:rPr lang="et-EE" sz="1800" b="0" i="0" u="none" strike="noStrike" dirty="0">
                <a:solidFill>
                  <a:srgbClr val="FFFFFF"/>
                </a:solidFill>
                <a:effectLst/>
                <a:latin typeface="Aino" panose="02000603040504020204" pitchFamily="50" charset="-70"/>
              </a:rPr>
              <a:t> and </a:t>
            </a:r>
            <a:r>
              <a:rPr lang="et-EE" sz="1800" b="0" i="0" u="none" strike="noStrike" dirty="0" err="1">
                <a:solidFill>
                  <a:srgbClr val="FFFFFF"/>
                </a:solidFill>
                <a:effectLst/>
                <a:latin typeface="Aino" panose="02000603040504020204" pitchFamily="50" charset="-70"/>
              </a:rPr>
              <a:t>educators</a:t>
            </a:r>
            <a:r>
              <a:rPr lang="et-EE" sz="1800" b="0" i="0" dirty="0">
                <a:solidFill>
                  <a:srgbClr val="FFFFFF"/>
                </a:solidFill>
                <a:effectLst/>
                <a:latin typeface="Aino" panose="02000603040504020204" pitchFamily="50" charset="-70"/>
              </a:rPr>
              <a:t>​</a:t>
            </a:r>
            <a:endParaRPr lang="et-EE"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t-EE" sz="1800" b="0" i="0" dirty="0">
                <a:solidFill>
                  <a:srgbClr val="FFFFFF"/>
                </a:solidFill>
                <a:effectLst/>
                <a:latin typeface="Aino" panose="02000603040504020204" pitchFamily="50" charset="-70"/>
              </a:rPr>
              <a:t>​ </a:t>
            </a:r>
            <a:r>
              <a:rPr lang="et-EE" sz="1800" b="1" i="0" u="none" strike="noStrike" dirty="0">
                <a:solidFill>
                  <a:srgbClr val="FFFFFF"/>
                </a:solidFill>
                <a:effectLst/>
                <a:latin typeface="Aino" panose="02000603040504020204" pitchFamily="50" charset="-70"/>
              </a:rPr>
              <a:t>GOVERNANCE AND SOCIETAL SUPPORT</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Evidence-based</a:t>
            </a:r>
            <a:r>
              <a:rPr lang="et-EE" sz="1800" b="0" i="0" u="none" strike="noStrike" dirty="0">
                <a:solidFill>
                  <a:srgbClr val="FFFFFF"/>
                </a:solidFill>
                <a:effectLst/>
                <a:latin typeface="Aino" panose="02000603040504020204" pitchFamily="50" charset="-70"/>
              </a:rPr>
              <a:t> and </a:t>
            </a:r>
            <a:r>
              <a:rPr lang="et-EE" sz="1800" b="0" i="0" u="none" strike="noStrike" dirty="0" err="1">
                <a:solidFill>
                  <a:srgbClr val="FFFFFF"/>
                </a:solidFill>
                <a:effectLst/>
                <a:latin typeface="Aino" panose="02000603040504020204" pitchFamily="50" charset="-70"/>
              </a:rPr>
              <a:t>equity</a:t>
            </a:r>
            <a:r>
              <a:rPr lang="et-EE" sz="1800" b="0" i="0" u="none" strike="noStrike" dirty="0">
                <a:solidFill>
                  <a:srgbClr val="FFFFFF"/>
                </a:solidFill>
                <a:effectLst/>
                <a:latin typeface="Aino" panose="02000603040504020204" pitchFamily="50" charset="-70"/>
              </a:rPr>
              <a:t>-promoting </a:t>
            </a:r>
            <a:r>
              <a:rPr lang="et-EE" sz="1800" b="0" i="0" u="none" strike="noStrike" dirty="0" err="1">
                <a:solidFill>
                  <a:srgbClr val="FFFFFF"/>
                </a:solidFill>
                <a:effectLst/>
                <a:latin typeface="Aino" panose="02000603040504020204" pitchFamily="50" charset="-70"/>
              </a:rPr>
              <a:t>governance</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broad</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societal</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support</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for</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education</a:t>
            </a:r>
            <a:r>
              <a:rPr lang="et-EE" sz="1800" b="0" i="0" dirty="0">
                <a:solidFill>
                  <a:srgbClr val="FFFFFF"/>
                </a:solidFill>
                <a:effectLst/>
                <a:latin typeface="Aino" panose="02000603040504020204" pitchFamily="50" charset="-70"/>
              </a:rPr>
              <a:t>​</a:t>
            </a:r>
            <a:endParaRPr lang="et-EE"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t-EE" sz="1800" b="0" i="0" dirty="0">
                <a:solidFill>
                  <a:srgbClr val="FFFFFF"/>
                </a:solidFill>
                <a:effectLst/>
                <a:latin typeface="Aino" panose="02000603040504020204" pitchFamily="50" charset="-70"/>
              </a:rPr>
              <a:t>​ </a:t>
            </a:r>
            <a:r>
              <a:rPr lang="et-EE" sz="1800" b="1" i="0" u="none" strike="noStrike" dirty="0">
                <a:solidFill>
                  <a:srgbClr val="FFFFFF"/>
                </a:solidFill>
                <a:effectLst/>
                <a:latin typeface="Aino" panose="02000603040504020204" pitchFamily="50" charset="-70"/>
              </a:rPr>
              <a:t>DIVERSITY</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Diverse</a:t>
            </a:r>
            <a:r>
              <a:rPr lang="et-EE" sz="1800" b="0" i="0" u="none" strike="noStrike" dirty="0">
                <a:solidFill>
                  <a:srgbClr val="FFFFFF"/>
                </a:solidFill>
                <a:effectLst/>
                <a:latin typeface="Aino" panose="02000603040504020204" pitchFamily="50" charset="-70"/>
              </a:rPr>
              <a:t> and </a:t>
            </a:r>
            <a:r>
              <a:rPr lang="et-EE" sz="1800" b="0" i="0" u="none" strike="noStrike" dirty="0" err="1">
                <a:solidFill>
                  <a:srgbClr val="FFFFFF"/>
                </a:solidFill>
                <a:effectLst/>
                <a:latin typeface="Aino" panose="02000603040504020204" pitchFamily="50" charset="-70"/>
              </a:rPr>
              <a:t>responsive</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school</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network</a:t>
            </a:r>
            <a:r>
              <a:rPr lang="et-EE" sz="1800" b="0" i="0" dirty="0">
                <a:solidFill>
                  <a:srgbClr val="FFFFFF"/>
                </a:solidFill>
                <a:effectLst/>
                <a:latin typeface="Aino" panose="02000603040504020204" pitchFamily="50" charset="-70"/>
              </a:rPr>
              <a:t>​</a:t>
            </a:r>
          </a:p>
          <a:p>
            <a:pPr algn="l" rtl="0" fontAlgn="base">
              <a:buFont typeface="Arial" panose="020B0604020202020204" pitchFamily="34" charset="0"/>
              <a:buChar char="•"/>
            </a:pPr>
            <a:r>
              <a:rPr lang="et-EE" sz="1800" b="0" i="0" u="none" strike="noStrike" dirty="0">
                <a:solidFill>
                  <a:srgbClr val="FFFFFF"/>
                </a:solidFill>
                <a:effectLst/>
                <a:latin typeface="Aino" panose="02000603040504020204" pitchFamily="50" charset="-70"/>
              </a:rPr>
              <a:t> </a:t>
            </a:r>
            <a:r>
              <a:rPr lang="et-EE" sz="1800" b="1" i="0" u="none" strike="noStrike" dirty="0">
                <a:solidFill>
                  <a:srgbClr val="FFFFFF"/>
                </a:solidFill>
                <a:effectLst/>
                <a:latin typeface="Aino" panose="02000603040504020204" pitchFamily="50" charset="-70"/>
              </a:rPr>
              <a:t>EARLY CHILDHOOD EDUCATION</a:t>
            </a:r>
            <a:r>
              <a:rPr lang="et-EE" sz="1800" b="0" i="0" u="none" strike="noStrike" dirty="0">
                <a:solidFill>
                  <a:srgbClr val="FFFFFF"/>
                </a:solidFill>
                <a:effectLst/>
                <a:latin typeface="Aino" panose="02000603040504020204" pitchFamily="50" charset="-70"/>
              </a:rPr>
              <a:t>: 94% of 4-6-year </a:t>
            </a:r>
            <a:r>
              <a:rPr lang="et-EE" sz="1800" b="0" i="0" u="none" strike="noStrike" dirty="0" err="1">
                <a:solidFill>
                  <a:srgbClr val="FFFFFF"/>
                </a:solidFill>
                <a:effectLst/>
                <a:latin typeface="Aino" panose="02000603040504020204" pitchFamily="50" charset="-70"/>
              </a:rPr>
              <a:t>children</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attend</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kindergarten</a:t>
            </a:r>
            <a:r>
              <a:rPr lang="et-EE" sz="1800" b="0" i="0" dirty="0">
                <a:solidFill>
                  <a:srgbClr val="FFFFFF"/>
                </a:solidFill>
                <a:effectLst/>
                <a:latin typeface="Aino" panose="02000603040504020204" pitchFamily="50" charset="-70"/>
              </a:rPr>
              <a:t>​</a:t>
            </a:r>
            <a:endParaRPr lang="et-EE"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t-EE" sz="1800" b="0" i="0" dirty="0">
                <a:solidFill>
                  <a:srgbClr val="FFFFFF"/>
                </a:solidFill>
                <a:effectLst/>
                <a:latin typeface="Aino" panose="02000603040504020204" pitchFamily="50" charset="-70"/>
              </a:rPr>
              <a:t>​ </a:t>
            </a:r>
            <a:r>
              <a:rPr lang="et-EE" sz="1800" b="1" i="0" u="none" strike="noStrike" dirty="0">
                <a:solidFill>
                  <a:srgbClr val="FFFFFF"/>
                </a:solidFill>
                <a:effectLst/>
                <a:latin typeface="Aino" panose="02000603040504020204" pitchFamily="50" charset="-70"/>
              </a:rPr>
              <a:t>DIGITAL TECHNOLOGIES</a:t>
            </a:r>
            <a:r>
              <a:rPr lang="et-EE" sz="1800" b="0" i="0" u="none" strike="noStrike" dirty="0">
                <a:solidFill>
                  <a:srgbClr val="FFFFFF"/>
                </a:solidFill>
                <a:effectLst/>
                <a:latin typeface="Aino" panose="02000603040504020204" pitchFamily="50" charset="-70"/>
              </a:rPr>
              <a:t>: </a:t>
            </a:r>
            <a:r>
              <a:rPr lang="en-US" sz="1800" b="0" i="0" u="none" strike="noStrike" dirty="0">
                <a:solidFill>
                  <a:srgbClr val="FFFFFF"/>
                </a:solidFill>
                <a:effectLst/>
                <a:latin typeface="Aino" panose="02000603040504020204" pitchFamily="50" charset="-70"/>
              </a:rPr>
              <a:t>Targeted investments, competences and tools</a:t>
            </a:r>
            <a:r>
              <a:rPr lang="et-EE" sz="1800" b="0" i="0" dirty="0">
                <a:solidFill>
                  <a:srgbClr val="FFFFFF"/>
                </a:solidFill>
                <a:effectLst/>
                <a:latin typeface="Aino" panose="02000603040504020204" pitchFamily="50" charset="-70"/>
              </a:rPr>
              <a:t>​</a:t>
            </a:r>
            <a:endParaRPr lang="et-EE" b="0" i="0" dirty="0">
              <a:solidFill>
                <a:srgbClr val="000000"/>
              </a:solidFill>
              <a:effectLst/>
              <a:latin typeface="Arial" panose="020B0604020202020204" pitchFamily="34" charset="0"/>
            </a:endParaRPr>
          </a:p>
          <a:p>
            <a:pPr algn="l" rtl="0" fontAlgn="base">
              <a:buFont typeface="Arial" panose="020B0604020202020204" pitchFamily="34" charset="0"/>
              <a:buChar char="•"/>
            </a:pPr>
            <a:endParaRPr lang="et-EE"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94674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171450" lvl="0" indent="-171450">
              <a:buFont typeface="Arial" panose="020B0604020202020204" pitchFamily="34" charset="0"/>
              <a:buChar char="•"/>
            </a:pPr>
            <a:r>
              <a:rPr lang="et-EE" b="0" dirty="0"/>
              <a:t>AUTONOMY: </a:t>
            </a:r>
            <a:r>
              <a:rPr lang="et-EE" dirty="0" err="1"/>
              <a:t>Every</a:t>
            </a:r>
            <a:r>
              <a:rPr lang="et-EE" dirty="0"/>
              <a:t> </a:t>
            </a:r>
            <a:r>
              <a:rPr lang="et-EE" dirty="0" err="1"/>
              <a:t>school</a:t>
            </a:r>
            <a:r>
              <a:rPr lang="et-EE" dirty="0"/>
              <a:t> </a:t>
            </a:r>
            <a:r>
              <a:rPr lang="et-EE" dirty="0" err="1"/>
              <a:t>creates</a:t>
            </a:r>
            <a:r>
              <a:rPr lang="et-EE" dirty="0"/>
              <a:t> </a:t>
            </a:r>
            <a:r>
              <a:rPr lang="et-EE" dirty="0" err="1"/>
              <a:t>their</a:t>
            </a:r>
            <a:r>
              <a:rPr lang="et-EE" dirty="0"/>
              <a:t> </a:t>
            </a:r>
            <a:r>
              <a:rPr lang="et-EE" dirty="0" err="1"/>
              <a:t>own</a:t>
            </a:r>
            <a:r>
              <a:rPr lang="et-EE" dirty="0"/>
              <a:t> </a:t>
            </a:r>
            <a:r>
              <a:rPr lang="et-EE" dirty="0" err="1"/>
              <a:t>curricula</a:t>
            </a:r>
            <a:r>
              <a:rPr lang="et-EE" dirty="0"/>
              <a:t> on </a:t>
            </a:r>
            <a:r>
              <a:rPr lang="et-EE" dirty="0" err="1"/>
              <a:t>the</a:t>
            </a:r>
            <a:r>
              <a:rPr lang="et-EE" dirty="0"/>
              <a:t> </a:t>
            </a:r>
            <a:r>
              <a:rPr lang="et-EE" dirty="0" err="1"/>
              <a:t>basis</a:t>
            </a:r>
            <a:r>
              <a:rPr lang="et-EE" dirty="0"/>
              <a:t> on </a:t>
            </a:r>
            <a:r>
              <a:rPr lang="et-EE" dirty="0" err="1"/>
              <a:t>national</a:t>
            </a:r>
            <a:r>
              <a:rPr lang="et-EE" dirty="0"/>
              <a:t> </a:t>
            </a:r>
            <a:r>
              <a:rPr lang="et-EE" dirty="0" err="1"/>
              <a:t>curriculum</a:t>
            </a:r>
            <a:r>
              <a:rPr lang="et-EE" dirty="0"/>
              <a:t>. </a:t>
            </a:r>
            <a:r>
              <a:rPr lang="et-EE" dirty="0" err="1"/>
              <a:t>principals</a:t>
            </a:r>
            <a:r>
              <a:rPr lang="et-EE" dirty="0"/>
              <a:t> </a:t>
            </a:r>
            <a:r>
              <a:rPr lang="et-EE" dirty="0" err="1"/>
              <a:t>can</a:t>
            </a:r>
            <a:r>
              <a:rPr lang="et-EE" dirty="0"/>
              <a:t> </a:t>
            </a:r>
            <a:r>
              <a:rPr lang="et-EE" dirty="0" err="1"/>
              <a:t>decide</a:t>
            </a:r>
            <a:r>
              <a:rPr lang="et-EE" dirty="0"/>
              <a:t> on </a:t>
            </a:r>
            <a:r>
              <a:rPr lang="et-EE" dirty="0" err="1"/>
              <a:t>teachers</a:t>
            </a:r>
            <a:r>
              <a:rPr lang="et-EE" dirty="0"/>
              <a:t> </a:t>
            </a:r>
            <a:r>
              <a:rPr lang="et-EE" dirty="0" err="1"/>
              <a:t>salaries</a:t>
            </a:r>
            <a:r>
              <a:rPr lang="et-EE" dirty="0"/>
              <a:t> and </a:t>
            </a:r>
            <a:r>
              <a:rPr lang="et-EE" dirty="0" err="1"/>
              <a:t>how</a:t>
            </a:r>
            <a:r>
              <a:rPr lang="et-EE" dirty="0"/>
              <a:t> </a:t>
            </a:r>
            <a:r>
              <a:rPr lang="et-EE" dirty="0" err="1"/>
              <a:t>the</a:t>
            </a:r>
            <a:r>
              <a:rPr lang="et-EE" dirty="0"/>
              <a:t> </a:t>
            </a:r>
            <a:r>
              <a:rPr lang="et-EE" dirty="0" err="1"/>
              <a:t>money</a:t>
            </a:r>
            <a:r>
              <a:rPr lang="et-EE" dirty="0"/>
              <a:t> </a:t>
            </a:r>
            <a:r>
              <a:rPr lang="et-EE" dirty="0" err="1"/>
              <a:t>is</a:t>
            </a:r>
            <a:r>
              <a:rPr lang="et-EE" dirty="0"/>
              <a:t> </a:t>
            </a:r>
            <a:r>
              <a:rPr lang="et-EE" dirty="0" err="1"/>
              <a:t>spent</a:t>
            </a:r>
            <a:r>
              <a:rPr lang="et-EE" dirty="0"/>
              <a:t> etc, </a:t>
            </a:r>
            <a:r>
              <a:rPr lang="et-EE" dirty="0" err="1"/>
              <a:t>teachers</a:t>
            </a:r>
            <a:r>
              <a:rPr lang="et-EE" dirty="0"/>
              <a:t> are </a:t>
            </a:r>
            <a:r>
              <a:rPr lang="et-EE" dirty="0" err="1"/>
              <a:t>free</a:t>
            </a:r>
            <a:r>
              <a:rPr lang="et-EE" dirty="0"/>
              <a:t> </a:t>
            </a:r>
            <a:r>
              <a:rPr lang="et-EE" dirty="0" err="1"/>
              <a:t>to</a:t>
            </a:r>
            <a:r>
              <a:rPr lang="et-EE" dirty="0"/>
              <a:t> </a:t>
            </a:r>
            <a:r>
              <a:rPr lang="et-EE" dirty="0" err="1"/>
              <a:t>decide</a:t>
            </a:r>
            <a:r>
              <a:rPr lang="et-EE" dirty="0"/>
              <a:t> </a:t>
            </a:r>
            <a:r>
              <a:rPr lang="et-EE" dirty="0" err="1"/>
              <a:t>how</a:t>
            </a:r>
            <a:r>
              <a:rPr lang="et-EE" dirty="0"/>
              <a:t> </a:t>
            </a:r>
            <a:r>
              <a:rPr lang="et-EE" dirty="0" err="1"/>
              <a:t>they</a:t>
            </a:r>
            <a:r>
              <a:rPr lang="et-EE" dirty="0"/>
              <a:t> </a:t>
            </a:r>
            <a:r>
              <a:rPr lang="et-EE" dirty="0" err="1"/>
              <a:t>reach</a:t>
            </a:r>
            <a:r>
              <a:rPr lang="et-EE" dirty="0"/>
              <a:t> </a:t>
            </a:r>
            <a:r>
              <a:rPr lang="et-EE" dirty="0" err="1"/>
              <a:t>learning</a:t>
            </a:r>
            <a:r>
              <a:rPr lang="et-EE" dirty="0"/>
              <a:t> </a:t>
            </a:r>
            <a:r>
              <a:rPr lang="et-EE" dirty="0" err="1"/>
              <a:t>outcomes</a:t>
            </a:r>
            <a:r>
              <a:rPr lang="et-EE" dirty="0"/>
              <a:t> </a:t>
            </a:r>
            <a:r>
              <a:rPr lang="et-EE" dirty="0" err="1"/>
              <a:t>set</a:t>
            </a:r>
            <a:r>
              <a:rPr lang="et-EE" dirty="0"/>
              <a:t> in </a:t>
            </a:r>
            <a:r>
              <a:rPr lang="et-EE" dirty="0" err="1"/>
              <a:t>curricula</a:t>
            </a:r>
            <a:endParaRPr lang="et-EE" dirty="0"/>
          </a:p>
          <a:p>
            <a:pPr marL="171450" indent="-171450">
              <a:buFont typeface="Arial" panose="020B0604020202020204" pitchFamily="34" charset="0"/>
              <a:buChar char="•"/>
            </a:pPr>
            <a:r>
              <a:rPr lang="et-EE" b="0" dirty="0"/>
              <a:t>FUNDING:</a:t>
            </a:r>
            <a:r>
              <a:rPr lang="et-EE" b="1" dirty="0"/>
              <a:t> </a:t>
            </a:r>
            <a:r>
              <a:rPr lang="et-EE" dirty="0"/>
              <a:t>In </a:t>
            </a:r>
            <a:r>
              <a:rPr lang="et-EE" dirty="0" err="1"/>
              <a:t>general</a:t>
            </a:r>
            <a:r>
              <a:rPr lang="et-EE" dirty="0"/>
              <a:t> </a:t>
            </a:r>
            <a:r>
              <a:rPr lang="et-EE" dirty="0" err="1"/>
              <a:t>education</a:t>
            </a:r>
            <a:r>
              <a:rPr lang="et-EE" dirty="0"/>
              <a:t>, t</a:t>
            </a:r>
            <a:r>
              <a:rPr lang="en-US" dirty="0"/>
              <a:t>he state subsidy</a:t>
            </a:r>
            <a:r>
              <a:rPr lang="et-EE" dirty="0"/>
              <a:t> </a:t>
            </a:r>
            <a:r>
              <a:rPr lang="et-EE" dirty="0" err="1"/>
              <a:t>is</a:t>
            </a:r>
            <a:r>
              <a:rPr lang="et-EE" dirty="0"/>
              <a:t> </a:t>
            </a:r>
            <a:r>
              <a:rPr lang="et-EE" dirty="0" err="1"/>
              <a:t>related</a:t>
            </a:r>
            <a:r>
              <a:rPr lang="et-EE" dirty="0"/>
              <a:t> </a:t>
            </a:r>
            <a:r>
              <a:rPr lang="et-EE" dirty="0" err="1"/>
              <a:t>to</a:t>
            </a:r>
            <a:r>
              <a:rPr lang="et-EE" dirty="0"/>
              <a:t> </a:t>
            </a:r>
            <a:r>
              <a:rPr lang="et-EE" dirty="0" err="1"/>
              <a:t>the</a:t>
            </a:r>
            <a:r>
              <a:rPr lang="et-EE" dirty="0"/>
              <a:t> number of </a:t>
            </a:r>
            <a:r>
              <a:rPr lang="et-EE" dirty="0" err="1"/>
              <a:t>students</a:t>
            </a:r>
            <a:r>
              <a:rPr lang="et-EE" dirty="0"/>
              <a:t>, and</a:t>
            </a:r>
            <a:r>
              <a:rPr lang="en-US" dirty="0"/>
              <a:t> </a:t>
            </a:r>
            <a:r>
              <a:rPr lang="et-EE" dirty="0" err="1"/>
              <a:t>covers</a:t>
            </a:r>
            <a:r>
              <a:rPr lang="et-EE" dirty="0"/>
              <a:t> </a:t>
            </a:r>
            <a:r>
              <a:rPr lang="en-US" dirty="0"/>
              <a:t>expenses on teachers’ salaries, training</a:t>
            </a:r>
            <a:r>
              <a:rPr lang="et-EE" dirty="0"/>
              <a:t>, </a:t>
            </a:r>
            <a:r>
              <a:rPr lang="en-US" dirty="0"/>
              <a:t>textbooks</a:t>
            </a:r>
            <a:r>
              <a:rPr lang="et-EE" dirty="0"/>
              <a:t> etc. </a:t>
            </a:r>
            <a:r>
              <a:rPr lang="en-US" dirty="0"/>
              <a:t>Similar subsidies are also made available to private general education schools as prescribed by the Private Schools Act. Private schools comprise 11% of all schools. </a:t>
            </a:r>
            <a:endParaRPr lang="et-EE" sz="1200" dirty="0"/>
          </a:p>
          <a:p>
            <a:pPr marL="171450" indent="-171450">
              <a:buFont typeface="Arial" panose="020B0604020202020204" pitchFamily="34" charset="0"/>
              <a:buChar char="•"/>
            </a:pPr>
            <a:endParaRPr lang="et-EE"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3</a:t>
            </a:fld>
            <a:endParaRPr lang="et-EE" sz="1400" b="0" strike="noStrike" spc="-1">
              <a:latin typeface="Calibri"/>
            </a:endParaRPr>
          </a:p>
        </p:txBody>
      </p:sp>
    </p:spTree>
    <p:extLst>
      <p:ext uri="{BB962C8B-B14F-4D97-AF65-F5344CB8AC3E}">
        <p14:creationId xmlns:p14="http://schemas.microsoft.com/office/powerpoint/2010/main" val="368099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215900" indent="-214313" algn="l" eaLnBrk="1">
              <a:spcBef>
                <a:spcPct val="0"/>
              </a:spcBef>
              <a:tabLst>
                <a:tab pos="2159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effectLst/>
              </a:rPr>
              <a:t>What might have been classed as a risky commitment to technology three decades</a:t>
            </a:r>
            <a:r>
              <a:rPr lang="et-EE" sz="1200">
                <a:effectLst/>
              </a:rPr>
              <a:t> </a:t>
            </a:r>
            <a:r>
              <a:rPr lang="en-US" sz="1200">
                <a:effectLst/>
              </a:rPr>
              <a:t>ago has fostered a more progressive and open society, both online and offline</a:t>
            </a:r>
            <a:r>
              <a:rPr lang="et-EE" sz="1200">
                <a:effectLst/>
              </a:rPr>
              <a:t>. </a:t>
            </a:r>
          </a:p>
          <a:p>
            <a:pPr marL="215900" indent="-214313" eaLnBrk="1">
              <a:spcBef>
                <a:spcPct val="0"/>
              </a:spcBef>
              <a:tabLst>
                <a:tab pos="2159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t-EE" sz="1200">
                <a:effectLst/>
              </a:rPr>
              <a:t>– Siim </a:t>
            </a:r>
            <a:r>
              <a:rPr lang="et-EE" sz="1200" err="1">
                <a:effectLst/>
              </a:rPr>
              <a:t>Sikkut</a:t>
            </a:r>
            <a:r>
              <a:rPr lang="et-EE" sz="1200">
                <a:effectLst/>
              </a:rPr>
              <a:t>, </a:t>
            </a:r>
            <a:r>
              <a:rPr lang="et-EE" sz="1200" err="1">
                <a:effectLst/>
              </a:rPr>
              <a:t>Estonia’s</a:t>
            </a:r>
            <a:r>
              <a:rPr lang="et-EE" sz="1200">
                <a:effectLst/>
              </a:rPr>
              <a:t> CIO 2017-2022</a:t>
            </a:r>
          </a:p>
        </p:txBody>
      </p:sp>
      <p:sp>
        <p:nvSpPr>
          <p:cNvPr id="4" name="Slaidinumbri kohatäide 3"/>
          <p:cNvSpPr>
            <a:spLocks noGrp="1"/>
          </p:cNvSpPr>
          <p:nvPr>
            <p:ph type="sldNum" sz="quarter" idx="5"/>
          </p:nvPr>
        </p:nvSpPr>
        <p:spPr/>
        <p:txBody>
          <a:bodyPr/>
          <a:lstStyle/>
          <a:p>
            <a:fld id="{2BB61B5B-8DEF-4139-A3C5-91B3D624FAFB}" type="slidenum">
              <a:rPr lang="et-EE" smtClean="0"/>
              <a:t>4</a:t>
            </a:fld>
            <a:endParaRPr lang="et-EE"/>
          </a:p>
        </p:txBody>
      </p:sp>
    </p:spTree>
    <p:extLst>
      <p:ext uri="{BB962C8B-B14F-4D97-AF65-F5344CB8AC3E}">
        <p14:creationId xmlns:p14="http://schemas.microsoft.com/office/powerpoint/2010/main" val="265754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endParaRPr lang="et-EE"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5</a:t>
            </a:fld>
            <a:endParaRPr lang="et-EE" sz="1400" b="0" strike="noStrike" spc="-1">
              <a:latin typeface="Calibri"/>
            </a:endParaRPr>
          </a:p>
        </p:txBody>
      </p:sp>
    </p:spTree>
    <p:extLst>
      <p:ext uri="{BB962C8B-B14F-4D97-AF65-F5344CB8AC3E}">
        <p14:creationId xmlns:p14="http://schemas.microsoft.com/office/powerpoint/2010/main" val="318072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t-EE" sz="1600"/>
              <a:t>FOCUS: Engineering, ICT, Design &amp; Technology, </a:t>
            </a:r>
            <a:r>
              <a:rPr lang="et-EE" sz="1600" err="1"/>
              <a:t>Critical</a:t>
            </a:r>
            <a:r>
              <a:rPr lang="et-EE" sz="1600"/>
              <a:t> </a:t>
            </a:r>
            <a:r>
              <a:rPr lang="et-EE" sz="1600" err="1"/>
              <a:t>Thinking</a:t>
            </a:r>
            <a:endParaRPr lang="et-EE" sz="1600"/>
          </a:p>
          <a:p>
            <a:r>
              <a:rPr lang="et-EE" sz="1600"/>
              <a:t>GOAL: </a:t>
            </a:r>
            <a:r>
              <a:rPr lang="et-EE" sz="1600" err="1"/>
              <a:t>Understand</a:t>
            </a:r>
            <a:r>
              <a:rPr lang="et-EE" sz="1600"/>
              <a:t> Technology, </a:t>
            </a:r>
            <a:r>
              <a:rPr lang="et-EE" sz="1600" err="1"/>
              <a:t>Enhance</a:t>
            </a:r>
            <a:r>
              <a:rPr lang="et-EE" sz="1600"/>
              <a:t> </a:t>
            </a:r>
            <a:r>
              <a:rPr lang="et-EE" sz="1600" err="1"/>
              <a:t>Creativity</a:t>
            </a:r>
            <a:r>
              <a:rPr lang="et-EE" sz="1600"/>
              <a:t> &amp; </a:t>
            </a:r>
            <a:r>
              <a:rPr lang="et-EE" sz="1600" err="1"/>
              <a:t>Problem-Solving</a:t>
            </a:r>
            <a:r>
              <a:rPr lang="et-EE" sz="1600"/>
              <a:t> </a:t>
            </a:r>
            <a:r>
              <a:rPr lang="et-EE" sz="1600" err="1"/>
              <a:t>Skills</a:t>
            </a:r>
            <a:endParaRPr lang="et-EE" sz="1600"/>
          </a:p>
          <a:p>
            <a:r>
              <a:rPr lang="et-EE" sz="1600"/>
              <a:t>TARGETING: </a:t>
            </a:r>
            <a:r>
              <a:rPr lang="en-US" sz="1600"/>
              <a:t>kindergarteners to high school </a:t>
            </a:r>
            <a:r>
              <a:rPr lang="et-EE" sz="1600"/>
              <a:t>and </a:t>
            </a:r>
            <a:r>
              <a:rPr lang="et-EE" sz="1600" err="1"/>
              <a:t>vocational</a:t>
            </a:r>
            <a:r>
              <a:rPr lang="et-EE" sz="1600"/>
              <a:t> </a:t>
            </a:r>
            <a:r>
              <a:rPr lang="en-US" sz="1600"/>
              <a:t>students</a:t>
            </a:r>
            <a:endParaRPr lang="et-EE" sz="1600"/>
          </a:p>
          <a:p>
            <a:r>
              <a:rPr lang="et-EE" sz="1600"/>
              <a:t>ACTIVITIES: T</a:t>
            </a:r>
            <a:r>
              <a:rPr lang="en-US" sz="1600" err="1"/>
              <a:t>eacher</a:t>
            </a:r>
            <a:r>
              <a:rPr lang="en-US" sz="1600"/>
              <a:t> training, device funding support, student events, and free educational resources</a:t>
            </a:r>
          </a:p>
          <a:p>
            <a:pPr>
              <a:lnSpc>
                <a:spcPct val="114000"/>
              </a:lnSpc>
            </a:pPr>
            <a:endParaRPr lang="et-EE" sz="1000" u="none" strike="noStrike">
              <a:effectLst/>
              <a:latin typeface="Aino" panose="02000603040504020204" pitchFamily="50"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D3CC1-999D-4C69-A5AD-E3FB9D73205D}" type="slidenum">
              <a:rPr kumimoji="0" lang="et-EE" sz="1000" b="0" i="0" u="none" strike="noStrike" kern="1200" cap="none" spc="0" normalizeH="0" baseline="0" noProof="0" smtClean="0">
                <a:ln>
                  <a:noFill/>
                </a:ln>
                <a:solidFill>
                  <a:prstClr val="black"/>
                </a:solidFill>
                <a:effectLst/>
                <a:uLnTx/>
                <a:uFillTx/>
                <a:latin typeface="Aino" panose="020006030405040202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t-EE" sz="1000" b="0" i="0" u="none" strike="noStrike" kern="1200" cap="none" spc="0" normalizeH="0" baseline="0" noProof="0">
              <a:ln>
                <a:noFill/>
              </a:ln>
              <a:solidFill>
                <a:prstClr val="black"/>
              </a:solidFill>
              <a:effectLst/>
              <a:uLnTx/>
              <a:uFillTx/>
              <a:latin typeface="Aino" panose="02000603040504020204" pitchFamily="50" charset="0"/>
              <a:ea typeface="+mn-ea"/>
              <a:cs typeface="+mn-cs"/>
            </a:endParaRPr>
          </a:p>
        </p:txBody>
      </p:sp>
    </p:spTree>
    <p:extLst>
      <p:ext uri="{BB962C8B-B14F-4D97-AF65-F5344CB8AC3E}">
        <p14:creationId xmlns:p14="http://schemas.microsoft.com/office/powerpoint/2010/main" val="237023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r>
              <a:rPr lang="en-US" b="0" i="0">
                <a:effectLst/>
                <a:latin typeface="Söhne"/>
              </a:rPr>
              <a:t>Tartu University Science School aims to provide intellectually stimulating challenges to bright students. It offers systematic teaching across Estonia, supplementing the school curriculum with additional resources and activities. The school also organizes various competitions and events to engage students in scientific exploration.</a:t>
            </a:r>
          </a:p>
          <a:p>
            <a:pPr algn="l">
              <a:buFont typeface="Arial" panose="020B0604020202020204" pitchFamily="34" charset="0"/>
              <a:buNone/>
            </a:pPr>
            <a:r>
              <a:rPr lang="en-US" b="0" i="0">
                <a:solidFill>
                  <a:srgbClr val="374151"/>
                </a:solidFill>
                <a:effectLst/>
                <a:latin typeface="Söhne"/>
              </a:rPr>
              <a:t>Science School</a:t>
            </a:r>
            <a:r>
              <a:rPr lang="et-EE" b="0" i="0">
                <a:solidFill>
                  <a:srgbClr val="374151"/>
                </a:solidFill>
                <a:effectLst/>
                <a:latin typeface="Söhne"/>
              </a:rPr>
              <a:t>, </a:t>
            </a:r>
            <a:r>
              <a:rPr lang="en-US" b="0" i="0">
                <a:solidFill>
                  <a:srgbClr val="374151"/>
                </a:solidFill>
                <a:effectLst/>
                <a:latin typeface="Söhne"/>
              </a:rPr>
              <a:t>University </a:t>
            </a:r>
            <a:r>
              <a:rPr lang="et-EE" b="0" i="0">
                <a:solidFill>
                  <a:srgbClr val="374151"/>
                </a:solidFill>
                <a:effectLst/>
                <a:latin typeface="Söhne"/>
              </a:rPr>
              <a:t>of Tartu </a:t>
            </a:r>
            <a:r>
              <a:rPr lang="en-US" b="0" i="0">
                <a:solidFill>
                  <a:srgbClr val="374151"/>
                </a:solidFill>
                <a:effectLst/>
                <a:latin typeface="Söhne"/>
              </a:rPr>
              <a:t>: </a:t>
            </a:r>
            <a:r>
              <a:rPr lang="en-US" b="0" i="0" u="sng">
                <a:solidFill>
                  <a:srgbClr val="374151"/>
                </a:solidFill>
                <a:effectLst/>
                <a:latin typeface="Söhne"/>
                <a:hlinkClick r:id="rId3"/>
              </a:rPr>
              <a:t>https://teaduskool.ut.ee/et</a:t>
            </a:r>
            <a:endParaRPr lang="et-EE" b="0" i="0" u="sng">
              <a:solidFill>
                <a:srgbClr val="374151"/>
              </a:solidFill>
              <a:effectLst/>
              <a:latin typeface="Söhne"/>
            </a:endParaRPr>
          </a:p>
          <a:p>
            <a:pPr algn="l">
              <a:buFont typeface="Arial" panose="020B0604020202020204" pitchFamily="34" charset="0"/>
              <a:buNone/>
            </a:pPr>
            <a:r>
              <a:rPr lang="en-US" b="0" i="0">
                <a:solidFill>
                  <a:srgbClr val="374151"/>
                </a:solidFill>
                <a:effectLst/>
                <a:latin typeface="Söhne"/>
              </a:rPr>
              <a:t>About: </a:t>
            </a:r>
            <a:r>
              <a:rPr lang="en-US" b="0" i="0" u="sng">
                <a:solidFill>
                  <a:srgbClr val="374151"/>
                </a:solidFill>
                <a:effectLst/>
                <a:latin typeface="Söhne"/>
                <a:hlinkClick r:id="rId4"/>
              </a:rPr>
              <a:t>https://teaduskool.ut.ee/et/teaduskoolist</a:t>
            </a:r>
            <a:endParaRPr lang="en-US" b="0" i="0">
              <a:solidFill>
                <a:srgbClr val="374151"/>
              </a:solidFill>
              <a:effectLst/>
              <a:latin typeface="Söhne"/>
            </a:endParaRPr>
          </a:p>
          <a:p>
            <a:br>
              <a:rPr lang="en-US" b="0" i="0">
                <a:effectLst/>
                <a:latin typeface="Söhne"/>
              </a:rPr>
            </a:br>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7</a:t>
            </a:fld>
            <a:endParaRPr lang="et-EE" sz="1400" b="0" strike="noStrike" spc="-1">
              <a:latin typeface="Calibri"/>
            </a:endParaRPr>
          </a:p>
        </p:txBody>
      </p:sp>
    </p:spTree>
    <p:extLst>
      <p:ext uri="{BB962C8B-B14F-4D97-AF65-F5344CB8AC3E}">
        <p14:creationId xmlns:p14="http://schemas.microsoft.com/office/powerpoint/2010/main" val="378828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buFont typeface="Arial" panose="020B0604020202020204" pitchFamily="34" charset="0"/>
              <a:buChar char="•"/>
            </a:pPr>
            <a:r>
              <a:rPr lang="en-US" b="0" i="0" dirty="0" err="1">
                <a:solidFill>
                  <a:srgbClr val="374151"/>
                </a:solidFill>
                <a:effectLst/>
                <a:latin typeface="Söhne"/>
              </a:rPr>
              <a:t>DigiTaru</a:t>
            </a:r>
            <a:r>
              <a:rPr lang="en-US" b="0" i="0" dirty="0">
                <a:solidFill>
                  <a:srgbClr val="374151"/>
                </a:solidFill>
                <a:effectLst/>
                <a:latin typeface="Söhne"/>
              </a:rPr>
              <a:t> is a 35-hour elective course in high school informatics where students work in teams to create solutions for real-world problems, mimicking professional software development cycles.</a:t>
            </a:r>
          </a:p>
          <a:p>
            <a:pPr algn="l">
              <a:buFont typeface="Arial" panose="020B0604020202020204" pitchFamily="34" charset="0"/>
              <a:buChar char="•"/>
            </a:pPr>
            <a:r>
              <a:rPr lang="en-US" b="0" i="0" dirty="0">
                <a:solidFill>
                  <a:srgbClr val="374151"/>
                </a:solidFill>
                <a:effectLst/>
                <a:latin typeface="Söhne"/>
              </a:rPr>
              <a:t>Teams consist of 3-5 students who have completed various computer science courses or have acquired necessary skills elsewhere.</a:t>
            </a:r>
          </a:p>
          <a:p>
            <a:pPr algn="l">
              <a:buFont typeface="Arial" panose="020B0604020202020204" pitchFamily="34" charset="0"/>
              <a:buChar char="•"/>
            </a:pPr>
            <a:r>
              <a:rPr lang="en-US" b="0" i="0" dirty="0">
                <a:solidFill>
                  <a:srgbClr val="374151"/>
                </a:solidFill>
                <a:effectLst/>
                <a:latin typeface="Söhne"/>
              </a:rPr>
              <a:t>Each team should have a school-based guide and preferably a mentor from the IT industry.</a:t>
            </a:r>
          </a:p>
          <a:p>
            <a:pPr algn="l">
              <a:buFont typeface="Arial" panose="020B0604020202020204" pitchFamily="34" charset="0"/>
              <a:buChar char="•"/>
            </a:pPr>
            <a:r>
              <a:rPr lang="en-US" b="0" i="0" dirty="0">
                <a:solidFill>
                  <a:srgbClr val="374151"/>
                </a:solidFill>
                <a:effectLst/>
                <a:latin typeface="Söhne"/>
              </a:rPr>
              <a:t>The project aims to teach students to create a prototype that solves a specific practical problem or need for a target group.</a:t>
            </a:r>
          </a:p>
          <a:p>
            <a:pPr algn="l">
              <a:buFont typeface="Arial" panose="020B0604020202020204" pitchFamily="34" charset="0"/>
              <a:buNone/>
            </a:pPr>
            <a:r>
              <a:rPr lang="en-US" b="0" i="0" u="sng" dirty="0">
                <a:solidFill>
                  <a:schemeClr val="tx2"/>
                </a:solidFill>
                <a:effectLst/>
                <a:latin typeface="Söhne"/>
              </a:rPr>
              <a:t>https://projektid.edu.ee/display/progetiiger/Digilahenduse+arendusprojekt</a:t>
            </a:r>
            <a:endParaRPr lang="et-EE" b="0" i="0" u="sng" dirty="0">
              <a:solidFill>
                <a:schemeClr val="tx2"/>
              </a:solidFill>
              <a:effectLst/>
              <a:latin typeface="Söhne"/>
            </a:endParaRPr>
          </a:p>
          <a:p>
            <a:pPr algn="l">
              <a:buFont typeface="Arial" panose="020B0604020202020204" pitchFamily="34" charset="0"/>
              <a:buNone/>
            </a:pPr>
            <a:endParaRPr lang="en-US" b="0" i="0" dirty="0">
              <a:solidFill>
                <a:srgbClr val="374151"/>
              </a:solidFill>
              <a:effectLst/>
              <a:latin typeface="Söhne"/>
            </a:endParaRP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8</a:t>
            </a:fld>
            <a:endParaRPr lang="et-EE" sz="1400" b="0" strike="noStrike" spc="-1">
              <a:latin typeface="Calibri"/>
            </a:endParaRPr>
          </a:p>
        </p:txBody>
      </p:sp>
    </p:spTree>
    <p:extLst>
      <p:ext uri="{BB962C8B-B14F-4D97-AF65-F5344CB8AC3E}">
        <p14:creationId xmlns:p14="http://schemas.microsoft.com/office/powerpoint/2010/main" val="898037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r>
              <a:rPr lang="en-US" b="0" i="0" dirty="0">
                <a:solidFill>
                  <a:srgbClr val="374151"/>
                </a:solidFill>
                <a:effectLst/>
                <a:latin typeface="Söhne"/>
              </a:rPr>
              <a:t>NOTES: The course covers various subjects</a:t>
            </a:r>
            <a:r>
              <a:rPr lang="et-EE" b="0" i="0" dirty="0">
                <a:solidFill>
                  <a:srgbClr val="374151"/>
                </a:solidFill>
                <a:effectLst/>
                <a:latin typeface="Söhne"/>
              </a:rPr>
              <a:t>,</a:t>
            </a:r>
            <a:r>
              <a:rPr lang="en-US" b="0" i="0" dirty="0">
                <a:solidFill>
                  <a:srgbClr val="374151"/>
                </a:solidFill>
                <a:effectLst/>
                <a:latin typeface="Söhne"/>
              </a:rPr>
              <a:t> including Software Development, Software Analysis and Testing, Digital Services, Programming, and User-Centric Design and Prototyping. </a:t>
            </a:r>
            <a:endParaRPr lang="et-EE" b="0" i="0" dirty="0">
              <a:solidFill>
                <a:srgbClr val="374151"/>
              </a:solidFill>
              <a:effectLst/>
              <a:latin typeface="Söhne"/>
            </a:endParaRPr>
          </a:p>
          <a:p>
            <a:pPr algn="l"/>
            <a:r>
              <a:rPr lang="en-US" b="0" i="0" dirty="0">
                <a:solidFill>
                  <a:srgbClr val="374151"/>
                </a:solidFill>
                <a:effectLst/>
                <a:latin typeface="Söhne"/>
              </a:rPr>
              <a:t>Additionally, students can enroll in pre-existing courses like Cybersecurity and Geoinformatics as part of this development project.</a:t>
            </a: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9</a:t>
            </a:fld>
            <a:endParaRPr lang="et-EE" sz="1400" b="0" strike="noStrike" spc="-1">
              <a:latin typeface="Calibri"/>
            </a:endParaRPr>
          </a:p>
        </p:txBody>
      </p:sp>
    </p:spTree>
    <p:extLst>
      <p:ext uri="{BB962C8B-B14F-4D97-AF65-F5344CB8AC3E}">
        <p14:creationId xmlns:p14="http://schemas.microsoft.com/office/powerpoint/2010/main" val="1939860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 Subheading + Text">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p:nvPr>
        </p:nvSpPr>
        <p:spPr>
          <a:xfrm>
            <a:off x="623888" y="4133850"/>
            <a:ext cx="4824412" cy="2103438"/>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427936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able">
    <p:bg>
      <p:bgPr>
        <a:solidFill>
          <a:srgbClr val="000096"/>
        </a:solidFill>
        <a:effectLst/>
      </p:bgPr>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8" y="658801"/>
            <a:ext cx="5472112" cy="969974"/>
          </a:xfrm>
        </p:spPr>
        <p:txBody>
          <a:bodyPr/>
          <a:lstStyle>
            <a:lvl1pPr>
              <a:defRPr baseline="0">
                <a:solidFill>
                  <a:schemeClr val="bg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dirty="0"/>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2782799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able">
    <p:bg>
      <p:bgRef idx="1001">
        <a:schemeClr val="bg1"/>
      </p:bgRef>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2E5601E1-6B7A-4715-9E14-29D1A9A49204}"/>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7" y="658801"/>
            <a:ext cx="10944225" cy="969974"/>
          </a:xfrm>
        </p:spPr>
        <p:txBody>
          <a:bodyPr/>
          <a:lstStyle>
            <a:lvl1pPr>
              <a:defRPr baseline="0">
                <a:solidFill>
                  <a:schemeClr val="accent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8" y="1449871"/>
            <a:ext cx="10855808"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009BD642-565B-4E2B-8C28-0696AC4A1976}"/>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1800">
                <a:solidFill>
                  <a:schemeClr val="accent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876514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911035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149403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_White_2 Co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baseline="0">
                <a:solidFill>
                  <a:schemeClr val="bg1"/>
                </a:solidFill>
              </a:defRPr>
            </a:lvl1pPr>
          </a:lstStyle>
          <a:p>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185181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bg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bg1"/>
              </a:buClr>
              <a:defRPr sz="2200">
                <a:solidFill>
                  <a:schemeClr val="bg1"/>
                </a:solidFill>
              </a:defRPr>
            </a:lvl1pPr>
            <a:lvl2pPr>
              <a:buClr>
                <a:schemeClr val="bg1"/>
              </a:buClr>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668613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BlueTXT_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93DC81ED-C73B-4F9A-9054-D14FC0B7E15A}"/>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7" y="658801"/>
            <a:ext cx="7559675"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2276475"/>
            <a:ext cx="7559675"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4183034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WhiteTXT_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93DC81ED-C73B-4F9A-9054-D14FC0B7E15A}"/>
              </a:ext>
            </a:extLst>
          </p:cNvPr>
          <p:cNvSpPr>
            <a:spLocks noGrp="1"/>
          </p:cNvSpPr>
          <p:nvPr>
            <p:ph type="pic" sz="quarter" idx="15"/>
          </p:nvPr>
        </p:nvSpPr>
        <p:spPr>
          <a:xfrm>
            <a:off x="0" y="0"/>
            <a:ext cx="12192000" cy="6858000"/>
          </a:xfrm>
          <a:solidFill>
            <a:schemeClr val="accent1"/>
          </a:solidFill>
        </p:spPr>
        <p:txBody>
          <a:bodyPr/>
          <a:lstStyle/>
          <a:p>
            <a:endParaRPr lang="et-EE"/>
          </a:p>
        </p:txBody>
      </p:sp>
      <p:sp>
        <p:nvSpPr>
          <p:cNvPr id="2" name="Title 1"/>
          <p:cNvSpPr>
            <a:spLocks noGrp="1"/>
          </p:cNvSpPr>
          <p:nvPr>
            <p:ph type="title"/>
          </p:nvPr>
        </p:nvSpPr>
        <p:spPr>
          <a:xfrm>
            <a:off x="623887" y="658801"/>
            <a:ext cx="7559675" cy="1617674"/>
          </a:xfrm>
        </p:spPr>
        <p:txBody>
          <a:bodyPr/>
          <a:lstStyle>
            <a:lvl1pPr>
              <a:defRPr baseline="0">
                <a:solidFill>
                  <a:schemeClr val="bg1"/>
                </a:solidFill>
              </a:defRPr>
            </a:lvl1pPr>
          </a:lstStyle>
          <a:p>
            <a:endParaRPr lang="en-GB"/>
          </a:p>
        </p:txBody>
      </p:sp>
      <p:sp>
        <p:nvSpPr>
          <p:cNvPr id="9" name="Text Placeholder 8"/>
          <p:cNvSpPr>
            <a:spLocks noGrp="1"/>
          </p:cNvSpPr>
          <p:nvPr>
            <p:ph type="body" sz="quarter" idx="12" hasCustomPrompt="1"/>
          </p:nvPr>
        </p:nvSpPr>
        <p:spPr>
          <a:xfrm>
            <a:off x="623887" y="2276475"/>
            <a:ext cx="7559675"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133301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Graph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bg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2837557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Graph_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baseline="0">
                <a:solidFill>
                  <a:schemeClr val="accent1"/>
                </a:solidFill>
              </a:defRPr>
            </a:lvl1pPr>
          </a:lstStyle>
          <a:p>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baseline="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1988949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868925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Blue_Full_Half-Image">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7" y="658801"/>
            <a:ext cx="5111750" cy="974638"/>
          </a:xfrm>
        </p:spPr>
        <p:txBody>
          <a:bodyPr/>
          <a:lstStyle>
            <a:lvl1pPr>
              <a:defRPr>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chemeClr val="bg1"/>
                </a:solidFill>
              </a:defRPr>
            </a:lvl1pPr>
          </a:lstStyle>
          <a:p>
            <a:pPr lvl="0"/>
            <a:r>
              <a:rPr lang="en-GB"/>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457154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White_Half-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4183034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985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 Subheading + Text">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10944224"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p:nvPr>
        </p:nvSpPr>
        <p:spPr>
          <a:xfrm>
            <a:off x="623887" y="4133850"/>
            <a:ext cx="10944225" cy="2103438"/>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1" hasCustomPrompt="1"/>
          </p:nvPr>
        </p:nvSpPr>
        <p:spPr>
          <a:xfrm>
            <a:off x="623888" y="1400178"/>
            <a:ext cx="9648824" cy="647700"/>
          </a:xfrm>
        </p:spPr>
        <p:txBody>
          <a:bodyPr bIns="0" anchor="t"/>
          <a:lstStyle>
            <a:lvl1pPr marL="0" indent="0">
              <a:buNone/>
              <a:defRPr sz="2600" baseline="0">
                <a:solidFill>
                  <a:schemeClr val="bg1"/>
                </a:solidFill>
                <a:latin typeface="Aino" panose="02000603040504020204" pitchFamily="50" charset="-70"/>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dirty="0"/>
              <a:t>Click to edit Master subtitle style</a:t>
            </a:r>
          </a:p>
        </p:txBody>
      </p:sp>
    </p:spTree>
    <p:extLst>
      <p:ext uri="{BB962C8B-B14F-4D97-AF65-F5344CB8AC3E}">
        <p14:creationId xmlns:p14="http://schemas.microsoft.com/office/powerpoint/2010/main" val="427936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 Subheading +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10944224" cy="969974"/>
          </a:xfrm>
        </p:spPr>
        <p:txBody>
          <a:bodyPr/>
          <a:lstStyle>
            <a:lvl1pPr>
              <a:defRPr>
                <a:solidFill>
                  <a:schemeClr val="accent1"/>
                </a:solidFill>
              </a:defRPr>
            </a:lvl1pPr>
          </a:lstStyle>
          <a:p>
            <a:r>
              <a:rPr lang="en-US"/>
              <a:t>Click to edit</a:t>
            </a:r>
            <a:endParaRPr lang="en-GB"/>
          </a:p>
        </p:txBody>
      </p:sp>
      <p:sp>
        <p:nvSpPr>
          <p:cNvPr id="4" name="Text Placeholder 3"/>
          <p:cNvSpPr>
            <a:spLocks noGrp="1"/>
          </p:cNvSpPr>
          <p:nvPr>
            <p:ph type="body" sz="quarter" idx="10"/>
          </p:nvPr>
        </p:nvSpPr>
        <p:spPr>
          <a:xfrm>
            <a:off x="623887" y="4133850"/>
            <a:ext cx="10944225" cy="2103438"/>
          </a:xfrm>
        </p:spPr>
        <p:txBody>
          <a:bodyPr/>
          <a:lstStyle>
            <a:lvl1pPr marL="228600" indent="-228600">
              <a:buClr>
                <a:schemeClr val="accent1"/>
              </a:buClr>
              <a:buFont typeface="Aino" panose="02000603040504020204" pitchFamily="50" charset="0"/>
              <a:buChar char="+"/>
              <a:defRPr>
                <a:solidFill>
                  <a:schemeClr val="accent1"/>
                </a:solidFill>
              </a:defRPr>
            </a:lvl1pPr>
            <a:lvl2pPr marL="361950" indent="-180975">
              <a:buClr>
                <a:schemeClr val="accent1"/>
              </a:buClr>
              <a:buFont typeface="Aino" panose="02000603040504020204" pitchFamily="50" charset="0"/>
              <a:buChar char="+"/>
              <a:defRPr>
                <a:solidFill>
                  <a:schemeClr val="accent1"/>
                </a:solidFill>
              </a:defRPr>
            </a:lvl2pPr>
            <a:lvl3pPr marL="542925" indent="-180975">
              <a:buClr>
                <a:schemeClr val="accent1"/>
              </a:buClr>
              <a:buFont typeface="Aino" panose="02000603040504020204" pitchFamily="50" charset="0"/>
              <a:buChar char="+"/>
              <a:defRPr>
                <a:solidFill>
                  <a:schemeClr val="accent1"/>
                </a:solidFill>
              </a:defRPr>
            </a:lvl3pPr>
            <a:lvl4pPr marL="714375" indent="-171450">
              <a:buClr>
                <a:schemeClr val="accent1"/>
              </a:buClr>
              <a:buFont typeface="Aino" panose="02000603040504020204" pitchFamily="50" charset="0"/>
              <a:buChar char="+"/>
              <a:defRPr>
                <a:solidFill>
                  <a:schemeClr val="accent1"/>
                </a:solidFill>
              </a:defRPr>
            </a:lvl4pPr>
            <a:lvl5pPr marL="895350" indent="-180975">
              <a:buClr>
                <a:schemeClr val="accent1"/>
              </a:buClr>
              <a:buFont typeface="Aino" panose="02000603040504020204" pitchFamily="50" charset="0"/>
              <a:buChar cha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1" hasCustomPrompt="1"/>
          </p:nvPr>
        </p:nvSpPr>
        <p:spPr>
          <a:xfrm>
            <a:off x="623888" y="1400178"/>
            <a:ext cx="9648824" cy="647700"/>
          </a:xfrm>
        </p:spPr>
        <p:txBody>
          <a:bodyPr bIns="0" anchor="t"/>
          <a:lstStyle>
            <a:lvl1pPr marL="0" indent="0">
              <a:buNone/>
              <a:defRPr sz="2600" baseline="0">
                <a:solidFill>
                  <a:schemeClr val="accent1"/>
                </a:solidFill>
                <a:latin typeface="Aino" panose="02000603040504020204" pitchFamily="50" charset="-70"/>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26833157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hasCustomPrompt="1"/>
          </p:nvPr>
        </p:nvSpPr>
        <p:spPr>
          <a:xfrm>
            <a:off x="8183563" y="658800"/>
            <a:ext cx="3475037" cy="969975"/>
          </a:xfrm>
        </p:spPr>
        <p:txBody>
          <a:bodyPr bIns="0" anchor="t" anchorCtr="0"/>
          <a:lstStyle>
            <a:lvl1pPr marL="0" indent="0" algn="r">
              <a:buClr>
                <a:schemeClr val="bg1"/>
              </a:buClr>
              <a:buFont typeface="Aino" panose="02000603040504020204" pitchFamily="50" charset="0"/>
              <a:buNone/>
              <a:defRPr sz="1200">
                <a:solidFill>
                  <a:schemeClr val="bg1"/>
                </a:solidFill>
              </a:defRPr>
            </a:lvl1pPr>
            <a:lvl2pPr marL="180975" indent="0" algn="r">
              <a:buClr>
                <a:schemeClr val="bg1"/>
              </a:buClr>
              <a:buFont typeface="Aino" panose="02000603040504020204" pitchFamily="50" charset="0"/>
              <a:buNone/>
              <a:defRPr sz="1200">
                <a:solidFill>
                  <a:schemeClr val="bg1"/>
                </a:solidFill>
              </a:defRPr>
            </a:lvl2pPr>
            <a:lvl3pPr marL="361950" indent="0" algn="r">
              <a:buClr>
                <a:schemeClr val="bg1"/>
              </a:buClr>
              <a:buFont typeface="Aino" panose="02000603040504020204" pitchFamily="50" charset="0"/>
              <a:buNone/>
              <a:defRPr sz="1200">
                <a:solidFill>
                  <a:schemeClr val="bg1"/>
                </a:solidFill>
              </a:defRPr>
            </a:lvl3pPr>
            <a:lvl4pPr marL="542925" indent="0" algn="r">
              <a:buClr>
                <a:schemeClr val="bg1"/>
              </a:buClr>
              <a:buFont typeface="Aino" panose="02000603040504020204" pitchFamily="50" charset="0"/>
              <a:buNone/>
              <a:defRPr sz="1200">
                <a:solidFill>
                  <a:schemeClr val="bg1"/>
                </a:solidFill>
              </a:defRPr>
            </a:lvl4pPr>
            <a:lvl5pPr marL="714375" indent="0" algn="r">
              <a:buClr>
                <a:schemeClr val="bg1"/>
              </a:buClr>
              <a:buFont typeface="Aino" panose="02000603040504020204" pitchFamily="50" charset="0"/>
              <a:buNone/>
              <a:defRPr sz="1200">
                <a:solidFill>
                  <a:schemeClr val="bg1"/>
                </a:solidFill>
              </a:defRPr>
            </a:lvl5pPr>
          </a:lstStyle>
          <a:p>
            <a:pPr lvl="0"/>
            <a:r>
              <a:rPr lang="en-US"/>
              <a:t>Source</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359896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ab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baseline="0">
                <a:solidFill>
                  <a:schemeClr val="accent1"/>
                </a:solidFill>
              </a:defRPr>
            </a:lvl1pPr>
          </a:lstStyle>
          <a:p>
            <a:r>
              <a:rPr lang="en-US"/>
              <a:t>Click to edit</a:t>
            </a:r>
            <a:endParaRPr lang="en-GB"/>
          </a:p>
        </p:txBody>
      </p:sp>
      <p:sp>
        <p:nvSpPr>
          <p:cNvPr id="4" name="Text Placeholder 3"/>
          <p:cNvSpPr>
            <a:spLocks noGrp="1"/>
          </p:cNvSpPr>
          <p:nvPr>
            <p:ph type="body" sz="quarter" idx="10" hasCustomPrompt="1"/>
          </p:nvPr>
        </p:nvSpPr>
        <p:spPr>
          <a:xfrm>
            <a:off x="8183563" y="658800"/>
            <a:ext cx="3475037" cy="969975"/>
          </a:xfrm>
        </p:spPr>
        <p:txBody>
          <a:bodyPr bIns="0" anchor="t" anchorCtr="0"/>
          <a:lstStyle>
            <a:lvl1pPr marL="0" indent="0" algn="r">
              <a:buClr>
                <a:schemeClr val="bg1"/>
              </a:buClr>
              <a:buFont typeface="Aino" panose="02000603040504020204" pitchFamily="50" charset="0"/>
              <a:buNone/>
              <a:defRPr sz="1200" baseline="0">
                <a:solidFill>
                  <a:schemeClr val="accent1"/>
                </a:solidFill>
              </a:defRPr>
            </a:lvl1pPr>
            <a:lvl2pPr marL="180975" indent="0" algn="r">
              <a:buClr>
                <a:schemeClr val="bg1"/>
              </a:buClr>
              <a:buFont typeface="Aino" panose="02000603040504020204" pitchFamily="50" charset="0"/>
              <a:buNone/>
              <a:defRPr sz="1200">
                <a:solidFill>
                  <a:schemeClr val="bg1"/>
                </a:solidFill>
              </a:defRPr>
            </a:lvl2pPr>
            <a:lvl3pPr marL="361950" indent="0" algn="r">
              <a:buClr>
                <a:schemeClr val="bg1"/>
              </a:buClr>
              <a:buFont typeface="Aino" panose="02000603040504020204" pitchFamily="50" charset="0"/>
              <a:buNone/>
              <a:defRPr sz="1200">
                <a:solidFill>
                  <a:schemeClr val="bg1"/>
                </a:solidFill>
              </a:defRPr>
            </a:lvl3pPr>
            <a:lvl4pPr marL="542925" indent="0" algn="r">
              <a:buClr>
                <a:schemeClr val="bg1"/>
              </a:buClr>
              <a:buFont typeface="Aino" panose="02000603040504020204" pitchFamily="50" charset="0"/>
              <a:buNone/>
              <a:defRPr sz="1200">
                <a:solidFill>
                  <a:schemeClr val="bg1"/>
                </a:solidFill>
              </a:defRPr>
            </a:lvl4pPr>
            <a:lvl5pPr marL="714375" indent="0" algn="r">
              <a:buClr>
                <a:schemeClr val="bg1"/>
              </a:buClr>
              <a:buFont typeface="Aino" panose="02000603040504020204" pitchFamily="50" charset="0"/>
              <a:buNone/>
              <a:defRPr sz="1200">
                <a:solidFill>
                  <a:schemeClr val="bg1"/>
                </a:solidFill>
              </a:defRPr>
            </a:lvl5pPr>
          </a:lstStyle>
          <a:p>
            <a:pPr lvl="0"/>
            <a:r>
              <a:rPr lang="en-US"/>
              <a:t>Source</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26174228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_White_2 Col_Ful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chemeClr val="accent1"/>
                </a:solidFill>
              </a:defRPr>
            </a:lvl1pPr>
          </a:lstStyle>
          <a:p>
            <a:pPr lvl="0"/>
            <a:r>
              <a:rPr lang="en-GB"/>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93638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_Blue_Full_Image">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0" y="0"/>
            <a:ext cx="12192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bg1"/>
                </a:solidFill>
              </a:defRPr>
            </a:lvl1pPr>
          </a:lstStyle>
          <a:p>
            <a:pPr lvl="0"/>
            <a:r>
              <a:rPr lang="en-GB"/>
              <a:t>Click to edit</a:t>
            </a:r>
          </a:p>
        </p:txBody>
      </p:sp>
      <p:sp>
        <p:nvSpPr>
          <p:cNvPr id="9" name="Text Placeholder 8"/>
          <p:cNvSpPr>
            <a:spLocks noGrp="1"/>
          </p:cNvSpPr>
          <p:nvPr>
            <p:ph type="body" sz="quarter" idx="12" hasCustomPrompt="1"/>
          </p:nvPr>
        </p:nvSpPr>
        <p:spPr>
          <a:xfrm>
            <a:off x="623887" y="3994150"/>
            <a:ext cx="9446705"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1387874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_Blue_2 Co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1558981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White_Half-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a:t>© Copyright</a:t>
            </a:r>
            <a:endParaRPr lang="en-GB"/>
          </a:p>
        </p:txBody>
      </p:sp>
    </p:spTree>
    <p:extLst>
      <p:ext uri="{BB962C8B-B14F-4D97-AF65-F5344CB8AC3E}">
        <p14:creationId xmlns:p14="http://schemas.microsoft.com/office/powerpoint/2010/main" val="1802301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End_Image">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F73E35-744B-44B8-8AF8-6185A19DB445}"/>
              </a:ext>
            </a:extLst>
          </p:cNvPr>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1800">
                <a:solidFill>
                  <a:schemeClr val="bg1"/>
                </a:solidFill>
              </a:defRPr>
            </a:lvl1pPr>
          </a:lstStyle>
          <a:p>
            <a:pPr lvl="0"/>
            <a:r>
              <a:rPr lang="en-GB"/>
              <a:t>Click to edit</a:t>
            </a:r>
          </a:p>
        </p:txBody>
      </p:sp>
    </p:spTree>
    <p:extLst>
      <p:ext uri="{BB962C8B-B14F-4D97-AF65-F5344CB8AC3E}">
        <p14:creationId xmlns:p14="http://schemas.microsoft.com/office/powerpoint/2010/main" val="1571713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408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149403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Tree>
    <p:extLst>
      <p:ext uri="{BB962C8B-B14F-4D97-AF65-F5344CB8AC3E}">
        <p14:creationId xmlns:p14="http://schemas.microsoft.com/office/powerpoint/2010/main" val="2089725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 Subheading + Text">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p:nvPr>
        </p:nvSpPr>
        <p:spPr>
          <a:xfrm>
            <a:off x="623888" y="3513138"/>
            <a:ext cx="4824412" cy="2724150"/>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3200411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dirty="0" err="1"/>
              <a:t>Thank</a:t>
            </a:r>
            <a:r>
              <a:rPr lang="et-EE" dirty="0"/>
              <a:t> </a:t>
            </a:r>
            <a:r>
              <a:rPr lang="et-EE" dirty="0" err="1"/>
              <a:t>you</a:t>
            </a:r>
            <a:r>
              <a:rPr lang="et-EE" dirty="0"/>
              <a:t>!</a:t>
            </a:r>
            <a:endParaRPr lang="en-GB" dirty="0"/>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1594347"/>
            <a:ext cx="7559676" cy="668216"/>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dirty="0" err="1"/>
              <a:t>Author</a:t>
            </a:r>
            <a:endParaRPr lang="en-GB" dirty="0"/>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2262563"/>
            <a:ext cx="7559676" cy="351692"/>
          </a:xfrm>
        </p:spPr>
        <p:txBody>
          <a:bodyPr wrap="square" bIns="0"/>
          <a:lstStyle>
            <a:lvl1pPr>
              <a:buClr>
                <a:schemeClr val="bg1"/>
              </a:buClr>
              <a:buNone/>
              <a:defRPr sz="18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t-EE"/>
          </a:p>
          <a:p>
            <a:pPr lvl="0"/>
            <a:r>
              <a:rPr lang="et-EE"/>
              <a:t>email</a:t>
            </a:r>
            <a:endParaRPr lang="en-GB"/>
          </a:p>
        </p:txBody>
      </p:sp>
      <p:sp>
        <p:nvSpPr>
          <p:cNvPr id="10" name="Text Placeholder 8">
            <a:extLst>
              <a:ext uri="{FF2B5EF4-FFF2-40B4-BE49-F238E27FC236}">
                <a16:creationId xmlns:a16="http://schemas.microsoft.com/office/drawing/2014/main" id="{AEF66D70-7EF5-EFFA-126A-6B13B4A8C868}"/>
              </a:ext>
            </a:extLst>
          </p:cNvPr>
          <p:cNvSpPr>
            <a:spLocks noGrp="1"/>
          </p:cNvSpPr>
          <p:nvPr>
            <p:ph type="body" sz="quarter" idx="17" hasCustomPrompt="1"/>
          </p:nvPr>
        </p:nvSpPr>
        <p:spPr>
          <a:xfrm rot="16200000">
            <a:off x="8834783" y="3111236"/>
            <a:ext cx="5583888" cy="668216"/>
          </a:xfrm>
        </p:spPr>
        <p:txBody>
          <a:bodyPr wrap="square" bIns="0"/>
          <a:lstStyle>
            <a:lvl1pPr>
              <a:spcBef>
                <a:spcPts val="0"/>
              </a:spcBef>
              <a:buClr>
                <a:schemeClr val="bg1"/>
              </a:buClr>
              <a:buNone/>
              <a:defRPr sz="1000">
                <a:solidFill>
                  <a:schemeClr val="tx1">
                    <a:lumMod val="75000"/>
                  </a:schemeClr>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Copyright</a:t>
            </a:r>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346682630"/>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hasCustomPrompt="1"/>
          </p:nvPr>
        </p:nvSpPr>
        <p:spPr>
          <a:xfrm>
            <a:off x="623888" y="658801"/>
            <a:ext cx="8936632" cy="969974"/>
          </a:xfrm>
        </p:spPr>
        <p:txBody>
          <a:bodyPr/>
          <a:lstStyle>
            <a:lvl1pPr>
              <a:defRPr sz="6000" baseline="0">
                <a:solidFill>
                  <a:schemeClr val="bg1"/>
                </a:solidFill>
              </a:defRPr>
            </a:lvl1pPr>
          </a:lstStyle>
          <a:p>
            <a:r>
              <a:rPr lang="et-EE" dirty="0"/>
              <a:t>Pealkiri</a:t>
            </a:r>
            <a:endParaRPr lang="en-GB" dirty="0"/>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5142616"/>
            <a:ext cx="7559676" cy="668216"/>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dirty="0" err="1"/>
              <a:t>Name</a:t>
            </a:r>
            <a:endParaRPr lang="en-GB" dirty="0"/>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hasCustomPrompt="1"/>
          </p:nvPr>
        </p:nvSpPr>
        <p:spPr>
          <a:xfrm>
            <a:off x="623888" y="5810832"/>
            <a:ext cx="7559676" cy="351692"/>
          </a:xfrm>
        </p:spPr>
        <p:txBody>
          <a:bodyPr wrap="square" bIns="0"/>
          <a:lstStyle>
            <a:lvl1pPr>
              <a:buClr>
                <a:schemeClr val="bg1"/>
              </a:buClr>
              <a:buNone/>
              <a:defRPr sz="18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dirty="0" err="1"/>
              <a:t>Title</a:t>
            </a:r>
            <a:r>
              <a:rPr lang="et-EE" dirty="0"/>
              <a:t> </a:t>
            </a:r>
          </a:p>
        </p:txBody>
      </p:sp>
      <p:sp>
        <p:nvSpPr>
          <p:cNvPr id="10" name="Text Placeholder 8">
            <a:extLst>
              <a:ext uri="{FF2B5EF4-FFF2-40B4-BE49-F238E27FC236}">
                <a16:creationId xmlns:a16="http://schemas.microsoft.com/office/drawing/2014/main" id="{AEF66D70-7EF5-EFFA-126A-6B13B4A8C868}"/>
              </a:ext>
            </a:extLst>
          </p:cNvPr>
          <p:cNvSpPr>
            <a:spLocks noGrp="1"/>
          </p:cNvSpPr>
          <p:nvPr>
            <p:ph type="body" sz="quarter" idx="17" hasCustomPrompt="1"/>
          </p:nvPr>
        </p:nvSpPr>
        <p:spPr>
          <a:xfrm rot="16200000">
            <a:off x="8834783" y="3111236"/>
            <a:ext cx="5583888" cy="668216"/>
          </a:xfrm>
        </p:spPr>
        <p:txBody>
          <a:bodyPr wrap="square" bIns="0"/>
          <a:lstStyle>
            <a:lvl1pPr>
              <a:spcBef>
                <a:spcPts val="0"/>
              </a:spcBef>
              <a:buClr>
                <a:schemeClr val="bg1"/>
              </a:buClr>
              <a:buNone/>
              <a:defRPr sz="1000">
                <a:solidFill>
                  <a:schemeClr val="tx1">
                    <a:lumMod val="75000"/>
                  </a:schemeClr>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Copyright</a:t>
            </a:r>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
        <p:nvSpPr>
          <p:cNvPr id="3" name="Text Placeholder 6">
            <a:extLst>
              <a:ext uri="{FF2B5EF4-FFF2-40B4-BE49-F238E27FC236}">
                <a16:creationId xmlns:a16="http://schemas.microsoft.com/office/drawing/2014/main" id="{B725B826-4B62-7DC5-2E51-E40CB23268F7}"/>
              </a:ext>
            </a:extLst>
          </p:cNvPr>
          <p:cNvSpPr>
            <a:spLocks noGrp="1"/>
          </p:cNvSpPr>
          <p:nvPr>
            <p:ph type="body" sz="quarter" idx="11" hasCustomPrompt="1"/>
          </p:nvPr>
        </p:nvSpPr>
        <p:spPr>
          <a:xfrm>
            <a:off x="623887" y="1628776"/>
            <a:ext cx="8966651"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t-EE" dirty="0"/>
              <a:t>Alapealkiri</a:t>
            </a:r>
            <a:endParaRPr lang="en-GB" dirty="0"/>
          </a:p>
        </p:txBody>
      </p:sp>
    </p:spTree>
    <p:extLst>
      <p:ext uri="{BB962C8B-B14F-4D97-AF65-F5344CB8AC3E}">
        <p14:creationId xmlns:p14="http://schemas.microsoft.com/office/powerpoint/2010/main" val="378449721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Header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a:t>Click to</a:t>
            </a:r>
            <a:r>
              <a:rPr lang="et-EE"/>
              <a:t> </a:t>
            </a:r>
            <a:r>
              <a:rPr lang="et-EE" err="1"/>
              <a:t>edit</a:t>
            </a:r>
            <a:endParaRPr lang="en-GB"/>
          </a:p>
        </p:txBody>
      </p:sp>
    </p:spTree>
    <p:extLst>
      <p:ext uri="{BB962C8B-B14F-4D97-AF65-F5344CB8AC3E}">
        <p14:creationId xmlns:p14="http://schemas.microsoft.com/office/powerpoint/2010/main" val="945979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6" cy="4789498"/>
          </a:xfrm>
        </p:spPr>
        <p:txBody>
          <a:bodyPr/>
          <a:lstStyle>
            <a:lvl1pPr>
              <a:defRPr sz="5000">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5448299"/>
            <a:ext cx="7559676" cy="788989"/>
          </a:xfrm>
        </p:spPr>
        <p:txBody>
          <a:bodyPr bIns="0"/>
          <a:lstStyle>
            <a:lvl1pPr marL="0" indent="0">
              <a:spcBef>
                <a:spcPts val="200"/>
              </a:spcBef>
              <a:buNone/>
              <a:defRPr sz="2200">
                <a:solidFill>
                  <a:schemeClr val="bg1"/>
                </a:solidFill>
              </a:defRPr>
            </a:lvl1pPr>
          </a:lstStyle>
          <a:p>
            <a:pPr lvl="0"/>
            <a:r>
              <a:rPr lang="en-GB"/>
              <a:t>Click to edit</a:t>
            </a:r>
          </a:p>
        </p:txBody>
      </p:sp>
    </p:spTree>
    <p:extLst>
      <p:ext uri="{BB962C8B-B14F-4D97-AF65-F5344CB8AC3E}">
        <p14:creationId xmlns:p14="http://schemas.microsoft.com/office/powerpoint/2010/main" val="23024005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oto + Fulltex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solidFill>
            <a:srgbClr val="C4BEC5"/>
          </a:solidFill>
        </p:spPr>
        <p:txBody>
          <a:bodyPr anchor="ctr"/>
          <a:lstStyle>
            <a:lvl1pPr marL="0" indent="0" algn="ctr">
              <a:buNone/>
              <a:defRPr>
                <a:solidFill>
                  <a:srgbClr val="575A5D"/>
                </a:solidFill>
              </a:defRPr>
            </a:lvl1pPr>
          </a:lstStyle>
          <a:p>
            <a:r>
              <a:rPr lang="et-EE" err="1"/>
              <a:t>Click to add picture</a:t>
            </a:r>
            <a:endParaRPr lang="en-GB"/>
          </a:p>
        </p:txBody>
      </p:sp>
      <p:sp>
        <p:nvSpPr>
          <p:cNvPr id="2" name="Title 1"/>
          <p:cNvSpPr>
            <a:spLocks noGrp="1"/>
          </p:cNvSpPr>
          <p:nvPr>
            <p:ph type="title"/>
          </p:nvPr>
        </p:nvSpPr>
        <p:spPr>
          <a:xfrm>
            <a:off x="623888" y="658801"/>
            <a:ext cx="6119812" cy="969974"/>
          </a:xfrm>
        </p:spPr>
        <p:txBody>
          <a:bodyPr/>
          <a:lstStyle>
            <a:lvl1pPr>
              <a:defRPr>
                <a:solidFill>
                  <a:schemeClr val="bg1"/>
                </a:solidFill>
              </a:defRPr>
            </a:lvl1pPr>
          </a:lstStyle>
          <a:p>
            <a:r>
              <a:rPr lang="en-US"/>
              <a:t>Click to</a:t>
            </a:r>
            <a:r>
              <a:rPr lang="et-EE"/>
              <a:t> edit</a:t>
            </a:r>
            <a:endParaRPr lang="en-GB"/>
          </a:p>
        </p:txBody>
      </p:sp>
      <p:sp>
        <p:nvSpPr>
          <p:cNvPr id="6" name="Text Placeholder 5"/>
          <p:cNvSpPr>
            <a:spLocks noGrp="1"/>
          </p:cNvSpPr>
          <p:nvPr>
            <p:ph type="body" sz="quarter" idx="11" hasCustomPrompt="1"/>
          </p:nvPr>
        </p:nvSpPr>
        <p:spPr>
          <a:xfrm>
            <a:off x="623888" y="1628774"/>
            <a:ext cx="4824412" cy="1800225"/>
          </a:xfrm>
        </p:spPr>
        <p:txBody>
          <a:bodyPr anchor="t"/>
          <a:lstStyle>
            <a:lvl1pPr marL="0" indent="0">
              <a:buNone/>
              <a:defRPr sz="2200">
                <a:solidFill>
                  <a:schemeClr val="bg1"/>
                </a:solidFill>
              </a:defRPr>
            </a:lvl1pPr>
          </a:lstStyle>
          <a:p>
            <a:pPr lvl="0"/>
            <a:r>
              <a:rPr lang="en-GB"/>
              <a:t>Click to edit Master subtitle style</a:t>
            </a:r>
          </a:p>
        </p:txBody>
      </p:sp>
      <p:sp>
        <p:nvSpPr>
          <p:cNvPr id="8" name="Text Placeholder 7"/>
          <p:cNvSpPr>
            <a:spLocks noGrp="1"/>
          </p:cNvSpPr>
          <p:nvPr>
            <p:ph type="body" sz="quarter" idx="12" hasCustomPrompt="1"/>
          </p:nvPr>
        </p:nvSpPr>
        <p:spPr>
          <a:xfrm>
            <a:off x="11677650" y="3429000"/>
            <a:ext cx="250824" cy="2808288"/>
          </a:xfrm>
        </p:spPr>
        <p:txBody>
          <a:bodyPr vert="vert270" bIns="0"/>
          <a:lstStyle>
            <a:lvl1pPr marL="0" indent="0">
              <a:buNone/>
              <a:defRPr sz="800">
                <a:solidFill>
                  <a:schemeClr val="bg1"/>
                </a:solidFill>
              </a:defRPr>
            </a:lvl1pPr>
            <a:lvl2pPr marL="180975" indent="0">
              <a:buNone/>
              <a:defRPr sz="800"/>
            </a:lvl2pPr>
            <a:lvl3pPr marL="361950" indent="0">
              <a:buNone/>
              <a:defRPr sz="800"/>
            </a:lvl3pPr>
            <a:lvl4pPr marL="542925" indent="0">
              <a:buNone/>
              <a:defRPr sz="800"/>
            </a:lvl4pPr>
            <a:lvl5pPr marL="714375" indent="0">
              <a:buNone/>
              <a:defRPr sz="800"/>
            </a:lvl5pPr>
          </a:lstStyle>
          <a:p>
            <a:pPr lvl="0"/>
            <a:r>
              <a:rPr lang="en-US"/>
              <a:t>©</a:t>
            </a:r>
            <a:r>
              <a:rPr lang="et-EE"/>
              <a:t> Copyright</a:t>
            </a:r>
            <a:endParaRPr lang="en-GB"/>
          </a:p>
        </p:txBody>
      </p:sp>
      <p:sp>
        <p:nvSpPr>
          <p:cNvPr id="5" name="Content Placeholder 4"/>
          <p:cNvSpPr>
            <a:spLocks noGrp="1"/>
          </p:cNvSpPr>
          <p:nvPr>
            <p:ph sz="quarter" idx="13"/>
          </p:nvPr>
        </p:nvSpPr>
        <p:spPr>
          <a:xfrm>
            <a:off x="623888" y="4371975"/>
            <a:ext cx="4824412" cy="2486025"/>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2869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err="1"/>
              <a:t>Title</a:t>
            </a:r>
            <a:endParaRPr lang="en-GB"/>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p:nvPr>
        </p:nvSpPr>
        <p:spPr>
          <a:xfrm>
            <a:off x="623888" y="4909050"/>
            <a:ext cx="7559676" cy="668216"/>
          </a:xfrm>
        </p:spPr>
        <p:txBody>
          <a:bodyPr wrap="square" bIns="0"/>
          <a:lstStyle>
            <a:lvl1pPr>
              <a:buClr>
                <a:schemeClr val="bg1"/>
              </a:buClr>
              <a:buNone/>
              <a:defRPr sz="2400" b="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n-GB"/>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5609924"/>
            <a:ext cx="7559676" cy="351692"/>
          </a:xfrm>
        </p:spPr>
        <p:txBody>
          <a:bodyPr wrap="square" bIns="0" anchor="t"/>
          <a:lstStyle>
            <a:lvl1pPr>
              <a:buClr>
                <a:schemeClr val="bg1"/>
              </a:buClr>
              <a:buNone/>
              <a:defRPr sz="16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477509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00096"/>
        </a:solidFill>
        <a:effectLst/>
      </p:bgPr>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err="1"/>
              <a:t>Thank</a:t>
            </a:r>
            <a:r>
              <a:rPr lang="et-EE"/>
              <a:t> </a:t>
            </a:r>
            <a:r>
              <a:rPr lang="et-EE" err="1"/>
              <a:t>you</a:t>
            </a:r>
            <a:r>
              <a:rPr lang="et-EE"/>
              <a:t>!</a:t>
            </a:r>
            <a:endParaRPr lang="en-GB"/>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1594347"/>
            <a:ext cx="7559676" cy="668216"/>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n-GB"/>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2262563"/>
            <a:ext cx="7559676" cy="351692"/>
          </a:xfrm>
        </p:spPr>
        <p:txBody>
          <a:bodyPr wrap="square" bIns="0"/>
          <a:lstStyle>
            <a:lvl1pPr>
              <a:buClr>
                <a:schemeClr val="bg1"/>
              </a:buClr>
              <a:buNone/>
              <a:defRPr sz="18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t-EE"/>
          </a:p>
          <a:p>
            <a:pPr lvl="0"/>
            <a:r>
              <a:rPr lang="et-EE"/>
              <a:t>email</a:t>
            </a:r>
            <a:endParaRPr lang="en-GB"/>
          </a:p>
        </p:txBody>
      </p:sp>
      <p:sp>
        <p:nvSpPr>
          <p:cNvPr id="10" name="Text Placeholder 8">
            <a:extLst>
              <a:ext uri="{FF2B5EF4-FFF2-40B4-BE49-F238E27FC236}">
                <a16:creationId xmlns:a16="http://schemas.microsoft.com/office/drawing/2014/main" id="{AEF66D70-7EF5-EFFA-126A-6B13B4A8C868}"/>
              </a:ext>
            </a:extLst>
          </p:cNvPr>
          <p:cNvSpPr>
            <a:spLocks noGrp="1"/>
          </p:cNvSpPr>
          <p:nvPr>
            <p:ph type="body" sz="quarter" idx="17" hasCustomPrompt="1"/>
          </p:nvPr>
        </p:nvSpPr>
        <p:spPr>
          <a:xfrm rot="16200000">
            <a:off x="8834783" y="3111236"/>
            <a:ext cx="5583888" cy="668216"/>
          </a:xfrm>
        </p:spPr>
        <p:txBody>
          <a:bodyPr wrap="square" bIns="0"/>
          <a:lstStyle>
            <a:lvl1pPr>
              <a:spcBef>
                <a:spcPts val="0"/>
              </a:spcBef>
              <a:buClr>
                <a:schemeClr val="bg1"/>
              </a:buClr>
              <a:buNone/>
              <a:defRPr sz="1000">
                <a:solidFill>
                  <a:schemeClr val="tx1">
                    <a:lumMod val="75000"/>
                  </a:schemeClr>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Copyright</a:t>
            </a:r>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346682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Graph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1111273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657225"/>
            <a:ext cx="7559675" cy="1619250"/>
          </a:xfrm>
          <a:prstGeom prst="rect">
            <a:avLst/>
          </a:prstGeom>
        </p:spPr>
        <p:txBody>
          <a:bodyPr vert="horz" lIns="0" tIns="0" rIns="0" bIns="0" rtlCol="0" anchor="t">
            <a:noAutofit/>
          </a:bodyPr>
          <a:lstStyle/>
          <a:p>
            <a:r>
              <a:rPr lang="en-US"/>
              <a:t>Click to edit</a:t>
            </a:r>
            <a:endParaRPr lang="en-GB"/>
          </a:p>
        </p:txBody>
      </p:sp>
      <p:sp>
        <p:nvSpPr>
          <p:cNvPr id="3" name="Text Placeholder 2"/>
          <p:cNvSpPr>
            <a:spLocks noGrp="1"/>
          </p:cNvSpPr>
          <p:nvPr>
            <p:ph type="body" idx="1"/>
          </p:nvPr>
        </p:nvSpPr>
        <p:spPr>
          <a:xfrm>
            <a:off x="623888" y="3428999"/>
            <a:ext cx="7559674" cy="2808289"/>
          </a:xfrm>
          <a:prstGeom prst="rect">
            <a:avLst/>
          </a:prstGeom>
        </p:spPr>
        <p:txBody>
          <a:bodyPr vert="horz" lIns="0" tIns="0" rIns="0" bIns="0" rtlCol="0" anchor="b">
            <a:noAutofit/>
          </a:body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668563260"/>
      </p:ext>
    </p:extLst>
  </p:cSld>
  <p:clrMap bg1="lt1" tx1="dk1" bg2="lt2" tx2="dk2" accent1="accent1" accent2="accent2" accent3="accent3" accent4="accent4" accent5="accent5" accent6="accent6" hlink="hlink" folHlink="folHlink"/>
  <p:sldLayoutIdLst>
    <p:sldLayoutId id="2147483904" r:id="rId1"/>
    <p:sldLayoutId id="2147483816" r:id="rId2"/>
    <p:sldLayoutId id="2147483836" r:id="rId3"/>
    <p:sldLayoutId id="2147483823" r:id="rId4"/>
    <p:sldLayoutId id="2147483827" r:id="rId5"/>
    <p:sldLayoutId id="2147483864" r:id="rId6"/>
    <p:sldLayoutId id="2147483895" r:id="rId7"/>
    <p:sldLayoutId id="2147483894" r:id="rId8"/>
    <p:sldLayoutId id="2147483731" r:id="rId9"/>
    <p:sldLayoutId id="2147483780" r:id="rId10"/>
    <p:sldLayoutId id="2147483781" r:id="rId11"/>
    <p:sldLayoutId id="2147483692" r:id="rId12"/>
    <p:sldLayoutId id="2147483698" r:id="rId13"/>
    <p:sldLayoutId id="2147483778" r:id="rId14"/>
    <p:sldLayoutId id="2147483898" r:id="rId15"/>
    <p:sldLayoutId id="2147483771" r:id="rId16"/>
    <p:sldLayoutId id="2147483779" r:id="rId17"/>
    <p:sldLayoutId id="2147483729" r:id="rId18"/>
    <p:sldLayoutId id="2147483777" r:id="rId19"/>
    <p:sldLayoutId id="2147483711" r:id="rId20"/>
    <p:sldLayoutId id="2147483716" r:id="rId21"/>
    <p:sldLayoutId id="2147483773" r:id="rId22"/>
    <p:sldLayoutId id="2147483775" r:id="rId23"/>
    <p:sldLayoutId id="2147483902" r:id="rId24"/>
    <p:sldLayoutId id="2147483858" r:id="rId25"/>
    <p:sldLayoutId id="2147483776" r:id="rId26"/>
    <p:sldLayoutId id="2147483890" r:id="rId27"/>
    <p:sldLayoutId id="2147483891" r:id="rId28"/>
    <p:sldLayoutId id="2147483892" r:id="rId29"/>
    <p:sldLayoutId id="2147483893" r:id="rId30"/>
    <p:sldLayoutId id="2147483727" r:id="rId31"/>
    <p:sldLayoutId id="2147483874" r:id="rId32"/>
    <p:sldLayoutId id="2147483737" r:id="rId33"/>
    <p:sldLayoutId id="2147483889" r:id="rId3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pos="7514" userDrawn="1">
          <p15:clr>
            <a:srgbClr val="F26B43"/>
          </p15:clr>
        </p15:guide>
        <p15:guide id="5" orient="horz" pos="3929" userDrawn="1">
          <p15:clr>
            <a:srgbClr val="F26B43"/>
          </p15:clr>
        </p15:guide>
        <p15:guide id="6" pos="393" userDrawn="1">
          <p15:clr>
            <a:srgbClr val="F26B43"/>
          </p15:clr>
        </p15:guide>
        <p15:guide id="7" pos="4248" userDrawn="1">
          <p15:clr>
            <a:srgbClr val="F26B43"/>
          </p15:clr>
        </p15:guide>
        <p15:guide id="8" pos="3432" userDrawn="1">
          <p15:clr>
            <a:srgbClr val="F26B43"/>
          </p15:clr>
        </p15:guide>
        <p15:guide id="9" pos="5155" userDrawn="1">
          <p15:clr>
            <a:srgbClr val="F26B43"/>
          </p15:clr>
        </p15:guide>
        <p15:guide id="10" pos="2525" userDrawn="1">
          <p15:clr>
            <a:srgbClr val="F26B43"/>
          </p15:clr>
        </p15:guide>
        <p15:guide id="11" orient="horz" pos="1026" userDrawn="1">
          <p15:clr>
            <a:srgbClr val="F26B43"/>
          </p15:clr>
        </p15:guide>
        <p15:guide id="12" orient="horz" pos="1434" userDrawn="1">
          <p15:clr>
            <a:srgbClr val="F26B43"/>
          </p15:clr>
        </p15:guide>
        <p15:guide id="13" orient="horz" pos="414" userDrawn="1">
          <p15:clr>
            <a:srgbClr val="F26B43"/>
          </p15:clr>
        </p15:guide>
        <p15:guide id="14"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657225"/>
            <a:ext cx="7559675" cy="1619250"/>
          </a:xfrm>
          <a:prstGeom prst="rect">
            <a:avLst/>
          </a:prstGeom>
        </p:spPr>
        <p:txBody>
          <a:bodyPr vert="horz" lIns="0" tIns="0" rIns="0" bIns="0" rtlCol="0" anchor="t">
            <a:noAutofit/>
          </a:bodyPr>
          <a:lstStyle/>
          <a:p>
            <a:r>
              <a:rPr lang="en-US"/>
              <a:t>Click to edit</a:t>
            </a:r>
            <a:endParaRPr lang="en-GB"/>
          </a:p>
        </p:txBody>
      </p:sp>
      <p:sp>
        <p:nvSpPr>
          <p:cNvPr id="3" name="Text Placeholder 2"/>
          <p:cNvSpPr>
            <a:spLocks noGrp="1"/>
          </p:cNvSpPr>
          <p:nvPr>
            <p:ph type="body" idx="1"/>
          </p:nvPr>
        </p:nvSpPr>
        <p:spPr>
          <a:xfrm>
            <a:off x="623888" y="3428999"/>
            <a:ext cx="7559674" cy="2808289"/>
          </a:xfrm>
          <a:prstGeom prst="rect">
            <a:avLst/>
          </a:prstGeom>
        </p:spPr>
        <p:txBody>
          <a:bodyPr vert="horz" lIns="0" tIns="0" rIns="0" bIns="0" rtlCol="0" anchor="b">
            <a:noAutofit/>
          </a:body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668563260"/>
      </p:ext>
    </p:extLst>
  </p:cSld>
  <p:clrMap bg1="lt1" tx1="dk1" bg2="lt2" tx2="dk2" accent1="accent1" accent2="accent2" accent3="accent3" accent4="accent4" accent5="accent5" accent6="accent6" hlink="hlink" folHlink="folHlink"/>
  <p:sldLayoutIdLst>
    <p:sldLayoutId id="2147483901" r:id="rId1"/>
    <p:sldLayoutId id="2147483903" r:id="rId2"/>
  </p:sldLayoutIdLst>
  <p:transition spd="med">
    <p:fade/>
  </p:transition>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pos="7514" userDrawn="1">
          <p15:clr>
            <a:srgbClr val="F26B43"/>
          </p15:clr>
        </p15:guide>
        <p15:guide id="5" orient="horz" pos="3929" userDrawn="1">
          <p15:clr>
            <a:srgbClr val="F26B43"/>
          </p15:clr>
        </p15:guide>
        <p15:guide id="6" pos="393" userDrawn="1">
          <p15:clr>
            <a:srgbClr val="F26B43"/>
          </p15:clr>
        </p15:guide>
        <p15:guide id="7" pos="4248" userDrawn="1">
          <p15:clr>
            <a:srgbClr val="F26B43"/>
          </p15:clr>
        </p15:guide>
        <p15:guide id="8" pos="3432" userDrawn="1">
          <p15:clr>
            <a:srgbClr val="F26B43"/>
          </p15:clr>
        </p15:guide>
        <p15:guide id="9" pos="5155" userDrawn="1">
          <p15:clr>
            <a:srgbClr val="F26B43"/>
          </p15:clr>
        </p15:guide>
        <p15:guide id="10" pos="2525" userDrawn="1">
          <p15:clr>
            <a:srgbClr val="F26B43"/>
          </p15:clr>
        </p15:guide>
        <p15:guide id="11" orient="horz" pos="1026" userDrawn="1">
          <p15:clr>
            <a:srgbClr val="F26B43"/>
          </p15:clr>
        </p15:guide>
        <p15:guide id="12" orient="horz" pos="1434" userDrawn="1">
          <p15:clr>
            <a:srgbClr val="F26B43"/>
          </p15:clr>
        </p15:guide>
        <p15:guide id="13" orient="horz" pos="414" userDrawn="1">
          <p15:clr>
            <a:srgbClr val="F26B43"/>
          </p15:clr>
        </p15:guide>
        <p15:guide id="14" pos="72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7.svg"/><Relationship Id="rId5" Type="http://schemas.openxmlformats.org/officeDocument/2006/relationships/hyperlink" Target="https://www.educationestonia.org/estonia-no-1-in-europe-for-digital-learning/" TargetMode="External"/><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3.xml"/><Relationship Id="rId1" Type="http://schemas.openxmlformats.org/officeDocument/2006/relationships/tags" Target="../tags/tag36.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42.xml"/><Relationship Id="rId7" Type="http://schemas.openxmlformats.org/officeDocument/2006/relationships/image" Target="../media/image29.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17.xml"/><Relationship Id="rId5" Type="http://schemas.openxmlformats.org/officeDocument/2006/relationships/slideLayout" Target="../slideLayouts/slideLayout23.xml"/><Relationship Id="rId4" Type="http://schemas.openxmlformats.org/officeDocument/2006/relationships/tags" Target="../tags/tag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21" Type="http://schemas.openxmlformats.org/officeDocument/2006/relationships/tags" Target="../tags/tag21.xml"/><Relationship Id="rId34" Type="http://schemas.openxmlformats.org/officeDocument/2006/relationships/tags" Target="../tags/tag34.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image" Target="../media/image9.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image" Target="../media/image8.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notesSlide" Target="../notesSlides/notesSlide4.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slideLayout" Target="../slideLayouts/slideLayout11.xml"/><Relationship Id="rId8" Type="http://schemas.openxmlformats.org/officeDocument/2006/relationships/tags" Target="../tags/tag8.xml"/><Relationship Id="rId3" Type="http://schemas.openxmlformats.org/officeDocument/2006/relationships/tags" Target="../tags/tag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29.xml"/><Relationship Id="rId1" Type="http://schemas.openxmlformats.org/officeDocument/2006/relationships/tags" Target="../tags/tag35.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icture Placeholder 6"/>
          <p:cNvPicPr/>
          <p:nvPr/>
        </p:nvPicPr>
        <p:blipFill rotWithShape="1">
          <a:blip r:embed="rId3" cstate="screen">
            <a:extLst>
              <a:ext uri="{28A0092B-C50C-407E-A947-70E740481C1C}">
                <a14:useLocalDpi xmlns:a14="http://schemas.microsoft.com/office/drawing/2010/main" val="0"/>
              </a:ext>
            </a:extLst>
          </a:blip>
          <a:srcRect/>
          <a:stretch/>
        </p:blipFill>
        <p:spPr>
          <a:xfrm>
            <a:off x="0" y="1"/>
            <a:ext cx="12192000" cy="6858000"/>
          </a:xfrm>
          <a:prstGeom prst="rect">
            <a:avLst/>
          </a:prstGeom>
          <a:ln>
            <a:noFill/>
          </a:ln>
        </p:spPr>
      </p:pic>
      <p:sp>
        <p:nvSpPr>
          <p:cNvPr id="53" name="Rectangle 13">
            <a:extLst>
              <a:ext uri="{FF2B5EF4-FFF2-40B4-BE49-F238E27FC236}">
                <a16:creationId xmlns:a16="http://schemas.microsoft.com/office/drawing/2014/main" id="{8EE90045-51BA-466D-A30D-104B5947EEB8}"/>
              </a:ext>
            </a:extLst>
          </p:cNvPr>
          <p:cNvSpPr/>
          <p:nvPr/>
        </p:nvSpPr>
        <p:spPr>
          <a:xfrm>
            <a:off x="0" y="-1"/>
            <a:ext cx="12192000" cy="6858000"/>
          </a:xfrm>
          <a:prstGeom prst="rect">
            <a:avLst/>
          </a:prstGeom>
          <a:gradFill>
            <a:gsLst>
              <a:gs pos="81000">
                <a:schemeClr val="accent1"/>
              </a:gs>
              <a:gs pos="38000">
                <a:schemeClr val="accent1">
                  <a:alpha val="37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13">
            <a:extLst>
              <a:ext uri="{FF2B5EF4-FFF2-40B4-BE49-F238E27FC236}">
                <a16:creationId xmlns:a16="http://schemas.microsoft.com/office/drawing/2014/main" id="{54E61C17-EFA4-432F-AC0B-A16919BE7A02}"/>
              </a:ext>
            </a:extLst>
          </p:cNvPr>
          <p:cNvSpPr/>
          <p:nvPr/>
        </p:nvSpPr>
        <p:spPr>
          <a:xfrm>
            <a:off x="0" y="-3"/>
            <a:ext cx="12192000" cy="6858000"/>
          </a:xfrm>
          <a:prstGeom prst="rect">
            <a:avLst/>
          </a:prstGeom>
          <a:gradFill>
            <a:gsLst>
              <a:gs pos="100000">
                <a:schemeClr val="accent1"/>
              </a:gs>
              <a:gs pos="88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Pildi kohatäide 61">
            <a:extLst>
              <a:ext uri="{FF2B5EF4-FFF2-40B4-BE49-F238E27FC236}">
                <a16:creationId xmlns:a16="http://schemas.microsoft.com/office/drawing/2014/main" id="{E239704F-2C59-C073-FE32-73923D04339F}"/>
              </a:ext>
            </a:extLst>
          </p:cNvPr>
          <p:cNvSpPr>
            <a:spLocks noGrp="1"/>
          </p:cNvSpPr>
          <p:nvPr>
            <p:ph type="pic" sz="quarter" idx="15"/>
          </p:nvPr>
        </p:nvSpPr>
        <p:spPr/>
        <p:txBody>
          <a:bodyPr/>
          <a:lstStyle/>
          <a:p>
            <a:endParaRPr lang="et-EE"/>
          </a:p>
        </p:txBody>
      </p:sp>
      <p:sp>
        <p:nvSpPr>
          <p:cNvPr id="24" name="Pealkiri 23">
            <a:extLst>
              <a:ext uri="{FF2B5EF4-FFF2-40B4-BE49-F238E27FC236}">
                <a16:creationId xmlns:a16="http://schemas.microsoft.com/office/drawing/2014/main" id="{E2CC0771-63AE-4D74-A972-A6CB1AF57009}"/>
              </a:ext>
            </a:extLst>
          </p:cNvPr>
          <p:cNvSpPr>
            <a:spLocks noGrp="1"/>
          </p:cNvSpPr>
          <p:nvPr>
            <p:ph type="title"/>
          </p:nvPr>
        </p:nvSpPr>
        <p:spPr>
          <a:xfrm>
            <a:off x="557899" y="658801"/>
            <a:ext cx="8936632" cy="969974"/>
          </a:xfrm>
        </p:spPr>
        <p:txBody>
          <a:bodyPr/>
          <a:lstStyle/>
          <a:p>
            <a:r>
              <a:rPr lang="et-EE" dirty="0" err="1"/>
              <a:t>Tech</a:t>
            </a:r>
            <a:r>
              <a:rPr lang="et-EE" dirty="0"/>
              <a:t> Education</a:t>
            </a:r>
            <a:br>
              <a:rPr lang="et-EE" dirty="0"/>
            </a:br>
            <a:endParaRPr lang="et-EE" dirty="0"/>
          </a:p>
        </p:txBody>
      </p:sp>
      <p:sp>
        <p:nvSpPr>
          <p:cNvPr id="61" name="Teksti kohatäide 60">
            <a:extLst>
              <a:ext uri="{FF2B5EF4-FFF2-40B4-BE49-F238E27FC236}">
                <a16:creationId xmlns:a16="http://schemas.microsoft.com/office/drawing/2014/main" id="{D3C1B981-6D4C-F6C7-8725-9808CD791D09}"/>
              </a:ext>
            </a:extLst>
          </p:cNvPr>
          <p:cNvSpPr>
            <a:spLocks noGrp="1"/>
          </p:cNvSpPr>
          <p:nvPr>
            <p:ph type="body" sz="quarter" idx="12"/>
          </p:nvPr>
        </p:nvSpPr>
        <p:spPr/>
        <p:txBody>
          <a:bodyPr/>
          <a:lstStyle/>
          <a:p>
            <a:endParaRPr lang="et-EE" dirty="0"/>
          </a:p>
        </p:txBody>
      </p:sp>
      <p:sp>
        <p:nvSpPr>
          <p:cNvPr id="63" name="Teksti kohatäide 62">
            <a:extLst>
              <a:ext uri="{FF2B5EF4-FFF2-40B4-BE49-F238E27FC236}">
                <a16:creationId xmlns:a16="http://schemas.microsoft.com/office/drawing/2014/main" id="{59AC7A16-0923-C81B-ED4D-4BA1DD448E3D}"/>
              </a:ext>
            </a:extLst>
          </p:cNvPr>
          <p:cNvSpPr>
            <a:spLocks noGrp="1"/>
          </p:cNvSpPr>
          <p:nvPr>
            <p:ph type="body" sz="quarter" idx="16"/>
          </p:nvPr>
        </p:nvSpPr>
        <p:spPr/>
        <p:txBody>
          <a:bodyPr/>
          <a:lstStyle/>
          <a:p>
            <a:endParaRPr lang="et-EE" dirty="0"/>
          </a:p>
        </p:txBody>
      </p:sp>
      <p:sp>
        <p:nvSpPr>
          <p:cNvPr id="256" name="Teksti kohatäide 255">
            <a:extLst>
              <a:ext uri="{FF2B5EF4-FFF2-40B4-BE49-F238E27FC236}">
                <a16:creationId xmlns:a16="http://schemas.microsoft.com/office/drawing/2014/main" id="{17090465-6A64-418B-CD43-4ED1B7A83028}"/>
              </a:ext>
            </a:extLst>
          </p:cNvPr>
          <p:cNvSpPr>
            <a:spLocks noGrp="1"/>
          </p:cNvSpPr>
          <p:nvPr>
            <p:ph type="body" sz="quarter" idx="17"/>
          </p:nvPr>
        </p:nvSpPr>
        <p:spPr/>
        <p:txBody>
          <a:bodyPr/>
          <a:lstStyle/>
          <a:p>
            <a:endParaRPr lang="et-EE"/>
          </a:p>
        </p:txBody>
      </p:sp>
      <p:sp>
        <p:nvSpPr>
          <p:cNvPr id="3" name="Teksti kohatäide 2">
            <a:extLst>
              <a:ext uri="{FF2B5EF4-FFF2-40B4-BE49-F238E27FC236}">
                <a16:creationId xmlns:a16="http://schemas.microsoft.com/office/drawing/2014/main" id="{14397751-4785-CE97-90BD-DF021A756FA0}"/>
              </a:ext>
            </a:extLst>
          </p:cNvPr>
          <p:cNvSpPr>
            <a:spLocks noGrp="1"/>
          </p:cNvSpPr>
          <p:nvPr>
            <p:ph type="body" sz="quarter" idx="11"/>
          </p:nvPr>
        </p:nvSpPr>
        <p:spPr>
          <a:xfrm>
            <a:off x="623887" y="1628776"/>
            <a:ext cx="8966651" cy="647700"/>
          </a:xfrm>
        </p:spPr>
        <p:txBody>
          <a:bodyPr/>
          <a:lstStyle/>
          <a:p>
            <a:r>
              <a:rPr lang="en-US" dirty="0"/>
              <a:t>Estonia</a:t>
            </a:r>
            <a:r>
              <a:rPr lang="et-EE" dirty="0"/>
              <a:t>.</a:t>
            </a:r>
            <a:r>
              <a:rPr lang="en-US" dirty="0"/>
              <a:t> </a:t>
            </a:r>
            <a:r>
              <a:rPr lang="et-EE" dirty="0"/>
              <a:t>E</a:t>
            </a:r>
            <a:r>
              <a:rPr lang="en-US" dirty="0"/>
              <a:t>ducat</a:t>
            </a:r>
            <a:r>
              <a:rPr lang="et-EE" dirty="0" err="1"/>
              <a:t>ing</a:t>
            </a:r>
            <a:r>
              <a:rPr lang="en-US" dirty="0"/>
              <a:t> the next generation of innovators</a:t>
            </a:r>
            <a:endParaRPr lang="et-EE" dirty="0"/>
          </a:p>
        </p:txBody>
      </p:sp>
      <p:sp>
        <p:nvSpPr>
          <p:cNvPr id="284" name="CustomShape 2"/>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grpSp>
        <p:nvGrpSpPr>
          <p:cNvPr id="7" name="Group 5">
            <a:extLst>
              <a:ext uri="{FF2B5EF4-FFF2-40B4-BE49-F238E27FC236}">
                <a16:creationId xmlns:a16="http://schemas.microsoft.com/office/drawing/2014/main" id="{D78DCF3A-B349-48DB-A6C5-4F70893F135B}"/>
              </a:ext>
            </a:extLst>
          </p:cNvPr>
          <p:cNvGrpSpPr/>
          <p:nvPr/>
        </p:nvGrpSpPr>
        <p:grpSpPr>
          <a:xfrm>
            <a:off x="9949320" y="0"/>
            <a:ext cx="1618200" cy="1215360"/>
            <a:chOff x="9949320" y="0"/>
            <a:chExt cx="1618200" cy="1215360"/>
          </a:xfrm>
        </p:grpSpPr>
        <p:sp>
          <p:nvSpPr>
            <p:cNvPr id="8" name="CustomShape 6">
              <a:extLst>
                <a:ext uri="{FF2B5EF4-FFF2-40B4-BE49-F238E27FC236}">
                  <a16:creationId xmlns:a16="http://schemas.microsoft.com/office/drawing/2014/main" id="{1BFD3C63-B5C4-46CF-85FF-C4B2B4508FF1}"/>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9" name="CustomShape 7">
              <a:extLst>
                <a:ext uri="{FF2B5EF4-FFF2-40B4-BE49-F238E27FC236}">
                  <a16:creationId xmlns:a16="http://schemas.microsoft.com/office/drawing/2014/main" id="{21A741E8-ECDF-486C-98CE-CB768FC27A69}"/>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0" name="CustomShape 8">
              <a:extLst>
                <a:ext uri="{FF2B5EF4-FFF2-40B4-BE49-F238E27FC236}">
                  <a16:creationId xmlns:a16="http://schemas.microsoft.com/office/drawing/2014/main" id="{FDAC7AA4-24FB-49D8-ABB8-2292ADD1F2C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1" name="CustomShape 9">
              <a:extLst>
                <a:ext uri="{FF2B5EF4-FFF2-40B4-BE49-F238E27FC236}">
                  <a16:creationId xmlns:a16="http://schemas.microsoft.com/office/drawing/2014/main" id="{EF98E41C-88CB-480C-B8A6-0D58185F6E77}"/>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2" name="CustomShape 10">
              <a:extLst>
                <a:ext uri="{FF2B5EF4-FFF2-40B4-BE49-F238E27FC236}">
                  <a16:creationId xmlns:a16="http://schemas.microsoft.com/office/drawing/2014/main" id="{CBBCB617-EC98-40E7-8D68-B332B70FFAE5}"/>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3" name="CustomShape 11">
              <a:extLst>
                <a:ext uri="{FF2B5EF4-FFF2-40B4-BE49-F238E27FC236}">
                  <a16:creationId xmlns:a16="http://schemas.microsoft.com/office/drawing/2014/main" id="{810B0FDB-7B47-4D23-A279-6D020262D036}"/>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4" name="CustomShape 12">
              <a:extLst>
                <a:ext uri="{FF2B5EF4-FFF2-40B4-BE49-F238E27FC236}">
                  <a16:creationId xmlns:a16="http://schemas.microsoft.com/office/drawing/2014/main" id="{898ECA4C-79E1-4D52-A5D5-963AC007447F}"/>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5" name="CustomShape 13">
              <a:extLst>
                <a:ext uri="{FF2B5EF4-FFF2-40B4-BE49-F238E27FC236}">
                  <a16:creationId xmlns:a16="http://schemas.microsoft.com/office/drawing/2014/main" id="{991CB941-B05F-4E01-BC93-70FC82E31D4F}"/>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6" name="CustomShape 14">
              <a:extLst>
                <a:ext uri="{FF2B5EF4-FFF2-40B4-BE49-F238E27FC236}">
                  <a16:creationId xmlns:a16="http://schemas.microsoft.com/office/drawing/2014/main" id="{A10D6D72-A116-4820-A3CA-2C4620B758B0}"/>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7" name="CustomShape 15">
              <a:extLst>
                <a:ext uri="{FF2B5EF4-FFF2-40B4-BE49-F238E27FC236}">
                  <a16:creationId xmlns:a16="http://schemas.microsoft.com/office/drawing/2014/main" id="{A0F45B3D-BF93-4C0F-8A3E-849086286E9A}"/>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8" name="CustomShape 16">
              <a:extLst>
                <a:ext uri="{FF2B5EF4-FFF2-40B4-BE49-F238E27FC236}">
                  <a16:creationId xmlns:a16="http://schemas.microsoft.com/office/drawing/2014/main" id="{7FA73FDF-C302-4573-BCB0-7712BCA1A675}"/>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9" name="CustomShape 17">
              <a:extLst>
                <a:ext uri="{FF2B5EF4-FFF2-40B4-BE49-F238E27FC236}">
                  <a16:creationId xmlns:a16="http://schemas.microsoft.com/office/drawing/2014/main" id="{1255B922-6570-4405-89CB-418F1B8B995F}"/>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1" name="CustomShape 18">
              <a:extLst>
                <a:ext uri="{FF2B5EF4-FFF2-40B4-BE49-F238E27FC236}">
                  <a16:creationId xmlns:a16="http://schemas.microsoft.com/office/drawing/2014/main" id="{10FCBE9E-1F21-430C-9807-6D0F032507E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2" name="CustomShape 19">
              <a:extLst>
                <a:ext uri="{FF2B5EF4-FFF2-40B4-BE49-F238E27FC236}">
                  <a16:creationId xmlns:a16="http://schemas.microsoft.com/office/drawing/2014/main" id="{DD80AB9D-2AFF-47B7-8A14-67854DD761E9}"/>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3" name="CustomShape 20">
              <a:extLst>
                <a:ext uri="{FF2B5EF4-FFF2-40B4-BE49-F238E27FC236}">
                  <a16:creationId xmlns:a16="http://schemas.microsoft.com/office/drawing/2014/main" id="{0714E2A4-DD3C-4BAA-8B80-67125A7FD2DE}"/>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 name="CustomShape 21">
              <a:extLst>
                <a:ext uri="{FF2B5EF4-FFF2-40B4-BE49-F238E27FC236}">
                  <a16:creationId xmlns:a16="http://schemas.microsoft.com/office/drawing/2014/main" id="{607CC536-1BD3-4069-90B5-1DFBE2D023C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 name="CustomShape 22">
              <a:extLst>
                <a:ext uri="{FF2B5EF4-FFF2-40B4-BE49-F238E27FC236}">
                  <a16:creationId xmlns:a16="http://schemas.microsoft.com/office/drawing/2014/main" id="{6BA3883D-005A-4221-9FB2-23D85835BA31}"/>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 name="CustomShape 23">
              <a:extLst>
                <a:ext uri="{FF2B5EF4-FFF2-40B4-BE49-F238E27FC236}">
                  <a16:creationId xmlns:a16="http://schemas.microsoft.com/office/drawing/2014/main" id="{F48A85DE-BB3A-4540-B7C4-07CA1991FDB8}"/>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9" name="CustomShape 24">
              <a:extLst>
                <a:ext uri="{FF2B5EF4-FFF2-40B4-BE49-F238E27FC236}">
                  <a16:creationId xmlns:a16="http://schemas.microsoft.com/office/drawing/2014/main" id="{6B668E0B-ED0E-40A3-9103-1B27846925B0}"/>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0" name="CustomShape 25">
              <a:extLst>
                <a:ext uri="{FF2B5EF4-FFF2-40B4-BE49-F238E27FC236}">
                  <a16:creationId xmlns:a16="http://schemas.microsoft.com/office/drawing/2014/main" id="{B40D0210-B8D4-4678-8BD9-BD8026D3F2DD}"/>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1" name="CustomShape 26">
              <a:extLst>
                <a:ext uri="{FF2B5EF4-FFF2-40B4-BE49-F238E27FC236}">
                  <a16:creationId xmlns:a16="http://schemas.microsoft.com/office/drawing/2014/main" id="{6F9BA983-0C4A-43AD-9AEE-FEF950E769AF}"/>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2" name="CustomShape 27">
              <a:extLst>
                <a:ext uri="{FF2B5EF4-FFF2-40B4-BE49-F238E27FC236}">
                  <a16:creationId xmlns:a16="http://schemas.microsoft.com/office/drawing/2014/main" id="{A0B2569A-0917-4346-8430-5AEC08F0A1A5}"/>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3" name="CustomShape 28">
              <a:extLst>
                <a:ext uri="{FF2B5EF4-FFF2-40B4-BE49-F238E27FC236}">
                  <a16:creationId xmlns:a16="http://schemas.microsoft.com/office/drawing/2014/main" id="{167454BE-7EAE-4758-BCAB-38DA8902647E}"/>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4" name="CustomShape 29">
              <a:extLst>
                <a:ext uri="{FF2B5EF4-FFF2-40B4-BE49-F238E27FC236}">
                  <a16:creationId xmlns:a16="http://schemas.microsoft.com/office/drawing/2014/main" id="{B8FD0D71-F6BD-423D-97B9-E499EE4E54A6}"/>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5" name="CustomShape 30">
              <a:extLst>
                <a:ext uri="{FF2B5EF4-FFF2-40B4-BE49-F238E27FC236}">
                  <a16:creationId xmlns:a16="http://schemas.microsoft.com/office/drawing/2014/main" id="{5E299BF4-03A4-415F-8B68-6824480A6A7C}"/>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6" name="CustomShape 31">
              <a:extLst>
                <a:ext uri="{FF2B5EF4-FFF2-40B4-BE49-F238E27FC236}">
                  <a16:creationId xmlns:a16="http://schemas.microsoft.com/office/drawing/2014/main" id="{F5DA91D7-9AA1-4E63-A3D9-08032C00E0C8}"/>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7" name="CustomShape 32">
              <a:extLst>
                <a:ext uri="{FF2B5EF4-FFF2-40B4-BE49-F238E27FC236}">
                  <a16:creationId xmlns:a16="http://schemas.microsoft.com/office/drawing/2014/main" id="{C8A92FF1-D6C5-46EB-A006-E1802AF34C32}"/>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8" name="CustomShape 33">
              <a:extLst>
                <a:ext uri="{FF2B5EF4-FFF2-40B4-BE49-F238E27FC236}">
                  <a16:creationId xmlns:a16="http://schemas.microsoft.com/office/drawing/2014/main" id="{9F372A9A-E387-469D-80F9-EA1E5330090E}"/>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9" name="CustomShape 34">
              <a:extLst>
                <a:ext uri="{FF2B5EF4-FFF2-40B4-BE49-F238E27FC236}">
                  <a16:creationId xmlns:a16="http://schemas.microsoft.com/office/drawing/2014/main" id="{DFA51973-E6DA-469F-9011-515617A56D8C}"/>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0" name="CustomShape 35">
              <a:extLst>
                <a:ext uri="{FF2B5EF4-FFF2-40B4-BE49-F238E27FC236}">
                  <a16:creationId xmlns:a16="http://schemas.microsoft.com/office/drawing/2014/main" id="{4222B820-EA0B-48C9-8E97-FBD52E2389C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1" name="CustomShape 36">
              <a:extLst>
                <a:ext uri="{FF2B5EF4-FFF2-40B4-BE49-F238E27FC236}">
                  <a16:creationId xmlns:a16="http://schemas.microsoft.com/office/drawing/2014/main" id="{45486526-7386-4AD5-AD6D-3BBCD83FB527}"/>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2" name="CustomShape 37">
              <a:extLst>
                <a:ext uri="{FF2B5EF4-FFF2-40B4-BE49-F238E27FC236}">
                  <a16:creationId xmlns:a16="http://schemas.microsoft.com/office/drawing/2014/main" id="{5360A09F-BCEB-44E2-A3C3-C33C30E10E96}"/>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3" name="CustomShape 38">
              <a:extLst>
                <a:ext uri="{FF2B5EF4-FFF2-40B4-BE49-F238E27FC236}">
                  <a16:creationId xmlns:a16="http://schemas.microsoft.com/office/drawing/2014/main" id="{869700B7-A4C3-4059-B8AB-00EAC77D9B0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4" name="CustomShape 39">
              <a:extLst>
                <a:ext uri="{FF2B5EF4-FFF2-40B4-BE49-F238E27FC236}">
                  <a16:creationId xmlns:a16="http://schemas.microsoft.com/office/drawing/2014/main" id="{11BE2C1A-791D-43C9-8F7F-B7D8A9FEC32F}"/>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5" name="CustomShape 40">
              <a:extLst>
                <a:ext uri="{FF2B5EF4-FFF2-40B4-BE49-F238E27FC236}">
                  <a16:creationId xmlns:a16="http://schemas.microsoft.com/office/drawing/2014/main" id="{F266C8E3-9EEC-4BFA-B2BD-7FC67C728DB5}"/>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6" name="CustomShape 41">
              <a:extLst>
                <a:ext uri="{FF2B5EF4-FFF2-40B4-BE49-F238E27FC236}">
                  <a16:creationId xmlns:a16="http://schemas.microsoft.com/office/drawing/2014/main" id="{361F82B2-E65C-4837-AAD3-65AB7A8CB8C6}"/>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7" name="CustomShape 42">
              <a:extLst>
                <a:ext uri="{FF2B5EF4-FFF2-40B4-BE49-F238E27FC236}">
                  <a16:creationId xmlns:a16="http://schemas.microsoft.com/office/drawing/2014/main" id="{E6611C94-6EE3-474F-86E4-02902EDD69D0}"/>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8" name="CustomShape 43">
              <a:extLst>
                <a:ext uri="{FF2B5EF4-FFF2-40B4-BE49-F238E27FC236}">
                  <a16:creationId xmlns:a16="http://schemas.microsoft.com/office/drawing/2014/main" id="{28EF62C5-7CAB-4CE3-8484-E9FE7180367C}"/>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9" name="CustomShape 44">
              <a:extLst>
                <a:ext uri="{FF2B5EF4-FFF2-40B4-BE49-F238E27FC236}">
                  <a16:creationId xmlns:a16="http://schemas.microsoft.com/office/drawing/2014/main" id="{150B7AD2-8E67-4A30-85EC-BBB81075B638}"/>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0" name="CustomShape 45">
              <a:extLst>
                <a:ext uri="{FF2B5EF4-FFF2-40B4-BE49-F238E27FC236}">
                  <a16:creationId xmlns:a16="http://schemas.microsoft.com/office/drawing/2014/main" id="{60CF6CB2-7BEA-4F8F-86A5-1AAA91971F68}"/>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1" name="CustomShape 46">
              <a:extLst>
                <a:ext uri="{FF2B5EF4-FFF2-40B4-BE49-F238E27FC236}">
                  <a16:creationId xmlns:a16="http://schemas.microsoft.com/office/drawing/2014/main" id="{244109F0-5362-4913-8BB5-4B737EEA07F0}"/>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
        <p:nvSpPr>
          <p:cNvPr id="54" name="Pealkiri 2">
            <a:extLst>
              <a:ext uri="{FF2B5EF4-FFF2-40B4-BE49-F238E27FC236}">
                <a16:creationId xmlns:a16="http://schemas.microsoft.com/office/drawing/2014/main" id="{97499CC6-1F22-4C8D-B834-AB3AF211EF0D}"/>
              </a:ext>
            </a:extLst>
          </p:cNvPr>
          <p:cNvSpPr txBox="1">
            <a:spLocks/>
          </p:cNvSpPr>
          <p:nvPr/>
        </p:nvSpPr>
        <p:spPr>
          <a:xfrm>
            <a:off x="656657" y="5223164"/>
            <a:ext cx="4200593" cy="114134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000" kern="1200" baseline="0">
                <a:solidFill>
                  <a:schemeClr val="bg1"/>
                </a:solidFill>
                <a:latin typeface="+mj-lt"/>
                <a:ea typeface="+mj-ea"/>
                <a:cs typeface="+mj-cs"/>
              </a:defRPr>
            </a:lvl1pPr>
          </a:lstStyle>
          <a:p>
            <a:endParaRPr lang="et-EE" sz="2000">
              <a:latin typeface="Aino" panose="02000603040504020204" pitchFamily="50" charset="-70"/>
              <a:ea typeface="+mn-ea"/>
              <a:cs typeface="+mn-cs"/>
            </a:endParaRPr>
          </a:p>
        </p:txBody>
      </p:sp>
    </p:spTree>
    <p:extLst>
      <p:ext uri="{BB962C8B-B14F-4D97-AF65-F5344CB8AC3E}">
        <p14:creationId xmlns:p14="http://schemas.microsoft.com/office/powerpoint/2010/main" val="39123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descr="Pilt, millel on kujutatud rõivad, inimene, jalatsid, sein&#10;&#10;Kirjeldus on genereeritud automaatselt">
            <a:extLst>
              <a:ext uri="{FF2B5EF4-FFF2-40B4-BE49-F238E27FC236}">
                <a16:creationId xmlns:a16="http://schemas.microsoft.com/office/drawing/2014/main" id="{DC12B1FD-256A-944C-F820-0AD2E90197AF}"/>
              </a:ext>
            </a:extLst>
          </p:cNvPr>
          <p:cNvPicPr>
            <a:picLocks noChangeAspect="1"/>
          </p:cNvPicPr>
          <p:nvPr/>
        </p:nvPicPr>
        <p:blipFill rotWithShape="1">
          <a:blip r:embed="rId3"/>
          <a:srcRect t="1265" r="12840" b="3808"/>
          <a:stretch/>
        </p:blipFill>
        <p:spPr>
          <a:xfrm>
            <a:off x="2536398" y="0"/>
            <a:ext cx="9655602" cy="6857280"/>
          </a:xfrm>
          <a:prstGeom prst="rect">
            <a:avLst/>
          </a:prstGeom>
        </p:spPr>
      </p:pic>
      <p:sp>
        <p:nvSpPr>
          <p:cNvPr id="6" name="CustomShape 1">
            <a:extLst>
              <a:ext uri="{FF2B5EF4-FFF2-40B4-BE49-F238E27FC236}">
                <a16:creationId xmlns:a16="http://schemas.microsoft.com/office/drawing/2014/main" id="{AC2CDBAA-43E3-F95F-E9FE-1905FB280026}"/>
              </a:ext>
            </a:extLst>
          </p:cNvPr>
          <p:cNvSpPr/>
          <p:nvPr/>
        </p:nvSpPr>
        <p:spPr>
          <a:xfrm>
            <a:off x="2536398" y="720"/>
            <a:ext cx="12192000" cy="6857280"/>
          </a:xfrm>
          <a:prstGeom prst="rect">
            <a:avLst/>
          </a:prstGeom>
          <a:gradFill rotWithShape="0">
            <a:gsLst>
              <a:gs pos="60000">
                <a:schemeClr val="tx1">
                  <a:lumMod val="50000"/>
                  <a:alpha val="0"/>
                </a:schemeClr>
              </a:gs>
              <a:gs pos="92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2" name="Pealkiri 1">
            <a:extLst>
              <a:ext uri="{FF2B5EF4-FFF2-40B4-BE49-F238E27FC236}">
                <a16:creationId xmlns:a16="http://schemas.microsoft.com/office/drawing/2014/main" id="{73CC180D-49A3-455A-FAF1-F961D8413A93}"/>
              </a:ext>
            </a:extLst>
          </p:cNvPr>
          <p:cNvSpPr>
            <a:spLocks noGrp="1"/>
          </p:cNvSpPr>
          <p:nvPr>
            <p:ph type="title"/>
          </p:nvPr>
        </p:nvSpPr>
        <p:spPr>
          <a:xfrm>
            <a:off x="623888" y="658801"/>
            <a:ext cx="10944224" cy="969974"/>
          </a:xfrm>
        </p:spPr>
        <p:txBody>
          <a:bodyPr/>
          <a:lstStyle/>
          <a:p>
            <a:r>
              <a:rPr lang="et-EE" dirty="0" err="1"/>
              <a:t>Shaping</a:t>
            </a:r>
            <a:r>
              <a:rPr lang="et-EE" dirty="0"/>
              <a:t> </a:t>
            </a:r>
            <a:r>
              <a:rPr lang="en-US" dirty="0"/>
              <a:t>ICT education</a:t>
            </a:r>
            <a:br>
              <a:rPr lang="et-EE" dirty="0"/>
            </a:br>
            <a:br>
              <a:rPr lang="en-US" dirty="0"/>
            </a:br>
            <a:endParaRPr lang="et-EE" dirty="0"/>
          </a:p>
        </p:txBody>
      </p:sp>
      <p:sp>
        <p:nvSpPr>
          <p:cNvPr id="3" name="Teksti kohatäide 2">
            <a:extLst>
              <a:ext uri="{FF2B5EF4-FFF2-40B4-BE49-F238E27FC236}">
                <a16:creationId xmlns:a16="http://schemas.microsoft.com/office/drawing/2014/main" id="{568F2048-D4C7-C168-496A-2E46273C7428}"/>
              </a:ext>
            </a:extLst>
          </p:cNvPr>
          <p:cNvSpPr>
            <a:spLocks noGrp="1"/>
          </p:cNvSpPr>
          <p:nvPr>
            <p:ph type="body" sz="quarter" idx="10"/>
          </p:nvPr>
        </p:nvSpPr>
        <p:spPr>
          <a:xfrm>
            <a:off x="623887" y="4133850"/>
            <a:ext cx="10944225" cy="2103438"/>
          </a:xfrm>
        </p:spPr>
        <p:txBody>
          <a:bodyPr/>
          <a:lstStyle/>
          <a:p>
            <a:r>
              <a:rPr lang="et-EE" dirty="0"/>
              <a:t>A</a:t>
            </a:r>
            <a:r>
              <a:rPr lang="en-US" dirty="0"/>
              <a:t> </a:t>
            </a:r>
            <a:r>
              <a:rPr lang="et-EE" dirty="0"/>
              <a:t>p</a:t>
            </a:r>
            <a:r>
              <a:rPr lang="en-US" dirty="0" err="1"/>
              <a:t>ublic</a:t>
            </a:r>
            <a:r>
              <a:rPr lang="en-US" dirty="0"/>
              <a:t>-</a:t>
            </a:r>
            <a:r>
              <a:rPr lang="et-EE" dirty="0"/>
              <a:t>p</a:t>
            </a:r>
            <a:r>
              <a:rPr lang="en-US" dirty="0" err="1"/>
              <a:t>rivate</a:t>
            </a:r>
            <a:r>
              <a:rPr lang="en-US" dirty="0"/>
              <a:t> </a:t>
            </a:r>
            <a:r>
              <a:rPr lang="et-EE" dirty="0"/>
              <a:t>p</a:t>
            </a:r>
            <a:r>
              <a:rPr lang="en-US" dirty="0" err="1"/>
              <a:t>artnership</a:t>
            </a:r>
            <a:r>
              <a:rPr lang="en-US" dirty="0"/>
              <a:t> </a:t>
            </a:r>
            <a:br>
              <a:rPr lang="et-EE" dirty="0"/>
            </a:br>
            <a:r>
              <a:rPr lang="en-US" dirty="0"/>
              <a:t>for </a:t>
            </a:r>
            <a:r>
              <a:rPr lang="et-EE" dirty="0"/>
              <a:t>h</a:t>
            </a:r>
            <a:r>
              <a:rPr lang="en-US" dirty="0" err="1"/>
              <a:t>igher</a:t>
            </a:r>
            <a:r>
              <a:rPr lang="en-US" dirty="0"/>
              <a:t> </a:t>
            </a:r>
            <a:r>
              <a:rPr lang="et-EE" dirty="0"/>
              <a:t>e</a:t>
            </a:r>
            <a:r>
              <a:rPr lang="en-US" dirty="0" err="1"/>
              <a:t>ducation</a:t>
            </a:r>
            <a:r>
              <a:rPr lang="en-US" dirty="0"/>
              <a:t> in </a:t>
            </a:r>
            <a:r>
              <a:rPr lang="et-EE" dirty="0"/>
              <a:t>t</a:t>
            </a:r>
            <a:r>
              <a:rPr lang="en-US" dirty="0" err="1"/>
              <a:t>echnology</a:t>
            </a:r>
            <a:r>
              <a:rPr lang="et-EE" dirty="0"/>
              <a:t>:</a:t>
            </a:r>
            <a:br>
              <a:rPr lang="et-EE" dirty="0"/>
            </a:br>
            <a:r>
              <a:rPr lang="et-EE" dirty="0"/>
              <a:t>C</a:t>
            </a:r>
            <a:r>
              <a:rPr lang="en-US" dirty="0" err="1"/>
              <a:t>ooperation</a:t>
            </a:r>
            <a:r>
              <a:rPr lang="en-US" dirty="0"/>
              <a:t> program</a:t>
            </a:r>
            <a:r>
              <a:rPr lang="et-EE" dirty="0"/>
              <a:t>me</a:t>
            </a:r>
            <a:r>
              <a:rPr lang="en-US" dirty="0"/>
              <a:t> between </a:t>
            </a:r>
            <a:br>
              <a:rPr lang="et-EE" dirty="0"/>
            </a:br>
            <a:r>
              <a:rPr lang="en-US" dirty="0"/>
              <a:t>the state, ICT companies, universities, </a:t>
            </a:r>
            <a:br>
              <a:rPr lang="et-EE" dirty="0"/>
            </a:br>
            <a:r>
              <a:rPr lang="en-US" dirty="0"/>
              <a:t>and vocational schools</a:t>
            </a:r>
            <a:endParaRPr lang="et-EE" dirty="0"/>
          </a:p>
          <a:p>
            <a:r>
              <a:rPr lang="en-US" dirty="0"/>
              <a:t>Focus on ICT research, </a:t>
            </a:r>
            <a:br>
              <a:rPr lang="et-EE" dirty="0"/>
            </a:br>
            <a:r>
              <a:rPr lang="en-US" dirty="0"/>
              <a:t>higher and vocational ICT education</a:t>
            </a:r>
          </a:p>
          <a:p>
            <a:r>
              <a:rPr lang="en-US" dirty="0"/>
              <a:t>Ensures diverse ICT competencies </a:t>
            </a:r>
            <a:br>
              <a:rPr lang="et-EE" dirty="0"/>
            </a:br>
            <a:r>
              <a:rPr lang="en-US" dirty="0"/>
              <a:t>across various fields</a:t>
            </a:r>
            <a:endParaRPr lang="et-EE" dirty="0"/>
          </a:p>
        </p:txBody>
      </p:sp>
      <p:sp>
        <p:nvSpPr>
          <p:cNvPr id="10" name="Teksti kohatäide 9">
            <a:extLst>
              <a:ext uri="{FF2B5EF4-FFF2-40B4-BE49-F238E27FC236}">
                <a16:creationId xmlns:a16="http://schemas.microsoft.com/office/drawing/2014/main" id="{6EADEE27-B213-E311-231B-5B993F8EFBE6}"/>
              </a:ext>
            </a:extLst>
          </p:cNvPr>
          <p:cNvSpPr>
            <a:spLocks noGrp="1"/>
          </p:cNvSpPr>
          <p:nvPr>
            <p:ph type="body" sz="quarter" idx="11"/>
          </p:nvPr>
        </p:nvSpPr>
        <p:spPr>
          <a:xfrm>
            <a:off x="623888" y="1400178"/>
            <a:ext cx="9648824" cy="647700"/>
          </a:xfrm>
        </p:spPr>
        <p:txBody>
          <a:bodyPr/>
          <a:lstStyle/>
          <a:p>
            <a:r>
              <a:rPr lang="et-EE"/>
              <a:t>IT </a:t>
            </a:r>
            <a:r>
              <a:rPr lang="et-EE" err="1"/>
              <a:t>Academy</a:t>
            </a:r>
            <a:endParaRPr lang="et-EE"/>
          </a:p>
        </p:txBody>
      </p:sp>
    </p:spTree>
    <p:extLst>
      <p:ext uri="{BB962C8B-B14F-4D97-AF65-F5344CB8AC3E}">
        <p14:creationId xmlns:p14="http://schemas.microsoft.com/office/powerpoint/2010/main" val="5613431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2"/>
          <p:cNvSpPr/>
          <p:nvPr/>
        </p:nvSpPr>
        <p:spPr>
          <a:xfrm>
            <a:off x="623880" y="658800"/>
            <a:ext cx="6089154" cy="16171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720">
              <a:lnSpc>
                <a:spcPct val="100000"/>
              </a:lnSpc>
              <a:spcBef>
                <a:spcPts val="400"/>
              </a:spcBef>
              <a:buClr>
                <a:srgbClr val="FFFFFF"/>
              </a:buClr>
            </a:pPr>
            <a:endParaRPr lang="et-EE" sz="5400" spc="-1">
              <a:solidFill>
                <a:srgbClr val="FFFFFF"/>
              </a:solidFill>
              <a:latin typeface="Aino Headline" panose="020B0303040504020204" pitchFamily="34" charset="0"/>
            </a:endParaRPr>
          </a:p>
        </p:txBody>
      </p:sp>
      <p:sp>
        <p:nvSpPr>
          <p:cNvPr id="7" name="Pealkiri 6">
            <a:extLst>
              <a:ext uri="{FF2B5EF4-FFF2-40B4-BE49-F238E27FC236}">
                <a16:creationId xmlns:a16="http://schemas.microsoft.com/office/drawing/2014/main" id="{172AF4BD-74C4-4172-B419-DB192EBE9558}"/>
              </a:ext>
            </a:extLst>
          </p:cNvPr>
          <p:cNvSpPr>
            <a:spLocks noGrp="1"/>
          </p:cNvSpPr>
          <p:nvPr>
            <p:ph type="title"/>
          </p:nvPr>
        </p:nvSpPr>
        <p:spPr>
          <a:xfrm>
            <a:off x="623887" y="2276475"/>
            <a:ext cx="10944226" cy="3171823"/>
          </a:xfrm>
        </p:spPr>
        <p:txBody>
          <a:bodyPr/>
          <a:lstStyle/>
          <a:p>
            <a:pPr algn="ctr"/>
            <a:r>
              <a:rPr lang="et-EE" sz="11500" dirty="0"/>
              <a:t>80</a:t>
            </a:r>
            <a:r>
              <a:rPr lang="en-US" sz="11500" dirty="0"/>
              <a:t>%</a:t>
            </a:r>
            <a:br>
              <a:rPr lang="et-EE" sz="3200" dirty="0"/>
            </a:br>
            <a:r>
              <a:rPr lang="en-US" sz="3200" dirty="0"/>
              <a:t>of the 7-1</a:t>
            </a:r>
            <a:r>
              <a:rPr lang="et-EE" sz="3200" dirty="0"/>
              <a:t>9</a:t>
            </a:r>
            <a:r>
              <a:rPr lang="en-US" sz="3200" dirty="0"/>
              <a:t> year olds participate </a:t>
            </a:r>
            <a:br>
              <a:rPr lang="et-EE" sz="3200" dirty="0"/>
            </a:br>
            <a:r>
              <a:rPr lang="en-US" sz="3200" dirty="0"/>
              <a:t>in hobby education </a:t>
            </a:r>
            <a:r>
              <a:rPr lang="et-EE" sz="3200" dirty="0"/>
              <a:t>and </a:t>
            </a:r>
            <a:br>
              <a:rPr lang="et-EE" sz="3200" dirty="0"/>
            </a:br>
            <a:r>
              <a:rPr lang="et-EE" sz="3200" dirty="0" err="1"/>
              <a:t>hobby</a:t>
            </a:r>
            <a:r>
              <a:rPr lang="et-EE" sz="3200" dirty="0"/>
              <a:t> </a:t>
            </a:r>
            <a:r>
              <a:rPr lang="et-EE" sz="3200" dirty="0" err="1"/>
              <a:t>activities</a:t>
            </a:r>
            <a:endParaRPr lang="en-US" sz="3200" dirty="0"/>
          </a:p>
        </p:txBody>
      </p:sp>
    </p:spTree>
    <p:extLst>
      <p:ext uri="{BB962C8B-B14F-4D97-AF65-F5344CB8AC3E}">
        <p14:creationId xmlns:p14="http://schemas.microsoft.com/office/powerpoint/2010/main" val="3389489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descr="Pilt, millel on kujutatud rõivad, inimene, toas, arvuti&#10;&#10;Kirjeldus on genereeritud automaatselt">
            <a:extLst>
              <a:ext uri="{FF2B5EF4-FFF2-40B4-BE49-F238E27FC236}">
                <a16:creationId xmlns:a16="http://schemas.microsoft.com/office/drawing/2014/main" id="{125F13C1-5701-8EC8-A8A0-F281CA3AF84C}"/>
              </a:ext>
            </a:extLst>
          </p:cNvPr>
          <p:cNvPicPr>
            <a:picLocks noChangeAspect="1"/>
          </p:cNvPicPr>
          <p:nvPr/>
        </p:nvPicPr>
        <p:blipFill rotWithShape="1">
          <a:blip r:embed="rId3"/>
          <a:srcRect t="1476" r="16394"/>
          <a:stretch/>
        </p:blipFill>
        <p:spPr>
          <a:xfrm>
            <a:off x="1845906" y="0"/>
            <a:ext cx="10346094" cy="6858000"/>
          </a:xfrm>
          <a:prstGeom prst="rect">
            <a:avLst/>
          </a:prstGeom>
        </p:spPr>
      </p:pic>
      <p:sp>
        <p:nvSpPr>
          <p:cNvPr id="6" name="CustomShape 1">
            <a:extLst>
              <a:ext uri="{FF2B5EF4-FFF2-40B4-BE49-F238E27FC236}">
                <a16:creationId xmlns:a16="http://schemas.microsoft.com/office/drawing/2014/main" id="{CD5E23D1-419A-7FC3-006D-CE50386C03DE}"/>
              </a:ext>
            </a:extLst>
          </p:cNvPr>
          <p:cNvSpPr/>
          <p:nvPr/>
        </p:nvSpPr>
        <p:spPr>
          <a:xfrm>
            <a:off x="1845906" y="0"/>
            <a:ext cx="10082569" cy="6857999"/>
          </a:xfrm>
          <a:prstGeom prst="rect">
            <a:avLst/>
          </a:prstGeom>
          <a:gradFill rotWithShape="0">
            <a:gsLst>
              <a:gs pos="43000">
                <a:srgbClr val="000000">
                  <a:alpha val="0"/>
                </a:srgbClr>
              </a:gs>
              <a:gs pos="84000">
                <a:schemeClr val="accent1"/>
              </a:gs>
            </a:gsLst>
            <a:lin ang="96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2" name="Pealkiri 1">
            <a:extLst>
              <a:ext uri="{FF2B5EF4-FFF2-40B4-BE49-F238E27FC236}">
                <a16:creationId xmlns:a16="http://schemas.microsoft.com/office/drawing/2014/main" id="{64FD0F2A-8A9A-D8D6-93D5-89B9D1A64A33}"/>
              </a:ext>
            </a:extLst>
          </p:cNvPr>
          <p:cNvSpPr>
            <a:spLocks noGrp="1"/>
          </p:cNvSpPr>
          <p:nvPr>
            <p:ph type="title"/>
          </p:nvPr>
        </p:nvSpPr>
        <p:spPr>
          <a:xfrm>
            <a:off x="623888" y="658801"/>
            <a:ext cx="10944224" cy="969974"/>
          </a:xfrm>
        </p:spPr>
        <p:txBody>
          <a:bodyPr/>
          <a:lstStyle/>
          <a:p>
            <a:r>
              <a:rPr lang="et-EE" err="1"/>
              <a:t>Making</a:t>
            </a:r>
            <a:r>
              <a:rPr lang="et-EE"/>
              <a:t> STEM </a:t>
            </a:r>
            <a:r>
              <a:rPr lang="et-EE" err="1"/>
              <a:t>popular</a:t>
            </a:r>
            <a:br>
              <a:rPr lang="et-EE"/>
            </a:br>
            <a:endParaRPr lang="et-EE"/>
          </a:p>
        </p:txBody>
      </p:sp>
      <p:sp>
        <p:nvSpPr>
          <p:cNvPr id="3" name="Teksti kohatäide 2">
            <a:extLst>
              <a:ext uri="{FF2B5EF4-FFF2-40B4-BE49-F238E27FC236}">
                <a16:creationId xmlns:a16="http://schemas.microsoft.com/office/drawing/2014/main" id="{CAC4924D-51DA-8157-6477-7768051AADC4}"/>
              </a:ext>
            </a:extLst>
          </p:cNvPr>
          <p:cNvSpPr>
            <a:spLocks noGrp="1"/>
          </p:cNvSpPr>
          <p:nvPr>
            <p:ph type="body" sz="quarter" idx="10"/>
          </p:nvPr>
        </p:nvSpPr>
        <p:spPr>
          <a:xfrm>
            <a:off x="623887" y="4133850"/>
            <a:ext cx="10944225" cy="2103438"/>
          </a:xfrm>
        </p:spPr>
        <p:txBody>
          <a:bodyPr/>
          <a:lstStyle/>
          <a:p>
            <a:endParaRPr lang="en-US" dirty="0"/>
          </a:p>
          <a:p>
            <a:r>
              <a:rPr lang="et-EE" dirty="0" err="1"/>
              <a:t>Students</a:t>
            </a:r>
            <a:r>
              <a:rPr lang="et-EE" dirty="0"/>
              <a:t> </a:t>
            </a:r>
            <a:r>
              <a:rPr lang="en-US" dirty="0"/>
              <a:t>from age 15</a:t>
            </a:r>
            <a:r>
              <a:rPr lang="et-EE" dirty="0"/>
              <a:t> </a:t>
            </a:r>
            <a:r>
              <a:rPr lang="en-US" dirty="0"/>
              <a:t>compete </a:t>
            </a:r>
            <a:br>
              <a:rPr lang="et-EE" dirty="0"/>
            </a:br>
            <a:r>
              <a:rPr lang="en-US" dirty="0"/>
              <a:t>for a €1</a:t>
            </a:r>
            <a:r>
              <a:rPr lang="et-EE" dirty="0"/>
              <a:t>5</a:t>
            </a:r>
            <a:r>
              <a:rPr lang="en-US" dirty="0"/>
              <a:t>,000 scholarship</a:t>
            </a:r>
            <a:endParaRPr lang="et-EE" dirty="0"/>
          </a:p>
          <a:p>
            <a:r>
              <a:rPr lang="et-EE" dirty="0"/>
              <a:t>S</a:t>
            </a:r>
            <a:r>
              <a:rPr lang="en-US" dirty="0" err="1"/>
              <a:t>cience</a:t>
            </a:r>
            <a:r>
              <a:rPr lang="en-US" dirty="0"/>
              <a:t> tasks</a:t>
            </a:r>
            <a:r>
              <a:rPr lang="et-EE" dirty="0"/>
              <a:t>: e</a:t>
            </a:r>
            <a:r>
              <a:rPr lang="en-US" dirty="0" err="1"/>
              <a:t>lectronics</a:t>
            </a:r>
            <a:r>
              <a:rPr lang="et-EE" dirty="0"/>
              <a:t>, </a:t>
            </a:r>
            <a:r>
              <a:rPr lang="en-US" dirty="0"/>
              <a:t>robotics</a:t>
            </a:r>
            <a:r>
              <a:rPr lang="et-EE" dirty="0"/>
              <a:t>, </a:t>
            </a:r>
            <a:r>
              <a:rPr lang="en-US" dirty="0"/>
              <a:t>chemistry</a:t>
            </a:r>
            <a:endParaRPr lang="et-EE" dirty="0"/>
          </a:p>
          <a:p>
            <a:r>
              <a:rPr lang="en-US" dirty="0"/>
              <a:t>The show provides STEM teaching material</a:t>
            </a:r>
            <a:r>
              <a:rPr lang="et-EE" dirty="0"/>
              <a:t>s and </a:t>
            </a:r>
            <a:r>
              <a:rPr lang="et-EE" dirty="0" err="1"/>
              <a:t>lessons</a:t>
            </a:r>
            <a:r>
              <a:rPr lang="en-US" dirty="0"/>
              <a:t> for schools</a:t>
            </a:r>
          </a:p>
        </p:txBody>
      </p:sp>
      <p:sp>
        <p:nvSpPr>
          <p:cNvPr id="8" name="Teksti kohatäide 7">
            <a:extLst>
              <a:ext uri="{FF2B5EF4-FFF2-40B4-BE49-F238E27FC236}">
                <a16:creationId xmlns:a16="http://schemas.microsoft.com/office/drawing/2014/main" id="{BFB0D3ED-42D3-C936-C415-7AD5A77AC0ED}"/>
              </a:ext>
            </a:extLst>
          </p:cNvPr>
          <p:cNvSpPr>
            <a:spLocks noGrp="1"/>
          </p:cNvSpPr>
          <p:nvPr>
            <p:ph type="body" sz="quarter" idx="11"/>
          </p:nvPr>
        </p:nvSpPr>
        <p:spPr>
          <a:xfrm>
            <a:off x="623888" y="1400178"/>
            <a:ext cx="9648824" cy="647700"/>
          </a:xfrm>
        </p:spPr>
        <p:txBody>
          <a:bodyPr/>
          <a:lstStyle/>
          <a:p>
            <a:r>
              <a:rPr lang="et-EE" dirty="0"/>
              <a:t>Rakett 69 </a:t>
            </a:r>
            <a:r>
              <a:rPr lang="en-US" dirty="0"/>
              <a:t>TV </a:t>
            </a:r>
            <a:r>
              <a:rPr lang="et-EE" dirty="0"/>
              <a:t>s</a:t>
            </a:r>
            <a:r>
              <a:rPr lang="en-US" dirty="0"/>
              <a:t>how </a:t>
            </a:r>
            <a:endParaRPr lang="et-EE" dirty="0"/>
          </a:p>
        </p:txBody>
      </p:sp>
    </p:spTree>
    <p:extLst>
      <p:ext uri="{BB962C8B-B14F-4D97-AF65-F5344CB8AC3E}">
        <p14:creationId xmlns:p14="http://schemas.microsoft.com/office/powerpoint/2010/main" val="2969113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descr="Pilt, millel on kujutatud õues, puu, muru, telkimine">
            <a:extLst>
              <a:ext uri="{FF2B5EF4-FFF2-40B4-BE49-F238E27FC236}">
                <a16:creationId xmlns:a16="http://schemas.microsoft.com/office/drawing/2014/main" id="{656D8D06-085A-8534-1C83-96B993747199}"/>
              </a:ext>
            </a:extLst>
          </p:cNvPr>
          <p:cNvPicPr>
            <a:picLocks noChangeAspect="1"/>
          </p:cNvPicPr>
          <p:nvPr/>
        </p:nvPicPr>
        <p:blipFill rotWithShape="1">
          <a:blip r:embed="rId3"/>
          <a:srcRect l="16577" r="3411"/>
          <a:stretch/>
        </p:blipFill>
        <p:spPr>
          <a:xfrm>
            <a:off x="-1" y="0"/>
            <a:ext cx="12192001" cy="6859066"/>
          </a:xfrm>
          <a:prstGeom prst="rect">
            <a:avLst/>
          </a:prstGeom>
        </p:spPr>
      </p:pic>
      <p:sp>
        <p:nvSpPr>
          <p:cNvPr id="8" name="CustomShape 1">
            <a:extLst>
              <a:ext uri="{FF2B5EF4-FFF2-40B4-BE49-F238E27FC236}">
                <a16:creationId xmlns:a16="http://schemas.microsoft.com/office/drawing/2014/main" id="{9022AC1E-51F8-749A-2477-2CCDFB975834}"/>
              </a:ext>
            </a:extLst>
          </p:cNvPr>
          <p:cNvSpPr/>
          <p:nvPr/>
        </p:nvSpPr>
        <p:spPr>
          <a:xfrm>
            <a:off x="-34926" y="-346"/>
            <a:ext cx="12226925" cy="6857280"/>
          </a:xfrm>
          <a:prstGeom prst="rect">
            <a:avLst/>
          </a:prstGeom>
          <a:gradFill rotWithShape="0">
            <a:gsLst>
              <a:gs pos="52000">
                <a:schemeClr val="tx1">
                  <a:lumMod val="50000"/>
                  <a:alpha val="0"/>
                </a:schemeClr>
              </a:gs>
              <a:gs pos="92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9" name="CustomShape 1">
            <a:extLst>
              <a:ext uri="{FF2B5EF4-FFF2-40B4-BE49-F238E27FC236}">
                <a16:creationId xmlns:a16="http://schemas.microsoft.com/office/drawing/2014/main" id="{EAC4E2C5-F5AC-C2CA-E5BB-C8073C7F9AA1}"/>
              </a:ext>
            </a:extLst>
          </p:cNvPr>
          <p:cNvSpPr/>
          <p:nvPr/>
        </p:nvSpPr>
        <p:spPr>
          <a:xfrm>
            <a:off x="-76201" y="720"/>
            <a:ext cx="12268201" cy="6857280"/>
          </a:xfrm>
          <a:prstGeom prst="rect">
            <a:avLst/>
          </a:prstGeom>
          <a:gradFill rotWithShape="0">
            <a:gsLst>
              <a:gs pos="48000">
                <a:schemeClr val="tx1">
                  <a:lumMod val="50000"/>
                  <a:alpha val="0"/>
                </a:schemeClr>
              </a:gs>
              <a:gs pos="92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7" name="CustomShape 1">
            <a:extLst>
              <a:ext uri="{FF2B5EF4-FFF2-40B4-BE49-F238E27FC236}">
                <a16:creationId xmlns:a16="http://schemas.microsoft.com/office/drawing/2014/main" id="{E7927B5D-A06D-6326-B209-A2E7C9638CB7}"/>
              </a:ext>
            </a:extLst>
          </p:cNvPr>
          <p:cNvSpPr/>
          <p:nvPr/>
        </p:nvSpPr>
        <p:spPr>
          <a:xfrm>
            <a:off x="-76201" y="720"/>
            <a:ext cx="17621250" cy="6857280"/>
          </a:xfrm>
          <a:prstGeom prst="rect">
            <a:avLst/>
          </a:prstGeom>
          <a:gradFill rotWithShape="0">
            <a:gsLst>
              <a:gs pos="60000">
                <a:schemeClr val="tx1">
                  <a:lumMod val="50000"/>
                  <a:alpha val="0"/>
                </a:schemeClr>
              </a:gs>
              <a:gs pos="10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2" name="Pealkiri 1">
            <a:extLst>
              <a:ext uri="{FF2B5EF4-FFF2-40B4-BE49-F238E27FC236}">
                <a16:creationId xmlns:a16="http://schemas.microsoft.com/office/drawing/2014/main" id="{EDE6BFFC-086A-B875-128E-9984E5B27AEE}"/>
              </a:ext>
            </a:extLst>
          </p:cNvPr>
          <p:cNvSpPr>
            <a:spLocks noGrp="1"/>
          </p:cNvSpPr>
          <p:nvPr>
            <p:ph type="title"/>
          </p:nvPr>
        </p:nvSpPr>
        <p:spPr>
          <a:xfrm>
            <a:off x="623888" y="658801"/>
            <a:ext cx="10944224" cy="969974"/>
          </a:xfrm>
        </p:spPr>
        <p:txBody>
          <a:bodyPr/>
          <a:lstStyle/>
          <a:p>
            <a:r>
              <a:rPr lang="en-US"/>
              <a:t>Estonian EdTech</a:t>
            </a:r>
            <a:r>
              <a:rPr lang="et-EE"/>
              <a:t>s</a:t>
            </a:r>
          </a:p>
        </p:txBody>
      </p:sp>
      <p:sp>
        <p:nvSpPr>
          <p:cNvPr id="3" name="Teksti kohatäide 2">
            <a:extLst>
              <a:ext uri="{FF2B5EF4-FFF2-40B4-BE49-F238E27FC236}">
                <a16:creationId xmlns:a16="http://schemas.microsoft.com/office/drawing/2014/main" id="{8EC95A29-06AD-FE3A-FB9D-8C2891A9145A}"/>
              </a:ext>
            </a:extLst>
          </p:cNvPr>
          <p:cNvSpPr>
            <a:spLocks noGrp="1"/>
          </p:cNvSpPr>
          <p:nvPr>
            <p:ph type="body" sz="quarter" idx="10"/>
          </p:nvPr>
        </p:nvSpPr>
        <p:spPr>
          <a:xfrm>
            <a:off x="623887" y="4133850"/>
            <a:ext cx="10944225" cy="2103438"/>
          </a:xfrm>
        </p:spPr>
        <p:txBody>
          <a:bodyPr/>
          <a:lstStyle/>
          <a:p>
            <a:r>
              <a:rPr lang="en-US"/>
              <a:t>PRAKTIKAL provides learning materials, experiment kits, </a:t>
            </a:r>
            <a:br>
              <a:rPr lang="et-EE"/>
            </a:br>
            <a:r>
              <a:rPr lang="en-US"/>
              <a:t>and software for a natural science learning experience.</a:t>
            </a:r>
            <a:endParaRPr lang="et-EE"/>
          </a:p>
          <a:p>
            <a:r>
              <a:rPr lang="en-US"/>
              <a:t>MERKUUR offers mobile workshops for hands-on STEM learning.</a:t>
            </a:r>
          </a:p>
          <a:p>
            <a:r>
              <a:rPr lang="en-US"/>
              <a:t>FUTUCLASS provides immersive VR lessons for chemistry and physics.</a:t>
            </a:r>
          </a:p>
        </p:txBody>
      </p:sp>
      <p:sp>
        <p:nvSpPr>
          <p:cNvPr id="6" name="Teksti kohatäide 5">
            <a:extLst>
              <a:ext uri="{FF2B5EF4-FFF2-40B4-BE49-F238E27FC236}">
                <a16:creationId xmlns:a16="http://schemas.microsoft.com/office/drawing/2014/main" id="{3DDC6DB4-EE16-6807-640E-C915006783B0}"/>
              </a:ext>
            </a:extLst>
          </p:cNvPr>
          <p:cNvSpPr>
            <a:spLocks noGrp="1"/>
          </p:cNvSpPr>
          <p:nvPr>
            <p:ph type="body" sz="quarter" idx="11"/>
          </p:nvPr>
        </p:nvSpPr>
        <p:spPr>
          <a:xfrm>
            <a:off x="623888" y="1400175"/>
            <a:ext cx="10837427" cy="647700"/>
          </a:xfrm>
        </p:spPr>
        <p:txBody>
          <a:bodyPr/>
          <a:lstStyle/>
          <a:p>
            <a:r>
              <a:rPr lang="et-EE" dirty="0" err="1"/>
              <a:t>Private</a:t>
            </a:r>
            <a:r>
              <a:rPr lang="et-EE" dirty="0"/>
              <a:t> </a:t>
            </a:r>
            <a:r>
              <a:rPr lang="et-EE" dirty="0" err="1"/>
              <a:t>sector</a:t>
            </a:r>
            <a:r>
              <a:rPr lang="et-EE" dirty="0"/>
              <a:t> </a:t>
            </a:r>
            <a:r>
              <a:rPr lang="en-US" dirty="0" err="1"/>
              <a:t>contribut</a:t>
            </a:r>
            <a:r>
              <a:rPr lang="et-EE" dirty="0"/>
              <a:t>es</a:t>
            </a:r>
            <a:r>
              <a:rPr lang="en-US" dirty="0"/>
              <a:t> to STEM </a:t>
            </a:r>
            <a:r>
              <a:rPr lang="en-US" dirty="0" err="1"/>
              <a:t>educatio</a:t>
            </a:r>
            <a:r>
              <a:rPr lang="et-EE" dirty="0"/>
              <a:t>n</a:t>
            </a:r>
          </a:p>
        </p:txBody>
      </p:sp>
    </p:spTree>
    <p:extLst>
      <p:ext uri="{BB962C8B-B14F-4D97-AF65-F5344CB8AC3E}">
        <p14:creationId xmlns:p14="http://schemas.microsoft.com/office/powerpoint/2010/main" val="3703106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lt 7" descr="Pilt, millel on kujutatud visand, kunst, Inimese nägu, illustratsioon&#10;&#10;Kirjeldus on genereeritud automaatselt">
            <a:extLst>
              <a:ext uri="{FF2B5EF4-FFF2-40B4-BE49-F238E27FC236}">
                <a16:creationId xmlns:a16="http://schemas.microsoft.com/office/drawing/2014/main" id="{3CC9798B-E6B5-1269-6056-DB3914B5F4A5}"/>
              </a:ext>
            </a:extLst>
          </p:cNvPr>
          <p:cNvPicPr>
            <a:picLocks noChangeAspect="1"/>
          </p:cNvPicPr>
          <p:nvPr/>
        </p:nvPicPr>
        <p:blipFill rotWithShape="1">
          <a:blip r:embed="rId3"/>
          <a:srcRect b="24762"/>
          <a:stretch/>
        </p:blipFill>
        <p:spPr>
          <a:xfrm>
            <a:off x="8680537" y="1342967"/>
            <a:ext cx="3511464" cy="5515034"/>
          </a:xfrm>
          <a:prstGeom prst="rect">
            <a:avLst/>
          </a:prstGeom>
        </p:spPr>
      </p:pic>
      <p:sp>
        <p:nvSpPr>
          <p:cNvPr id="4" name="Pealkiri 3">
            <a:extLst>
              <a:ext uri="{FF2B5EF4-FFF2-40B4-BE49-F238E27FC236}">
                <a16:creationId xmlns:a16="http://schemas.microsoft.com/office/drawing/2014/main" id="{725B61C5-1206-7FFC-98B6-A623DB200860}"/>
              </a:ext>
            </a:extLst>
          </p:cNvPr>
          <p:cNvSpPr>
            <a:spLocks noGrp="1"/>
          </p:cNvSpPr>
          <p:nvPr>
            <p:ph type="title"/>
          </p:nvPr>
        </p:nvSpPr>
        <p:spPr>
          <a:xfrm>
            <a:off x="623888" y="658801"/>
            <a:ext cx="10944224" cy="969974"/>
          </a:xfrm>
        </p:spPr>
        <p:txBody>
          <a:bodyPr/>
          <a:lstStyle/>
          <a:p>
            <a:r>
              <a:rPr lang="et-EE" err="1"/>
              <a:t>Empowering</a:t>
            </a:r>
            <a:r>
              <a:rPr lang="et-EE"/>
              <a:t> </a:t>
            </a:r>
            <a:r>
              <a:rPr lang="et-EE" err="1"/>
              <a:t>girls</a:t>
            </a:r>
            <a:r>
              <a:rPr lang="et-EE"/>
              <a:t> in </a:t>
            </a:r>
            <a:r>
              <a:rPr lang="et-EE" err="1"/>
              <a:t>tech</a:t>
            </a:r>
            <a:endParaRPr lang="et-EE"/>
          </a:p>
        </p:txBody>
      </p:sp>
      <p:sp>
        <p:nvSpPr>
          <p:cNvPr id="5" name="Teksti kohatäide 4">
            <a:extLst>
              <a:ext uri="{FF2B5EF4-FFF2-40B4-BE49-F238E27FC236}">
                <a16:creationId xmlns:a16="http://schemas.microsoft.com/office/drawing/2014/main" id="{9DF1AD16-2670-9D7D-8279-7EB4BB79A2A5}"/>
              </a:ext>
            </a:extLst>
          </p:cNvPr>
          <p:cNvSpPr>
            <a:spLocks noGrp="1"/>
          </p:cNvSpPr>
          <p:nvPr>
            <p:ph type="body" sz="quarter" idx="10"/>
          </p:nvPr>
        </p:nvSpPr>
        <p:spPr>
          <a:xfrm>
            <a:off x="623887" y="4133850"/>
            <a:ext cx="10944225" cy="2103438"/>
          </a:xfrm>
        </p:spPr>
        <p:txBody>
          <a:bodyPr/>
          <a:lstStyle/>
          <a:p>
            <a:r>
              <a:rPr lang="en-US"/>
              <a:t>Tech education for girls aged 8-14</a:t>
            </a:r>
          </a:p>
          <a:p>
            <a:r>
              <a:rPr lang="en-US"/>
              <a:t>Over 160 groups, 2000+ participants</a:t>
            </a:r>
          </a:p>
          <a:p>
            <a:r>
              <a:rPr lang="en-US"/>
              <a:t>Free course materials and instructions</a:t>
            </a:r>
          </a:p>
          <a:p>
            <a:r>
              <a:rPr lang="en-US"/>
              <a:t>Summer tech camps</a:t>
            </a:r>
            <a:endParaRPr lang="et-EE"/>
          </a:p>
        </p:txBody>
      </p:sp>
      <p:sp>
        <p:nvSpPr>
          <p:cNvPr id="2" name="Teksti kohatäide 1">
            <a:extLst>
              <a:ext uri="{FF2B5EF4-FFF2-40B4-BE49-F238E27FC236}">
                <a16:creationId xmlns:a16="http://schemas.microsoft.com/office/drawing/2014/main" id="{E3D795D7-83E4-52DD-CF85-F3B5679BA3E7}"/>
              </a:ext>
            </a:extLst>
          </p:cNvPr>
          <p:cNvSpPr>
            <a:spLocks noGrp="1"/>
          </p:cNvSpPr>
          <p:nvPr>
            <p:ph type="body" sz="quarter" idx="11"/>
          </p:nvPr>
        </p:nvSpPr>
        <p:spPr>
          <a:xfrm>
            <a:off x="623888" y="1400175"/>
            <a:ext cx="9648825" cy="647700"/>
          </a:xfrm>
        </p:spPr>
        <p:txBody>
          <a:bodyPr/>
          <a:lstStyle/>
          <a:p>
            <a:r>
              <a:rPr lang="et-EE" err="1"/>
              <a:t>Unicorn</a:t>
            </a:r>
            <a:r>
              <a:rPr lang="et-EE"/>
              <a:t> </a:t>
            </a:r>
            <a:r>
              <a:rPr lang="et-EE" err="1"/>
              <a:t>Squad</a:t>
            </a:r>
            <a:endParaRPr lang="et-EE"/>
          </a:p>
        </p:txBody>
      </p:sp>
    </p:spTree>
    <p:extLst>
      <p:ext uri="{BB962C8B-B14F-4D97-AF65-F5344CB8AC3E}">
        <p14:creationId xmlns:p14="http://schemas.microsoft.com/office/powerpoint/2010/main" val="206122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Rühm 2">
            <a:extLst>
              <a:ext uri="{FF2B5EF4-FFF2-40B4-BE49-F238E27FC236}">
                <a16:creationId xmlns:a16="http://schemas.microsoft.com/office/drawing/2014/main" id="{685D3580-AA66-44B2-8400-AD17B107E591}"/>
              </a:ext>
            </a:extLst>
          </p:cNvPr>
          <p:cNvGrpSpPr/>
          <p:nvPr/>
        </p:nvGrpSpPr>
        <p:grpSpPr>
          <a:xfrm>
            <a:off x="6106661" y="2754659"/>
            <a:ext cx="2542590" cy="1584619"/>
            <a:chOff x="7988250" y="3666105"/>
            <a:chExt cx="2542590" cy="1584619"/>
          </a:xfrm>
        </p:grpSpPr>
        <p:pic>
          <p:nvPicPr>
            <p:cNvPr id="11" name="Graphic 41">
              <a:extLst>
                <a:ext uri="{FF2B5EF4-FFF2-40B4-BE49-F238E27FC236}">
                  <a16:creationId xmlns:a16="http://schemas.microsoft.com/office/drawing/2014/main" id="{228DA078-21A6-45FC-8282-BBBF34600F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2897" y="3666105"/>
              <a:ext cx="918618" cy="918618"/>
            </a:xfrm>
            <a:prstGeom prst="rect">
              <a:avLst/>
            </a:prstGeom>
          </p:spPr>
        </p:pic>
        <p:sp>
          <p:nvSpPr>
            <p:cNvPr id="12" name="TextBox 11">
              <a:extLst>
                <a:ext uri="{FF2B5EF4-FFF2-40B4-BE49-F238E27FC236}">
                  <a16:creationId xmlns:a16="http://schemas.microsoft.com/office/drawing/2014/main" id="{32905F34-3BE2-4B46-9CEF-B0432335D7A1}"/>
                </a:ext>
              </a:extLst>
            </p:cNvPr>
            <p:cNvSpPr txBox="1"/>
            <p:nvPr/>
          </p:nvSpPr>
          <p:spPr>
            <a:xfrm>
              <a:off x="8702897" y="394074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400">
                  <a:solidFill>
                    <a:srgbClr val="FFFFFF"/>
                  </a:solidFill>
                  <a:latin typeface="Aino"/>
                </a:rPr>
                <a:t>1in3 </a:t>
              </a:r>
              <a:endParaRPr kumimoji="0" lang="en-GB" sz="2400" b="0" i="0" u="none" strike="noStrike" kern="1200" cap="none" spc="0" normalizeH="0" baseline="0" noProof="0">
                <a:ln>
                  <a:noFill/>
                </a:ln>
                <a:solidFill>
                  <a:srgbClr val="FFFFFF"/>
                </a:solidFill>
                <a:effectLst/>
                <a:uLnTx/>
                <a:uFillTx/>
                <a:latin typeface="Aino"/>
              </a:endParaRPr>
            </a:p>
          </p:txBody>
        </p:sp>
        <p:sp>
          <p:nvSpPr>
            <p:cNvPr id="13" name="TextBox 12">
              <a:extLst>
                <a:ext uri="{FF2B5EF4-FFF2-40B4-BE49-F238E27FC236}">
                  <a16:creationId xmlns:a16="http://schemas.microsoft.com/office/drawing/2014/main" id="{C12CC043-BE94-4E4B-83E4-9A1798D80124}"/>
                </a:ext>
              </a:extLst>
            </p:cNvPr>
            <p:cNvSpPr txBox="1"/>
            <p:nvPr/>
          </p:nvSpPr>
          <p:spPr>
            <a:xfrm>
              <a:off x="7988250" y="4758281"/>
              <a:ext cx="2542590"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ino"/>
                  <a:ea typeface="+mn-ea"/>
                  <a:cs typeface="+mn-cs"/>
                </a:rPr>
                <a:t>students pursues STEM </a:t>
              </a:r>
              <a:br>
                <a:rPr kumimoji="0" lang="et-EE" sz="1600" b="0" i="0" u="none" strike="noStrike" kern="1200" cap="none" spc="0" normalizeH="0" baseline="0" noProof="0">
                  <a:ln>
                    <a:noFill/>
                  </a:ln>
                  <a:solidFill>
                    <a:srgbClr val="FFFFFF"/>
                  </a:solidFill>
                  <a:effectLst/>
                  <a:uLnTx/>
                  <a:uFillTx/>
                  <a:latin typeface="Aino"/>
                  <a:ea typeface="+mn-ea"/>
                  <a:cs typeface="+mn-cs"/>
                </a:rPr>
              </a:br>
              <a:r>
                <a:rPr kumimoji="0" lang="en-US" sz="1600" b="0" i="0" u="none" strike="noStrike" kern="1200" cap="none" spc="0" normalizeH="0" baseline="0" noProof="0">
                  <a:ln>
                    <a:noFill/>
                  </a:ln>
                  <a:solidFill>
                    <a:srgbClr val="FFFFFF"/>
                  </a:solidFill>
                  <a:effectLst/>
                  <a:uLnTx/>
                  <a:uFillTx/>
                  <a:latin typeface="Aino"/>
                  <a:ea typeface="+mn-ea"/>
                  <a:cs typeface="+mn-cs"/>
                </a:rPr>
                <a:t>in higher education</a:t>
              </a:r>
              <a:endParaRPr kumimoji="0" lang="en-GB" sz="1600" b="0" i="0" u="none" strike="noStrike" kern="1200" cap="none" spc="0" normalizeH="0" baseline="0" noProof="0">
                <a:ln>
                  <a:noFill/>
                </a:ln>
                <a:solidFill>
                  <a:srgbClr val="0078FF"/>
                </a:solidFill>
                <a:effectLst/>
                <a:uLnTx/>
                <a:uFillTx/>
                <a:latin typeface="Aino"/>
                <a:ea typeface="+mn-ea"/>
                <a:cs typeface="+mn-cs"/>
              </a:endParaRPr>
            </a:p>
          </p:txBody>
        </p:sp>
      </p:grpSp>
      <p:grpSp>
        <p:nvGrpSpPr>
          <p:cNvPr id="14" name="Group 30">
            <a:extLst>
              <a:ext uri="{FF2B5EF4-FFF2-40B4-BE49-F238E27FC236}">
                <a16:creationId xmlns:a16="http://schemas.microsoft.com/office/drawing/2014/main" id="{D11A7E2F-CE69-4C0C-8C61-026C42C8DE31}"/>
              </a:ext>
            </a:extLst>
          </p:cNvPr>
          <p:cNvGrpSpPr/>
          <p:nvPr/>
        </p:nvGrpSpPr>
        <p:grpSpPr>
          <a:xfrm>
            <a:off x="762545" y="2754659"/>
            <a:ext cx="3130970" cy="2077061"/>
            <a:chOff x="1941818" y="1964475"/>
            <a:chExt cx="3130970" cy="2077061"/>
          </a:xfrm>
        </p:grpSpPr>
        <p:pic>
          <p:nvPicPr>
            <p:cNvPr id="15" name="Graphic 31">
              <a:extLst>
                <a:ext uri="{FF2B5EF4-FFF2-40B4-BE49-F238E27FC236}">
                  <a16:creationId xmlns:a16="http://schemas.microsoft.com/office/drawing/2014/main" id="{D4DE7176-8F7C-48A6-9549-A079DDB449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7994" y="1964475"/>
              <a:ext cx="918618" cy="918618"/>
            </a:xfrm>
            <a:prstGeom prst="rect">
              <a:avLst/>
            </a:prstGeom>
          </p:spPr>
        </p:pic>
        <p:sp>
          <p:nvSpPr>
            <p:cNvPr id="16" name="TextBox 15">
              <a:extLst>
                <a:ext uri="{FF2B5EF4-FFF2-40B4-BE49-F238E27FC236}">
                  <a16:creationId xmlns:a16="http://schemas.microsoft.com/office/drawing/2014/main" id="{AE9F3C9A-5299-41E2-8C5C-86506260B281}"/>
                </a:ext>
              </a:extLst>
            </p:cNvPr>
            <p:cNvSpPr txBox="1"/>
            <p:nvPr/>
          </p:nvSpPr>
          <p:spPr>
            <a:xfrm>
              <a:off x="3047994" y="223911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400" b="0" i="0" u="none" strike="noStrike" kern="1200" cap="none" spc="0" normalizeH="0" baseline="0" noProof="0" dirty="0">
                  <a:ln>
                    <a:noFill/>
                  </a:ln>
                  <a:solidFill>
                    <a:srgbClr val="FFFFFF"/>
                  </a:solidFill>
                  <a:effectLst/>
                  <a:uLnTx/>
                  <a:uFillTx/>
                  <a:latin typeface="Aino"/>
                  <a:ea typeface="+mn-ea"/>
                  <a:cs typeface="+mn-cs"/>
                </a:rPr>
                <a:t>99%</a:t>
              </a:r>
              <a:endParaRPr kumimoji="0" lang="en-GB" sz="2400" b="0" i="0" u="none" strike="noStrike" kern="1200" cap="none" spc="0" normalizeH="0" baseline="0" noProof="0" dirty="0">
                <a:ln>
                  <a:noFill/>
                </a:ln>
                <a:solidFill>
                  <a:srgbClr val="FFFFFF"/>
                </a:solidFill>
                <a:effectLst/>
                <a:uLnTx/>
                <a:uFillTx/>
                <a:latin typeface="Aino"/>
                <a:ea typeface="+mn-ea"/>
                <a:cs typeface="+mn-cs"/>
              </a:endParaRPr>
            </a:p>
          </p:txBody>
        </p:sp>
        <p:sp>
          <p:nvSpPr>
            <p:cNvPr id="17" name="TextBox 16">
              <a:extLst>
                <a:ext uri="{FF2B5EF4-FFF2-40B4-BE49-F238E27FC236}">
                  <a16:creationId xmlns:a16="http://schemas.microsoft.com/office/drawing/2014/main" id="{3A09CDF2-F383-41D3-924D-06A35D3A87FB}"/>
                </a:ext>
              </a:extLst>
            </p:cNvPr>
            <p:cNvSpPr txBox="1"/>
            <p:nvPr/>
          </p:nvSpPr>
          <p:spPr>
            <a:xfrm>
              <a:off x="1941818" y="3056651"/>
              <a:ext cx="3130970" cy="984885"/>
            </a:xfrm>
            <a:prstGeom prst="rect">
              <a:avLst/>
            </a:prstGeom>
            <a:noFill/>
          </p:spPr>
          <p:txBody>
            <a:bodyPr wrap="square" lIns="0" tIns="0" rIns="0" bIns="0" rtlCol="0" anchor="t">
              <a:spAutoFit/>
            </a:bodyPr>
            <a:lstStyle/>
            <a:p>
              <a:pPr algn="ctr">
                <a:lnSpc>
                  <a:spcPct val="100000"/>
                </a:lnSpc>
              </a:pPr>
              <a:r>
                <a:rPr lang="et-EE" sz="1600">
                  <a:solidFill>
                    <a:schemeClr val="bg1"/>
                  </a:solidFill>
                </a:rPr>
                <a:t>of Estonian </a:t>
              </a:r>
              <a:r>
                <a:rPr lang="et-EE" sz="1600" err="1">
                  <a:solidFill>
                    <a:schemeClr val="bg1"/>
                  </a:solidFill>
                </a:rPr>
                <a:t>kindergartens</a:t>
              </a:r>
              <a:r>
                <a:rPr lang="et-EE" sz="1600">
                  <a:solidFill>
                    <a:schemeClr val="bg1"/>
                  </a:solidFill>
                </a:rPr>
                <a:t> </a:t>
              </a:r>
            </a:p>
            <a:p>
              <a:pPr algn="ctr">
                <a:lnSpc>
                  <a:spcPct val="100000"/>
                </a:lnSpc>
              </a:pPr>
              <a:r>
                <a:rPr lang="et-EE" sz="1600">
                  <a:solidFill>
                    <a:schemeClr val="bg1"/>
                  </a:solidFill>
                </a:rPr>
                <a:t>take part in </a:t>
              </a:r>
              <a:r>
                <a:rPr lang="et-EE" sz="1600" err="1">
                  <a:solidFill>
                    <a:schemeClr val="bg1"/>
                  </a:solidFill>
                </a:rPr>
                <a:t>technology</a:t>
              </a:r>
              <a:r>
                <a:rPr lang="et-EE" sz="1600">
                  <a:solidFill>
                    <a:schemeClr val="bg1"/>
                  </a:solidFill>
                </a:rPr>
                <a:t> </a:t>
              </a:r>
              <a:r>
                <a:rPr lang="et-EE" sz="1600" err="1">
                  <a:solidFill>
                    <a:schemeClr val="bg1"/>
                  </a:solidFill>
                </a:rPr>
                <a:t>education</a:t>
              </a:r>
              <a:r>
                <a:rPr lang="et-EE" sz="1600">
                  <a:solidFill>
                    <a:schemeClr val="bg1"/>
                  </a:solidFill>
                </a:rPr>
                <a:t> programme </a:t>
              </a:r>
              <a:r>
                <a:rPr lang="et-EE" sz="1600" err="1">
                  <a:solidFill>
                    <a:schemeClr val="bg1"/>
                  </a:solidFill>
                </a:rPr>
                <a:t>ProgeTiger</a:t>
              </a:r>
              <a:endParaRPr lang="en-GB" sz="1600">
                <a:solidFill>
                  <a:schemeClr val="bg1"/>
                </a:solidFill>
              </a:endParaRPr>
            </a:p>
          </p:txBody>
        </p:sp>
      </p:grpSp>
      <p:grpSp>
        <p:nvGrpSpPr>
          <p:cNvPr id="22" name="Group 40">
            <a:extLst>
              <a:ext uri="{FF2B5EF4-FFF2-40B4-BE49-F238E27FC236}">
                <a16:creationId xmlns:a16="http://schemas.microsoft.com/office/drawing/2014/main" id="{B9F0923E-9904-4AC9-958E-69BF2633984E}"/>
              </a:ext>
            </a:extLst>
          </p:cNvPr>
          <p:cNvGrpSpPr/>
          <p:nvPr/>
        </p:nvGrpSpPr>
        <p:grpSpPr>
          <a:xfrm>
            <a:off x="3759792" y="4067825"/>
            <a:ext cx="2347913" cy="2077061"/>
            <a:chOff x="2333347" y="1964475"/>
            <a:chExt cx="2347913" cy="2077061"/>
          </a:xfrm>
        </p:grpSpPr>
        <p:pic>
          <p:nvPicPr>
            <p:cNvPr id="23" name="Graphic 41">
              <a:extLst>
                <a:ext uri="{FF2B5EF4-FFF2-40B4-BE49-F238E27FC236}">
                  <a16:creationId xmlns:a16="http://schemas.microsoft.com/office/drawing/2014/main" id="{166FE64F-9116-4533-A377-3D6778757C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7994" y="1964475"/>
              <a:ext cx="918618" cy="918618"/>
            </a:xfrm>
            <a:prstGeom prst="rect">
              <a:avLst/>
            </a:prstGeom>
          </p:spPr>
        </p:pic>
        <p:sp>
          <p:nvSpPr>
            <p:cNvPr id="24" name="TextBox 23">
              <a:extLst>
                <a:ext uri="{FF2B5EF4-FFF2-40B4-BE49-F238E27FC236}">
                  <a16:creationId xmlns:a16="http://schemas.microsoft.com/office/drawing/2014/main" id="{76FA666E-10F7-495E-BBA0-5EA2F59A5098}"/>
                </a:ext>
              </a:extLst>
            </p:cNvPr>
            <p:cNvSpPr txBox="1"/>
            <p:nvPr/>
          </p:nvSpPr>
          <p:spPr>
            <a:xfrm>
              <a:off x="3047994" y="223911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400">
                  <a:solidFill>
                    <a:srgbClr val="FFFFFF"/>
                  </a:solidFill>
                  <a:latin typeface="Aino"/>
                </a:rPr>
                <a:t>9</a:t>
              </a:r>
              <a:r>
                <a:rPr kumimoji="0" lang="et-EE" sz="2400" b="0" i="0" u="none" strike="noStrike" kern="1200" cap="none" spc="0" normalizeH="0" baseline="0" noProof="0">
                  <a:ln>
                    <a:noFill/>
                  </a:ln>
                  <a:solidFill>
                    <a:srgbClr val="FFFFFF"/>
                  </a:solidFill>
                  <a:effectLst/>
                  <a:uLnTx/>
                  <a:uFillTx/>
                  <a:latin typeface="Aino"/>
                </a:rPr>
                <a:t>%</a:t>
              </a:r>
              <a:endParaRPr kumimoji="0" lang="en-GB" sz="2400" b="0" i="0" u="none" strike="noStrike" kern="1200" cap="none" spc="0" normalizeH="0" baseline="0" noProof="0">
                <a:ln>
                  <a:noFill/>
                </a:ln>
                <a:solidFill>
                  <a:srgbClr val="FFFFFF"/>
                </a:solidFill>
                <a:effectLst/>
                <a:uLnTx/>
                <a:uFillTx/>
                <a:latin typeface="Aino"/>
              </a:endParaRPr>
            </a:p>
          </p:txBody>
        </p:sp>
        <p:sp>
          <p:nvSpPr>
            <p:cNvPr id="25" name="TextBox 24">
              <a:extLst>
                <a:ext uri="{FF2B5EF4-FFF2-40B4-BE49-F238E27FC236}">
                  <a16:creationId xmlns:a16="http://schemas.microsoft.com/office/drawing/2014/main" id="{09CFDCEB-7FD1-427B-A213-EFD9435616F9}"/>
                </a:ext>
              </a:extLst>
            </p:cNvPr>
            <p:cNvSpPr txBox="1"/>
            <p:nvPr/>
          </p:nvSpPr>
          <p:spPr>
            <a:xfrm>
              <a:off x="2333347" y="3056651"/>
              <a:ext cx="2347913" cy="98488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a:solidFill>
                    <a:schemeClr val="bg1"/>
                  </a:solidFill>
                </a:rPr>
                <a:t>of </a:t>
              </a:r>
              <a:r>
                <a:rPr lang="et-EE" sz="1600" err="1">
                  <a:solidFill>
                    <a:schemeClr val="bg1"/>
                  </a:solidFill>
                </a:rPr>
                <a:t>students</a:t>
              </a:r>
              <a:r>
                <a:rPr lang="et-EE" sz="1600">
                  <a:solidFill>
                    <a:schemeClr val="bg1"/>
                  </a:solidFill>
                </a:rPr>
                <a:t> </a:t>
              </a:r>
              <a:r>
                <a:rPr lang="et-EE" sz="1600" err="1">
                  <a:solidFill>
                    <a:schemeClr val="bg1"/>
                  </a:solidFill>
                </a:rPr>
                <a:t>study</a:t>
              </a:r>
              <a:r>
                <a:rPr lang="et-EE" sz="1600">
                  <a:solidFill>
                    <a:schemeClr val="bg1"/>
                  </a:solidFill>
                </a:rPr>
                <a:t> ICT </a:t>
              </a:r>
              <a:br>
                <a:rPr lang="et-EE" sz="1600">
                  <a:solidFill>
                    <a:schemeClr val="bg1"/>
                  </a:solidFill>
                </a:rPr>
              </a:br>
              <a:r>
                <a:rPr lang="et-EE" sz="1600">
                  <a:solidFill>
                    <a:schemeClr val="bg1"/>
                  </a:solidFill>
                </a:rPr>
                <a:t>in Estonia – t</a:t>
              </a:r>
              <a:r>
                <a:rPr lang="en-US" sz="1600" err="1">
                  <a:solidFill>
                    <a:schemeClr val="bg1"/>
                  </a:solidFill>
                </a:rPr>
                <a:t>wice</a:t>
              </a:r>
              <a:r>
                <a:rPr lang="en-US" sz="1600">
                  <a:solidFill>
                    <a:schemeClr val="bg1"/>
                  </a:solidFill>
                </a:rPr>
                <a:t> </a:t>
              </a:r>
              <a:r>
                <a:rPr lang="et-EE" sz="1600">
                  <a:solidFill>
                    <a:schemeClr val="bg1"/>
                  </a:solidFill>
                </a:rPr>
                <a:t> as </a:t>
              </a:r>
              <a:r>
                <a:rPr lang="et-EE" sz="1600" err="1">
                  <a:solidFill>
                    <a:schemeClr val="bg1"/>
                  </a:solidFill>
                </a:rPr>
                <a:t>many</a:t>
              </a:r>
              <a:r>
                <a:rPr lang="et-EE" sz="1600">
                  <a:solidFill>
                    <a:schemeClr val="bg1"/>
                  </a:solidFill>
                </a:rPr>
                <a:t> as EU </a:t>
              </a:r>
              <a:r>
                <a:rPr lang="et-EE" sz="1600" err="1">
                  <a:solidFill>
                    <a:schemeClr val="bg1"/>
                  </a:solidFill>
                </a:rPr>
                <a:t>average</a:t>
              </a:r>
              <a:r>
                <a:rPr lang="et-EE" sz="1600">
                  <a:solidFill>
                    <a:schemeClr val="bg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err="1">
                  <a:solidFill>
                    <a:srgbClr val="0078FF"/>
                  </a:solidFill>
                </a:rPr>
                <a:t>Eurostat</a:t>
              </a:r>
              <a:r>
                <a:rPr lang="et-EE" sz="1600">
                  <a:solidFill>
                    <a:srgbClr val="0078FF"/>
                  </a:solidFill>
                </a:rPr>
                <a:t> 2018</a:t>
              </a:r>
            </a:p>
          </p:txBody>
        </p:sp>
      </p:grpSp>
      <p:sp>
        <p:nvSpPr>
          <p:cNvPr id="2" name="Pealkiri 1">
            <a:extLst>
              <a:ext uri="{FF2B5EF4-FFF2-40B4-BE49-F238E27FC236}">
                <a16:creationId xmlns:a16="http://schemas.microsoft.com/office/drawing/2014/main" id="{3E04073C-A5C8-4418-AEB8-3E92BFAE5F14}"/>
              </a:ext>
            </a:extLst>
          </p:cNvPr>
          <p:cNvSpPr>
            <a:spLocks noGrp="1"/>
          </p:cNvSpPr>
          <p:nvPr>
            <p:ph type="title"/>
          </p:nvPr>
        </p:nvSpPr>
        <p:spPr>
          <a:xfrm>
            <a:off x="623888" y="658801"/>
            <a:ext cx="8520112" cy="969974"/>
          </a:xfrm>
        </p:spPr>
        <p:txBody>
          <a:bodyPr/>
          <a:lstStyle/>
          <a:p>
            <a:r>
              <a:rPr lang="et-EE"/>
              <a:t>The </a:t>
            </a:r>
            <a:r>
              <a:rPr lang="et-EE" err="1"/>
              <a:t>numbers</a:t>
            </a:r>
            <a:br>
              <a:rPr lang="et-EE"/>
            </a:br>
            <a:r>
              <a:rPr lang="et-EE" sz="2800" err="1">
                <a:latin typeface="+mn-lt"/>
              </a:rPr>
              <a:t>Estonia’s</a:t>
            </a:r>
            <a:r>
              <a:rPr lang="et-EE" sz="2800">
                <a:latin typeface="+mn-lt"/>
              </a:rPr>
              <a:t> </a:t>
            </a:r>
            <a:r>
              <a:rPr lang="et-EE" sz="2800" err="1">
                <a:latin typeface="+mn-lt"/>
              </a:rPr>
              <a:t>tech</a:t>
            </a:r>
            <a:r>
              <a:rPr lang="et-EE" sz="2800">
                <a:latin typeface="+mn-lt"/>
              </a:rPr>
              <a:t> </a:t>
            </a:r>
            <a:r>
              <a:rPr lang="et-EE" sz="2800" err="1">
                <a:latin typeface="+mn-lt"/>
              </a:rPr>
              <a:t>education</a:t>
            </a:r>
            <a:endParaRPr lang="et-EE" sz="5000">
              <a:latin typeface="+mn-lt"/>
            </a:endParaRPr>
          </a:p>
        </p:txBody>
      </p:sp>
      <p:sp>
        <p:nvSpPr>
          <p:cNvPr id="30" name="Ristkülik 29">
            <a:hlinkClick r:id="rId5"/>
            <a:extLst>
              <a:ext uri="{FF2B5EF4-FFF2-40B4-BE49-F238E27FC236}">
                <a16:creationId xmlns:a16="http://schemas.microsoft.com/office/drawing/2014/main" id="{C0E30E2E-232F-4411-9117-688A3A51EADE}"/>
              </a:ext>
            </a:extLst>
          </p:cNvPr>
          <p:cNvSpPr/>
          <p:nvPr/>
        </p:nvSpPr>
        <p:spPr>
          <a:xfrm>
            <a:off x="6379977" y="1406402"/>
            <a:ext cx="2211432"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grpSp>
        <p:nvGrpSpPr>
          <p:cNvPr id="4" name="Rühm 3">
            <a:extLst>
              <a:ext uri="{FF2B5EF4-FFF2-40B4-BE49-F238E27FC236}">
                <a16:creationId xmlns:a16="http://schemas.microsoft.com/office/drawing/2014/main" id="{D60BDEAE-209A-42FE-0AA1-82DF82AA312F}"/>
              </a:ext>
            </a:extLst>
          </p:cNvPr>
          <p:cNvGrpSpPr/>
          <p:nvPr/>
        </p:nvGrpSpPr>
        <p:grpSpPr>
          <a:xfrm>
            <a:off x="8330904" y="4067825"/>
            <a:ext cx="2542590" cy="2077061"/>
            <a:chOff x="7988250" y="3666105"/>
            <a:chExt cx="2542590" cy="2077061"/>
          </a:xfrm>
        </p:grpSpPr>
        <p:pic>
          <p:nvPicPr>
            <p:cNvPr id="5" name="Graphic 41">
              <a:extLst>
                <a:ext uri="{FF2B5EF4-FFF2-40B4-BE49-F238E27FC236}">
                  <a16:creationId xmlns:a16="http://schemas.microsoft.com/office/drawing/2014/main" id="{EA864B68-19D1-9533-8495-BD05E2ADEF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02897" y="3666105"/>
              <a:ext cx="918618" cy="918618"/>
            </a:xfrm>
            <a:prstGeom prst="rect">
              <a:avLst/>
            </a:prstGeom>
          </p:spPr>
        </p:pic>
        <p:sp>
          <p:nvSpPr>
            <p:cNvPr id="6" name="TextBox 5">
              <a:extLst>
                <a:ext uri="{FF2B5EF4-FFF2-40B4-BE49-F238E27FC236}">
                  <a16:creationId xmlns:a16="http://schemas.microsoft.com/office/drawing/2014/main" id="{BB12B867-726A-8913-9EBE-B270468A9958}"/>
                </a:ext>
              </a:extLst>
            </p:cNvPr>
            <p:cNvSpPr txBox="1"/>
            <p:nvPr/>
          </p:nvSpPr>
          <p:spPr>
            <a:xfrm>
              <a:off x="8702897" y="394074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400">
                  <a:solidFill>
                    <a:srgbClr val="FFFFFF"/>
                  </a:solidFill>
                  <a:latin typeface="Aino"/>
                </a:rPr>
                <a:t>40% </a:t>
              </a:r>
              <a:endParaRPr kumimoji="0" lang="en-GB" sz="2400" b="0" i="0" u="none" strike="noStrike" kern="1200" cap="none" spc="0" normalizeH="0" baseline="0" noProof="0">
                <a:ln>
                  <a:noFill/>
                </a:ln>
                <a:solidFill>
                  <a:srgbClr val="FFFFFF"/>
                </a:solidFill>
                <a:effectLst/>
                <a:uLnTx/>
                <a:uFillTx/>
                <a:latin typeface="Aino"/>
              </a:endParaRPr>
            </a:p>
          </p:txBody>
        </p:sp>
        <p:sp>
          <p:nvSpPr>
            <p:cNvPr id="7" name="TextBox 6">
              <a:extLst>
                <a:ext uri="{FF2B5EF4-FFF2-40B4-BE49-F238E27FC236}">
                  <a16:creationId xmlns:a16="http://schemas.microsoft.com/office/drawing/2014/main" id="{41B39A24-C351-46F8-729D-527311004814}"/>
                </a:ext>
              </a:extLst>
            </p:cNvPr>
            <p:cNvSpPr txBox="1"/>
            <p:nvPr/>
          </p:nvSpPr>
          <p:spPr>
            <a:xfrm>
              <a:off x="7988250" y="4758281"/>
              <a:ext cx="2542590" cy="98488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a:ln>
                    <a:noFill/>
                  </a:ln>
                  <a:solidFill>
                    <a:srgbClr val="FFFFFF"/>
                  </a:solidFill>
                  <a:effectLst/>
                  <a:uLnTx/>
                  <a:uFillTx/>
                  <a:latin typeface="Aino"/>
                  <a:ea typeface="+mn-ea"/>
                  <a:cs typeface="+mn-cs"/>
                </a:rPr>
                <a:t>of ICT </a:t>
              </a:r>
              <a:r>
                <a:rPr kumimoji="0" lang="et-EE" sz="1600" b="0" i="0" u="none" strike="noStrike" kern="1200" cap="none" spc="0" normalizeH="0" baseline="0" noProof="0" err="1">
                  <a:ln>
                    <a:noFill/>
                  </a:ln>
                  <a:solidFill>
                    <a:srgbClr val="FFFFFF"/>
                  </a:solidFill>
                  <a:effectLst/>
                  <a:uLnTx/>
                  <a:uFillTx/>
                  <a:latin typeface="Aino"/>
                  <a:ea typeface="+mn-ea"/>
                  <a:cs typeface="+mn-cs"/>
                </a:rPr>
                <a:t>Master’s</a:t>
              </a:r>
              <a:r>
                <a:rPr kumimoji="0" lang="et-EE" sz="1600" b="0" i="0" u="none" strike="noStrike" kern="1200" cap="none" spc="0" normalizeH="0" baseline="0" noProof="0">
                  <a:ln>
                    <a:noFill/>
                  </a:ln>
                  <a:solidFill>
                    <a:srgbClr val="FFFFFF"/>
                  </a:solidFill>
                  <a:effectLst/>
                  <a:uLnTx/>
                  <a:uFillTx/>
                  <a:latin typeface="Aino"/>
                  <a:ea typeface="+mn-ea"/>
                  <a:cs typeface="+mn-cs"/>
                </a:rPr>
                <a:t> </a:t>
              </a:r>
              <a:r>
                <a:rPr kumimoji="0" lang="et-EE" sz="1600" b="0" i="0" u="none" strike="noStrike" kern="1200" cap="none" spc="0" normalizeH="0" baseline="0" noProof="0" err="1">
                  <a:ln>
                    <a:noFill/>
                  </a:ln>
                  <a:solidFill>
                    <a:srgbClr val="FFFFFF"/>
                  </a:solidFill>
                  <a:effectLst/>
                  <a:uLnTx/>
                  <a:uFillTx/>
                  <a:latin typeface="Aino"/>
                  <a:ea typeface="+mn-ea"/>
                  <a:cs typeface="+mn-cs"/>
                </a:rPr>
                <a:t>students</a:t>
              </a:r>
              <a:r>
                <a:rPr kumimoji="0" lang="et-EE" sz="1600" b="0" i="0" u="none" strike="noStrike" kern="1200" cap="none" spc="0" normalizeH="0" baseline="0" noProof="0">
                  <a:ln>
                    <a:noFill/>
                  </a:ln>
                  <a:solidFill>
                    <a:srgbClr val="FFFFFF"/>
                  </a:solidFill>
                  <a:effectLst/>
                  <a:uLnTx/>
                  <a:uFillTx/>
                  <a:latin typeface="Aino"/>
                  <a:ea typeface="+mn-ea"/>
                  <a:cs typeface="+mn-cs"/>
                </a:rPr>
                <a:t> are </a:t>
              </a:r>
              <a:r>
                <a:rPr kumimoji="0" lang="et-EE" sz="1600" b="0" i="0" u="none" strike="noStrike" kern="1200" cap="none" spc="0" normalizeH="0" baseline="0" noProof="0" err="1">
                  <a:ln>
                    <a:noFill/>
                  </a:ln>
                  <a:solidFill>
                    <a:srgbClr val="FFFFFF"/>
                  </a:solidFill>
                  <a:effectLst/>
                  <a:uLnTx/>
                  <a:uFillTx/>
                  <a:latin typeface="Aino"/>
                  <a:ea typeface="+mn-ea"/>
                  <a:cs typeface="+mn-cs"/>
                </a:rPr>
                <a:t>female</a:t>
              </a:r>
              <a:r>
                <a:rPr kumimoji="0" lang="et-EE" sz="1600" b="0" i="0" u="none" strike="noStrike" kern="1200" cap="none" spc="0" normalizeH="0" baseline="0" noProof="0">
                  <a:ln>
                    <a:noFill/>
                  </a:ln>
                  <a:solidFill>
                    <a:srgbClr val="FFFFFF"/>
                  </a:solidFill>
                  <a:effectLst/>
                  <a:uLnTx/>
                  <a:uFillTx/>
                  <a:latin typeface="Aino"/>
                  <a:ea typeface="+mn-ea"/>
                  <a:cs typeface="+mn-cs"/>
                </a:rPr>
                <a:t> – </a:t>
              </a:r>
              <a:r>
                <a:rPr kumimoji="0" lang="et-EE" sz="1600" b="0" i="0" u="none" strike="noStrike" kern="1200" cap="none" spc="0" normalizeH="0" baseline="0" noProof="0" err="1">
                  <a:ln>
                    <a:noFill/>
                  </a:ln>
                  <a:solidFill>
                    <a:srgbClr val="FFFFFF"/>
                  </a:solidFill>
                  <a:effectLst/>
                  <a:uLnTx/>
                  <a:uFillTx/>
                  <a:latin typeface="Aino"/>
                  <a:ea typeface="+mn-ea"/>
                  <a:cs typeface="+mn-cs"/>
                </a:rPr>
                <a:t>this</a:t>
              </a:r>
              <a:r>
                <a:rPr kumimoji="0" lang="et-EE" sz="1600" b="0" i="0" u="none" strike="noStrike" kern="1200" cap="none" spc="0" normalizeH="0" baseline="0" noProof="0">
                  <a:ln>
                    <a:noFill/>
                  </a:ln>
                  <a:solidFill>
                    <a:srgbClr val="FFFFFF"/>
                  </a:solidFill>
                  <a:effectLst/>
                  <a:uLnTx/>
                  <a:uFillTx/>
                  <a:latin typeface="Aino"/>
                  <a:ea typeface="+mn-ea"/>
                  <a:cs typeface="+mn-cs"/>
                </a:rPr>
                <a:t> </a:t>
              </a:r>
              <a:r>
                <a:rPr kumimoji="0" lang="et-EE" sz="1600" b="0" i="0" u="none" strike="noStrike" kern="1200" cap="none" spc="0" normalizeH="0" baseline="0" noProof="0" err="1">
                  <a:ln>
                    <a:noFill/>
                  </a:ln>
                  <a:solidFill>
                    <a:srgbClr val="FFFFFF"/>
                  </a:solidFill>
                  <a:effectLst/>
                  <a:uLnTx/>
                  <a:uFillTx/>
                  <a:latin typeface="Aino"/>
                  <a:ea typeface="+mn-ea"/>
                  <a:cs typeface="+mn-cs"/>
                </a:rPr>
                <a:t>is</a:t>
              </a:r>
              <a:r>
                <a:rPr kumimoji="0" lang="et-EE" sz="1600" b="0" i="0" u="none" strike="noStrike" kern="1200" cap="none" spc="0" normalizeH="0" baseline="0" noProof="0">
                  <a:ln>
                    <a:noFill/>
                  </a:ln>
                  <a:solidFill>
                    <a:srgbClr val="FFFFFF"/>
                  </a:solidFill>
                  <a:effectLst/>
                  <a:uLnTx/>
                  <a:uFillTx/>
                  <a:latin typeface="Aino"/>
                  <a:ea typeface="+mn-ea"/>
                  <a:cs typeface="+mn-cs"/>
                </a:rPr>
                <a:t> </a:t>
              </a:r>
              <a:r>
                <a:rPr kumimoji="0" lang="et-EE" sz="1600" b="0" i="0" u="none" strike="noStrike" kern="1200" cap="none" spc="0" normalizeH="0" baseline="0" noProof="0" err="1">
                  <a:ln>
                    <a:noFill/>
                  </a:ln>
                  <a:solidFill>
                    <a:srgbClr val="FFFFFF"/>
                  </a:solidFill>
                  <a:effectLst/>
                  <a:uLnTx/>
                  <a:uFillTx/>
                  <a:latin typeface="Aino"/>
                  <a:ea typeface="+mn-ea"/>
                  <a:cs typeface="+mn-cs"/>
                </a:rPr>
                <a:t>highest</a:t>
              </a:r>
              <a:r>
                <a:rPr kumimoji="0" lang="et-EE" sz="1600" b="0" i="0" u="none" strike="noStrike" kern="1200" cap="none" spc="0" normalizeH="0" baseline="0" noProof="0">
                  <a:ln>
                    <a:noFill/>
                  </a:ln>
                  <a:solidFill>
                    <a:srgbClr val="FFFFFF"/>
                  </a:solidFill>
                  <a:effectLst/>
                  <a:uLnTx/>
                  <a:uFillTx/>
                  <a:latin typeface="Aino"/>
                  <a:ea typeface="+mn-ea"/>
                  <a:cs typeface="+mn-cs"/>
                </a:rPr>
                <a:t> </a:t>
              </a:r>
              <a:r>
                <a:rPr kumimoji="0" lang="et-EE" sz="1600" b="0" i="0" u="none" strike="noStrike" kern="1200" cap="none" spc="0" normalizeH="0" baseline="0" noProof="0" err="1">
                  <a:ln>
                    <a:noFill/>
                  </a:ln>
                  <a:solidFill>
                    <a:srgbClr val="FFFFFF"/>
                  </a:solidFill>
                  <a:effectLst/>
                  <a:uLnTx/>
                  <a:uFillTx/>
                  <a:latin typeface="Aino"/>
                  <a:ea typeface="+mn-ea"/>
                  <a:cs typeface="+mn-cs"/>
                </a:rPr>
                <a:t>share</a:t>
              </a:r>
              <a:r>
                <a:rPr kumimoji="0" lang="et-EE" sz="1600" b="0" i="0" u="none" strike="noStrike" kern="1200" cap="none" spc="0" normalizeH="0" baseline="0" noProof="0">
                  <a:ln>
                    <a:noFill/>
                  </a:ln>
                  <a:solidFill>
                    <a:srgbClr val="FFFFFF"/>
                  </a:solidFill>
                  <a:effectLst/>
                  <a:uLnTx/>
                  <a:uFillTx/>
                  <a:latin typeface="Aino"/>
                  <a:ea typeface="+mn-ea"/>
                  <a:cs typeface="+mn-cs"/>
                </a:rPr>
                <a:t> in Europe </a:t>
              </a:r>
              <a:r>
                <a:rPr kumimoji="0" lang="et-EE" sz="1600" b="0" i="0" u="none" strike="noStrike" kern="1200" cap="none" spc="0" normalizeH="0" baseline="0" noProof="0" err="1">
                  <a:ln>
                    <a:noFill/>
                  </a:ln>
                  <a:solidFill>
                    <a:srgbClr val="0078FF"/>
                  </a:solidFill>
                  <a:effectLst/>
                  <a:uLnTx/>
                  <a:uFillTx/>
                  <a:latin typeface="Aino"/>
                  <a:ea typeface="+mn-ea"/>
                  <a:cs typeface="+mn-cs"/>
                </a:rPr>
                <a:t>Informatics</a:t>
              </a:r>
              <a:r>
                <a:rPr kumimoji="0" lang="et-EE" sz="1600" b="0" i="0" u="none" strike="noStrike" kern="1200" cap="none" spc="0" normalizeH="0" baseline="0" noProof="0">
                  <a:ln>
                    <a:noFill/>
                  </a:ln>
                  <a:solidFill>
                    <a:srgbClr val="0078FF"/>
                  </a:solidFill>
                  <a:effectLst/>
                  <a:uLnTx/>
                  <a:uFillTx/>
                  <a:latin typeface="Aino"/>
                  <a:ea typeface="+mn-ea"/>
                  <a:cs typeface="+mn-cs"/>
                </a:rPr>
                <a:t> Europe 2020</a:t>
              </a:r>
              <a:endParaRPr kumimoji="0" lang="en-GB" sz="1600" b="0" i="0" u="none" strike="noStrike" kern="1200" cap="none" spc="0" normalizeH="0" baseline="0" noProof="0">
                <a:ln>
                  <a:noFill/>
                </a:ln>
                <a:solidFill>
                  <a:srgbClr val="0078FF"/>
                </a:solidFill>
                <a:effectLst/>
                <a:uLnTx/>
                <a:uFillTx/>
                <a:latin typeface="Aino"/>
                <a:ea typeface="+mn-ea"/>
                <a:cs typeface="+mn-cs"/>
              </a:endParaRPr>
            </a:p>
          </p:txBody>
        </p:sp>
      </p:grpSp>
    </p:spTree>
    <p:extLst>
      <p:ext uri="{BB962C8B-B14F-4D97-AF65-F5344CB8AC3E}">
        <p14:creationId xmlns:p14="http://schemas.microsoft.com/office/powerpoint/2010/main" val="1957032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5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descr="Pilt, millel on kujutatud sülearvuti, inimene, arvuti, toas&#10;&#10;Kirjeldus on genereeritud automaatselt">
            <a:extLst>
              <a:ext uri="{FF2B5EF4-FFF2-40B4-BE49-F238E27FC236}">
                <a16:creationId xmlns:a16="http://schemas.microsoft.com/office/drawing/2014/main" id="{8E0D5797-92B6-79BE-9D71-DECA16E8D701}"/>
              </a:ext>
            </a:extLst>
          </p:cNvPr>
          <p:cNvPicPr>
            <a:picLocks noChangeAspect="1"/>
          </p:cNvPicPr>
          <p:nvPr/>
        </p:nvPicPr>
        <p:blipFill rotWithShape="1">
          <a:blip r:embed="rId4"/>
          <a:srcRect t="11852" r="20596" b="20099"/>
          <a:stretch/>
        </p:blipFill>
        <p:spPr>
          <a:xfrm>
            <a:off x="0" y="-107590"/>
            <a:ext cx="12192000" cy="6965590"/>
          </a:xfrm>
          <a:prstGeom prst="rect">
            <a:avLst/>
          </a:prstGeom>
        </p:spPr>
      </p:pic>
      <p:sp>
        <p:nvSpPr>
          <p:cNvPr id="5" name="CustomShape 1">
            <a:extLst>
              <a:ext uri="{FF2B5EF4-FFF2-40B4-BE49-F238E27FC236}">
                <a16:creationId xmlns:a16="http://schemas.microsoft.com/office/drawing/2014/main" id="{A2910373-B4CE-D5F4-E7B1-5B0BE1858600}"/>
              </a:ext>
            </a:extLst>
          </p:cNvPr>
          <p:cNvSpPr/>
          <p:nvPr/>
        </p:nvSpPr>
        <p:spPr>
          <a:xfrm>
            <a:off x="0" y="-107590"/>
            <a:ext cx="12192000" cy="6965590"/>
          </a:xfrm>
          <a:prstGeom prst="rect">
            <a:avLst/>
          </a:prstGeom>
          <a:gradFill rotWithShape="0">
            <a:gsLst>
              <a:gs pos="35000">
                <a:schemeClr val="accent1">
                  <a:alpha val="0"/>
                </a:schemeClr>
              </a:gs>
              <a:gs pos="83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12" name="Pealkiri 6">
            <a:extLst>
              <a:ext uri="{FF2B5EF4-FFF2-40B4-BE49-F238E27FC236}">
                <a16:creationId xmlns:a16="http://schemas.microsoft.com/office/drawing/2014/main" id="{45727589-05A1-4C1C-94AD-69672D932964}"/>
              </a:ext>
            </a:extLst>
          </p:cNvPr>
          <p:cNvSpPr>
            <a:spLocks noGrp="1"/>
          </p:cNvSpPr>
          <p:nvPr>
            <p:ph type="title"/>
          </p:nvPr>
        </p:nvSpPr>
        <p:spPr/>
        <p:txBody>
          <a:bodyPr/>
          <a:lstStyle/>
          <a:p>
            <a:r>
              <a:rPr lang="en-US" sz="4400"/>
              <a:t>Solving </a:t>
            </a:r>
            <a:r>
              <a:rPr lang="et-EE" sz="4400"/>
              <a:t>t</a:t>
            </a:r>
            <a:r>
              <a:rPr lang="en-US" sz="4400" err="1"/>
              <a:t>ech</a:t>
            </a:r>
            <a:r>
              <a:rPr lang="en-US" sz="4400"/>
              <a:t> </a:t>
            </a:r>
            <a:r>
              <a:rPr lang="et-EE" sz="4400"/>
              <a:t>t</a:t>
            </a:r>
            <a:r>
              <a:rPr lang="en-US" sz="4400" err="1"/>
              <a:t>alent</a:t>
            </a:r>
            <a:r>
              <a:rPr lang="en-US" sz="4400"/>
              <a:t> </a:t>
            </a:r>
            <a:r>
              <a:rPr lang="et-EE" sz="4400"/>
              <a:t>n</a:t>
            </a:r>
            <a:r>
              <a:rPr lang="en-US" sz="4400" err="1"/>
              <a:t>eeds</a:t>
            </a:r>
            <a:endParaRPr lang="et-EE" sz="4400"/>
          </a:p>
        </p:txBody>
      </p:sp>
      <p:sp>
        <p:nvSpPr>
          <p:cNvPr id="20" name="Teksti kohatäide 19">
            <a:extLst>
              <a:ext uri="{FF2B5EF4-FFF2-40B4-BE49-F238E27FC236}">
                <a16:creationId xmlns:a16="http://schemas.microsoft.com/office/drawing/2014/main" id="{CAE78FEC-02BA-E298-E663-AB6DED5A09EF}"/>
              </a:ext>
            </a:extLst>
          </p:cNvPr>
          <p:cNvSpPr>
            <a:spLocks noGrp="1"/>
          </p:cNvSpPr>
          <p:nvPr>
            <p:ph type="body" sz="quarter" idx="10"/>
          </p:nvPr>
        </p:nvSpPr>
        <p:spPr>
          <a:xfrm>
            <a:off x="623887" y="4133850"/>
            <a:ext cx="10944225" cy="2103438"/>
          </a:xfrm>
        </p:spPr>
        <p:txBody>
          <a:bodyPr/>
          <a:lstStyle/>
          <a:p>
            <a:r>
              <a:rPr lang="en-US"/>
              <a:t>Intensive 14-week program</a:t>
            </a:r>
            <a:r>
              <a:rPr lang="et-EE"/>
              <a:t>me</a:t>
            </a:r>
            <a:endParaRPr lang="en-US"/>
          </a:p>
          <a:p>
            <a:r>
              <a:rPr lang="en-US"/>
              <a:t>Retrains non-tech professionals into tech roles</a:t>
            </a:r>
          </a:p>
          <a:p>
            <a:r>
              <a:rPr lang="en-US"/>
              <a:t>Acceptance rate 25%</a:t>
            </a:r>
          </a:p>
          <a:p>
            <a:r>
              <a:rPr lang="en-US"/>
              <a:t>700 specialists in </a:t>
            </a:r>
            <a:r>
              <a:rPr lang="et-EE"/>
              <a:t>7 </a:t>
            </a:r>
            <a:r>
              <a:rPr lang="en-US"/>
              <a:t>years</a:t>
            </a:r>
          </a:p>
        </p:txBody>
      </p:sp>
      <p:sp>
        <p:nvSpPr>
          <p:cNvPr id="2" name="Teksti kohatäide 1">
            <a:extLst>
              <a:ext uri="{FF2B5EF4-FFF2-40B4-BE49-F238E27FC236}">
                <a16:creationId xmlns:a16="http://schemas.microsoft.com/office/drawing/2014/main" id="{5E0B68C0-3534-F594-1B56-07A5A271E814}"/>
              </a:ext>
            </a:extLst>
          </p:cNvPr>
          <p:cNvSpPr>
            <a:spLocks noGrp="1"/>
          </p:cNvSpPr>
          <p:nvPr>
            <p:ph type="body" sz="quarter" idx="11"/>
          </p:nvPr>
        </p:nvSpPr>
        <p:spPr/>
        <p:txBody>
          <a:bodyPr/>
          <a:lstStyle/>
          <a:p>
            <a:r>
              <a:rPr lang="et-EE"/>
              <a:t>Vali IT </a:t>
            </a:r>
            <a:r>
              <a:rPr lang="et-EE" err="1"/>
              <a:t>retraining</a:t>
            </a:r>
            <a:r>
              <a:rPr lang="et-EE"/>
              <a:t> programme</a:t>
            </a:r>
          </a:p>
        </p:txBody>
      </p:sp>
    </p:spTree>
    <p:custDataLst>
      <p:tags r:id="rId1"/>
    </p:custDataLst>
    <p:extLst>
      <p:ext uri="{BB962C8B-B14F-4D97-AF65-F5344CB8AC3E}">
        <p14:creationId xmlns:p14="http://schemas.microsoft.com/office/powerpoint/2010/main" val="2917907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2">
            <a:extLst>
              <a:ext uri="{FF2B5EF4-FFF2-40B4-BE49-F238E27FC236}">
                <a16:creationId xmlns:a16="http://schemas.microsoft.com/office/drawing/2014/main" id="{63C3700D-CCE2-926C-4156-64F5794EC0AB}"/>
              </a:ext>
            </a:extLst>
          </p:cNvPr>
          <p:cNvPicPr>
            <a:picLocks noChangeAspect="1"/>
          </p:cNvPicPr>
          <p:nvPr>
            <p:custDataLst>
              <p:tags r:id="rId2"/>
            </p:custDataLst>
          </p:nvPr>
        </p:nvPicPr>
        <p:blipFill rotWithShape="1">
          <a:blip r:embed="rId7" cstate="screen">
            <a:extLst>
              <a:ext uri="{28A0092B-C50C-407E-A947-70E740481C1C}">
                <a14:useLocalDpi xmlns:a14="http://schemas.microsoft.com/office/drawing/2010/main" val="0"/>
              </a:ext>
            </a:extLst>
          </a:blip>
          <a:srcRect l="-29"/>
          <a:stretch/>
        </p:blipFill>
        <p:spPr>
          <a:xfrm flipH="1">
            <a:off x="-263525" y="-1"/>
            <a:ext cx="1163642" cy="6858000"/>
          </a:xfrm>
          <a:prstGeom prst="rect">
            <a:avLst/>
          </a:prstGeom>
          <a:solidFill>
            <a:srgbClr val="2B7AA1"/>
          </a:solidFill>
        </p:spPr>
      </p:pic>
      <p:pic>
        <p:nvPicPr>
          <p:cNvPr id="13" name="Picture Placeholder 12"/>
          <p:cNvPicPr>
            <a:picLocks noGrp="1" noChangeAspect="1"/>
          </p:cNvPicPr>
          <p:nvPr>
            <p:ph type="pic" sz="quarter" idx="4294967295"/>
            <p:custDataLst>
              <p:tags r:id="rId3"/>
            </p:custDataLst>
          </p:nvPr>
        </p:nvPicPr>
        <p:blipFill rotWithShape="1">
          <a:blip r:embed="rId8" cstate="screen">
            <a:extLst>
              <a:ext uri="{28A0092B-C50C-407E-A947-70E740481C1C}">
                <a14:useLocalDpi xmlns:a14="http://schemas.microsoft.com/office/drawing/2010/main" val="0"/>
              </a:ext>
            </a:extLst>
          </a:blip>
          <a:srcRect/>
          <a:stretch/>
        </p:blipFill>
        <p:spPr>
          <a:xfrm>
            <a:off x="898525" y="0"/>
            <a:ext cx="11293475" cy="6858000"/>
          </a:xfrm>
        </p:spPr>
      </p:pic>
      <p:sp>
        <p:nvSpPr>
          <p:cNvPr id="8" name="Rectangle 7"/>
          <p:cNvSpPr/>
          <p:nvPr>
            <p:custDataLst>
              <p:tags r:id="rId4"/>
            </p:custDataLst>
          </p:nvPr>
        </p:nvSpPr>
        <p:spPr>
          <a:xfrm>
            <a:off x="-263525" y="-1"/>
            <a:ext cx="11407775" cy="6858000"/>
          </a:xfrm>
          <a:prstGeom prst="rect">
            <a:avLst/>
          </a:prstGeom>
          <a:gradFill>
            <a:gsLst>
              <a:gs pos="75000">
                <a:schemeClr val="accent1"/>
              </a:gs>
              <a:gs pos="23000">
                <a:srgbClr val="000000">
                  <a:alpha val="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ealkiri 6">
            <a:extLst>
              <a:ext uri="{FF2B5EF4-FFF2-40B4-BE49-F238E27FC236}">
                <a16:creationId xmlns:a16="http://schemas.microsoft.com/office/drawing/2014/main" id="{45727589-05A1-4C1C-94AD-69672D932964}"/>
              </a:ext>
            </a:extLst>
          </p:cNvPr>
          <p:cNvSpPr>
            <a:spLocks noGrp="1"/>
          </p:cNvSpPr>
          <p:nvPr>
            <p:ph type="title"/>
          </p:nvPr>
        </p:nvSpPr>
        <p:spPr>
          <a:xfrm>
            <a:off x="623888" y="658801"/>
            <a:ext cx="10944224" cy="969974"/>
          </a:xfrm>
        </p:spPr>
        <p:txBody>
          <a:bodyPr/>
          <a:lstStyle/>
          <a:p>
            <a:r>
              <a:rPr lang="et-EE" dirty="0"/>
              <a:t>The </a:t>
            </a:r>
            <a:r>
              <a:rPr lang="et-EE" dirty="0" err="1"/>
              <a:t>future</a:t>
            </a:r>
            <a:r>
              <a:rPr lang="et-EE" dirty="0"/>
              <a:t> </a:t>
            </a:r>
            <a:r>
              <a:rPr lang="et-EE" dirty="0" err="1"/>
              <a:t>is</a:t>
            </a:r>
            <a:r>
              <a:rPr lang="et-EE" dirty="0"/>
              <a:t> </a:t>
            </a:r>
            <a:r>
              <a:rPr lang="et-EE" dirty="0" err="1"/>
              <a:t>for</a:t>
            </a:r>
            <a:r>
              <a:rPr lang="et-EE" dirty="0"/>
              <a:t> all</a:t>
            </a:r>
            <a:br>
              <a:rPr lang="et-EE" dirty="0"/>
            </a:br>
            <a:endParaRPr lang="et-EE" dirty="0"/>
          </a:p>
        </p:txBody>
      </p:sp>
      <p:sp>
        <p:nvSpPr>
          <p:cNvPr id="20" name="Teksti kohatäide 19">
            <a:extLst>
              <a:ext uri="{FF2B5EF4-FFF2-40B4-BE49-F238E27FC236}">
                <a16:creationId xmlns:a16="http://schemas.microsoft.com/office/drawing/2014/main" id="{CAE78FEC-02BA-E298-E663-AB6DED5A09EF}"/>
              </a:ext>
            </a:extLst>
          </p:cNvPr>
          <p:cNvSpPr>
            <a:spLocks noGrp="1"/>
          </p:cNvSpPr>
          <p:nvPr>
            <p:ph type="body" sz="quarter" idx="10"/>
          </p:nvPr>
        </p:nvSpPr>
        <p:spPr>
          <a:xfrm>
            <a:off x="623887" y="4133850"/>
            <a:ext cx="10944225" cy="2103438"/>
          </a:xfrm>
        </p:spPr>
        <p:txBody>
          <a:bodyPr/>
          <a:lstStyle/>
          <a:p>
            <a:r>
              <a:rPr lang="et-EE" dirty="0">
                <a:effectLst>
                  <a:outerShdw blurRad="38100" dist="38100" dir="2700000" algn="tl">
                    <a:srgbClr val="000000">
                      <a:alpha val="43137"/>
                    </a:srgbClr>
                  </a:outerShdw>
                </a:effectLst>
              </a:rPr>
              <a:t>A </a:t>
            </a:r>
            <a:r>
              <a:rPr lang="et-EE" dirty="0" err="1">
                <a:effectLst>
                  <a:outerShdw blurRad="38100" dist="38100" dir="2700000" algn="tl">
                    <a:srgbClr val="000000">
                      <a:alpha val="43137"/>
                    </a:srgbClr>
                  </a:outerShdw>
                </a:effectLst>
              </a:rPr>
              <a:t>private</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initiative</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cultivated</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digital</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citizens</a:t>
            </a:r>
            <a:endParaRPr lang="et-EE" dirty="0">
              <a:effectLst>
                <a:outerShdw blurRad="38100" dist="38100" dir="2700000" algn="tl">
                  <a:srgbClr val="000000">
                    <a:alpha val="43137"/>
                  </a:srgbClr>
                </a:outerShdw>
              </a:effectLst>
            </a:endParaRPr>
          </a:p>
          <a:p>
            <a:r>
              <a:rPr lang="et-EE" dirty="0" err="1">
                <a:effectLst>
                  <a:outerShdw blurRad="38100" dist="38100" dir="2700000" algn="tl">
                    <a:srgbClr val="000000">
                      <a:alpha val="43137"/>
                    </a:srgbClr>
                  </a:outerShdw>
                </a:effectLst>
              </a:rPr>
              <a:t>Trained</a:t>
            </a:r>
            <a:r>
              <a:rPr lang="et-EE"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10% of Estonia's adults</a:t>
            </a:r>
            <a:r>
              <a:rPr lang="et-EE" dirty="0">
                <a:effectLst>
                  <a:outerShdw blurRad="38100" dist="38100" dir="2700000" algn="tl">
                    <a:srgbClr val="000000">
                      <a:alpha val="43137"/>
                    </a:srgbClr>
                  </a:outerShdw>
                </a:effectLst>
              </a:rPr>
              <a:t>, </a:t>
            </a:r>
            <a:br>
              <a:rPr lang="et-EE" dirty="0">
                <a:effectLst>
                  <a:outerShdw blurRad="38100" dist="38100" dir="2700000" algn="tl">
                    <a:srgbClr val="000000">
                      <a:alpha val="43137"/>
                    </a:srgbClr>
                  </a:outerShdw>
                </a:effectLst>
              </a:rPr>
            </a:br>
            <a:r>
              <a:rPr lang="et-EE" dirty="0" err="1">
                <a:effectLst>
                  <a:outerShdw blurRad="38100" dist="38100" dir="2700000" algn="tl">
                    <a:srgbClr val="000000">
                      <a:alpha val="43137"/>
                    </a:srgbClr>
                  </a:outerShdw>
                </a:effectLst>
              </a:rPr>
              <a:t>reaching</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even</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rural</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areas</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with</a:t>
            </a:r>
            <a:r>
              <a:rPr lang="et-EE" dirty="0">
                <a:effectLst>
                  <a:outerShdw blurRad="38100" dist="38100" dir="2700000" algn="tl">
                    <a:srgbClr val="000000">
                      <a:alpha val="43137"/>
                    </a:srgbClr>
                  </a:outerShdw>
                </a:effectLst>
              </a:rPr>
              <a:t> </a:t>
            </a:r>
            <a:br>
              <a:rPr lang="et-EE" dirty="0">
                <a:effectLst>
                  <a:outerShdw blurRad="38100" dist="38100" dir="2700000" algn="tl">
                    <a:srgbClr val="000000">
                      <a:alpha val="43137"/>
                    </a:srgbClr>
                  </a:outerShdw>
                </a:effectLst>
              </a:rPr>
            </a:br>
            <a:r>
              <a:rPr lang="et-EE" dirty="0">
                <a:effectLst>
                  <a:outerShdw blurRad="38100" dist="38100" dir="2700000" algn="tl">
                    <a:srgbClr val="000000">
                      <a:alpha val="43137"/>
                    </a:srgbClr>
                  </a:outerShdw>
                </a:effectLst>
              </a:rPr>
              <a:t>IT </a:t>
            </a:r>
            <a:r>
              <a:rPr lang="et-EE" dirty="0" err="1">
                <a:effectLst>
                  <a:outerShdw blurRad="38100" dist="38100" dir="2700000" algn="tl">
                    <a:srgbClr val="000000">
                      <a:alpha val="43137"/>
                    </a:srgbClr>
                  </a:outerShdw>
                </a:effectLst>
              </a:rPr>
              <a:t>trainings</a:t>
            </a:r>
            <a:r>
              <a:rPr lang="et-EE" dirty="0">
                <a:effectLst>
                  <a:outerShdw blurRad="38100" dist="38100" dir="2700000" algn="tl">
                    <a:srgbClr val="000000">
                      <a:alpha val="43137"/>
                    </a:srgbClr>
                  </a:outerShdw>
                </a:effectLst>
              </a:rPr>
              <a:t> on </a:t>
            </a:r>
            <a:r>
              <a:rPr lang="et-EE" dirty="0" err="1">
                <a:effectLst>
                  <a:outerShdw blurRad="38100" dist="38100" dir="2700000" algn="tl">
                    <a:srgbClr val="000000">
                      <a:alpha val="43137"/>
                    </a:srgbClr>
                  </a:outerShdw>
                </a:effectLst>
              </a:rPr>
              <a:t>wheels</a:t>
            </a:r>
            <a:r>
              <a:rPr lang="et-EE" dirty="0">
                <a:effectLst>
                  <a:outerShdw blurRad="38100" dist="38100" dir="2700000" algn="tl">
                    <a:srgbClr val="000000">
                      <a:alpha val="43137"/>
                    </a:srgbClr>
                  </a:outerShdw>
                </a:effectLst>
              </a:rPr>
              <a:t> etc</a:t>
            </a:r>
          </a:p>
          <a:p>
            <a:r>
              <a:rPr lang="et-EE" dirty="0" err="1">
                <a:effectLst>
                  <a:outerShdw blurRad="38100" dist="38100" dir="2700000" algn="tl">
                    <a:srgbClr val="000000">
                      <a:alpha val="43137"/>
                    </a:srgbClr>
                  </a:outerShdw>
                </a:effectLst>
              </a:rPr>
              <a:t>Initiated</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projects</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like</a:t>
            </a:r>
            <a:r>
              <a:rPr lang="et-EE" dirty="0">
                <a:effectLst>
                  <a:outerShdw blurRad="38100" dist="38100" dir="2700000" algn="tl">
                    <a:srgbClr val="000000">
                      <a:alpha val="43137"/>
                    </a:srgbClr>
                  </a:outerShdw>
                </a:effectLst>
              </a:rPr>
              <a:t> e-School</a:t>
            </a:r>
          </a:p>
          <a:p>
            <a:r>
              <a:rPr lang="et-EE" dirty="0">
                <a:effectLst>
                  <a:outerShdw blurRad="38100" dist="38100" dir="2700000" algn="tl">
                    <a:srgbClr val="000000">
                      <a:alpha val="43137"/>
                    </a:srgbClr>
                  </a:outerShdw>
                </a:effectLst>
              </a:rPr>
              <a:t>Daily, </a:t>
            </a:r>
            <a:r>
              <a:rPr lang="en-US" dirty="0">
                <a:effectLst>
                  <a:outerShdw blurRad="38100" dist="38100" dir="2700000" algn="tl">
                    <a:srgbClr val="000000">
                      <a:alpha val="43137"/>
                    </a:srgbClr>
                  </a:outerShdw>
                </a:effectLst>
              </a:rPr>
              <a:t>2000 librarians offer</a:t>
            </a:r>
            <a:br>
              <a:rPr lang="et-EE"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e-service guidance, helping </a:t>
            </a:r>
            <a:br>
              <a:rPr lang="et-EE" dirty="0">
                <a:effectLst>
                  <a:outerShdw blurRad="38100" dist="38100" dir="2700000" algn="tl">
                    <a:srgbClr val="000000">
                      <a:alpha val="43137"/>
                    </a:srgbClr>
                  </a:outerShdw>
                </a:effectLst>
              </a:rPr>
            </a:br>
            <a:r>
              <a:rPr lang="et-EE" dirty="0" err="1">
                <a:effectLst>
                  <a:outerShdw blurRad="38100" dist="38100" dir="2700000" algn="tl">
                    <a:srgbClr val="000000">
                      <a:alpha val="43137"/>
                    </a:srgbClr>
                  </a:outerShdw>
                </a:effectLst>
              </a:rPr>
              <a:t>people</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to</a:t>
            </a:r>
            <a:r>
              <a:rPr lang="et-EE"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become skilled</a:t>
            </a:r>
            <a:endParaRPr lang="et-EE" dirty="0">
              <a:effectLst>
                <a:outerShdw blurRad="38100" dist="38100" dir="2700000" algn="tl">
                  <a:srgbClr val="000000">
                    <a:alpha val="43137"/>
                  </a:srgbClr>
                </a:outerShdw>
              </a:effectLst>
            </a:endParaRPr>
          </a:p>
        </p:txBody>
      </p:sp>
      <p:sp>
        <p:nvSpPr>
          <p:cNvPr id="2" name="Teksti kohatäide 1">
            <a:extLst>
              <a:ext uri="{FF2B5EF4-FFF2-40B4-BE49-F238E27FC236}">
                <a16:creationId xmlns:a16="http://schemas.microsoft.com/office/drawing/2014/main" id="{1854F537-E8AE-DA18-A77B-AC004BCDBC5F}"/>
              </a:ext>
            </a:extLst>
          </p:cNvPr>
          <p:cNvSpPr>
            <a:spLocks noGrp="1"/>
          </p:cNvSpPr>
          <p:nvPr>
            <p:ph type="body" sz="quarter" idx="11"/>
          </p:nvPr>
        </p:nvSpPr>
        <p:spPr>
          <a:xfrm>
            <a:off x="623888" y="1400178"/>
            <a:ext cx="9648824" cy="647700"/>
          </a:xfrm>
        </p:spPr>
        <p:txBody>
          <a:bodyPr/>
          <a:lstStyle/>
          <a:p>
            <a:r>
              <a:rPr lang="et-EE" dirty="0" err="1"/>
              <a:t>Bridging</a:t>
            </a:r>
            <a:r>
              <a:rPr lang="et-EE" dirty="0"/>
              <a:t> </a:t>
            </a:r>
            <a:r>
              <a:rPr lang="et-EE" dirty="0" err="1"/>
              <a:t>the</a:t>
            </a:r>
            <a:r>
              <a:rPr lang="et-EE" dirty="0"/>
              <a:t> </a:t>
            </a:r>
            <a:r>
              <a:rPr lang="et-EE" dirty="0" err="1"/>
              <a:t>digital</a:t>
            </a:r>
            <a:r>
              <a:rPr lang="et-EE" dirty="0"/>
              <a:t> </a:t>
            </a:r>
            <a:r>
              <a:rPr lang="et-EE" dirty="0" err="1"/>
              <a:t>gap</a:t>
            </a:r>
            <a:r>
              <a:rPr lang="et-EE" dirty="0"/>
              <a:t>: </a:t>
            </a:r>
            <a:r>
              <a:rPr lang="et-EE" dirty="0" err="1"/>
              <a:t>Look@World</a:t>
            </a:r>
            <a:endParaRPr lang="et-EE" dirty="0"/>
          </a:p>
        </p:txBody>
      </p:sp>
    </p:spTree>
    <p:custDataLst>
      <p:tags r:id="rId1"/>
    </p:custDataLst>
    <p:extLst>
      <p:ext uri="{BB962C8B-B14F-4D97-AF65-F5344CB8AC3E}">
        <p14:creationId xmlns:p14="http://schemas.microsoft.com/office/powerpoint/2010/main" val="1977846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AEE07EB-0C4F-5DBA-9A8C-05BBC91D18DD}"/>
              </a:ext>
            </a:extLst>
          </p:cNvPr>
          <p:cNvSpPr>
            <a:spLocks noGrp="1"/>
          </p:cNvSpPr>
          <p:nvPr>
            <p:ph type="title"/>
          </p:nvPr>
        </p:nvSpPr>
        <p:spPr>
          <a:xfrm>
            <a:off x="656657" y="2507141"/>
            <a:ext cx="10944226" cy="1617674"/>
          </a:xfrm>
        </p:spPr>
        <p:txBody>
          <a:bodyPr anchor="ctr"/>
          <a:lstStyle/>
          <a:p>
            <a:pPr algn="ctr"/>
            <a:br>
              <a:rPr lang="et-EE" sz="3200" b="1" dirty="0"/>
            </a:br>
            <a:r>
              <a:rPr lang="et-EE" sz="3200" dirty="0"/>
              <a:t> </a:t>
            </a:r>
            <a:br>
              <a:rPr lang="et-EE" sz="3200" dirty="0"/>
            </a:br>
            <a:r>
              <a:rPr lang="et-EE" sz="3200" dirty="0"/>
              <a:t>Too </a:t>
            </a:r>
            <a:r>
              <a:rPr lang="et-EE" sz="3200" dirty="0" err="1"/>
              <a:t>small</a:t>
            </a:r>
            <a:r>
              <a:rPr lang="et-EE" sz="3200" dirty="0"/>
              <a:t> </a:t>
            </a:r>
            <a:r>
              <a:rPr lang="et-EE" sz="3200" dirty="0" err="1"/>
              <a:t>to</a:t>
            </a:r>
            <a:r>
              <a:rPr lang="et-EE" sz="3200" dirty="0"/>
              <a:t> fail.</a:t>
            </a:r>
            <a:br>
              <a:rPr lang="et-EE" sz="3200" b="1" dirty="0"/>
            </a:br>
            <a:r>
              <a:rPr lang="en-US" sz="3200" dirty="0"/>
              <a:t>Countries like Estonia are like </a:t>
            </a:r>
            <a:r>
              <a:rPr lang="et-EE" sz="3200" dirty="0"/>
              <a:t>a </a:t>
            </a:r>
            <a:r>
              <a:rPr lang="en-US" sz="3200" dirty="0"/>
              <a:t>wild </a:t>
            </a:r>
            <a:r>
              <a:rPr lang="et-EE" sz="3200" dirty="0" err="1"/>
              <a:t>animal</a:t>
            </a:r>
            <a:br>
              <a:rPr lang="et-EE" sz="3200" dirty="0"/>
            </a:br>
            <a:r>
              <a:rPr lang="en-US" sz="3200" dirty="0"/>
              <a:t>– constantly on the alert</a:t>
            </a:r>
            <a:r>
              <a:rPr lang="et-EE" sz="3200" dirty="0"/>
              <a:t>, and </a:t>
            </a:r>
            <a:r>
              <a:rPr lang="en-US" sz="3200" dirty="0"/>
              <a:t>forced to innovate.</a:t>
            </a:r>
          </a:p>
        </p:txBody>
      </p:sp>
      <p:sp>
        <p:nvSpPr>
          <p:cNvPr id="284" name="CustomShape 2"/>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sp>
        <p:nvSpPr>
          <p:cNvPr id="10" name="Teksti kohatäide 261">
            <a:extLst>
              <a:ext uri="{FF2B5EF4-FFF2-40B4-BE49-F238E27FC236}">
                <a16:creationId xmlns:a16="http://schemas.microsoft.com/office/drawing/2014/main" id="{CD7A3B4E-26F7-3939-32D5-84C81CD5DB3B}"/>
              </a:ext>
            </a:extLst>
          </p:cNvPr>
          <p:cNvSpPr txBox="1">
            <a:spLocks/>
          </p:cNvSpPr>
          <p:nvPr/>
        </p:nvSpPr>
        <p:spPr>
          <a:xfrm>
            <a:off x="2170353" y="5699351"/>
            <a:ext cx="7559676" cy="351692"/>
          </a:xfrm>
          <a:prstGeom prst="rect">
            <a:avLst/>
          </a:prstGeom>
        </p:spPr>
        <p:txBody>
          <a:bodyPr/>
          <a:lst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pPr algn="ctr"/>
            <a:r>
              <a:rPr lang="et-EE" sz="1400" dirty="0">
                <a:solidFill>
                  <a:schemeClr val="bg1"/>
                </a:solidFill>
              </a:rPr>
              <a:t>Taavi Kotka </a:t>
            </a:r>
          </a:p>
          <a:p>
            <a:pPr algn="ctr"/>
            <a:r>
              <a:rPr lang="et-EE" sz="1200" dirty="0" err="1">
                <a:solidFill>
                  <a:schemeClr val="bg1"/>
                </a:solidFill>
                <a:latin typeface="Libre Franklin" pitchFamily="2" charset="-70"/>
              </a:rPr>
              <a:t>E</a:t>
            </a:r>
            <a:r>
              <a:rPr lang="et-EE" sz="1200" b="0" i="0" dirty="0" err="1">
                <a:solidFill>
                  <a:srgbClr val="EEEEEE"/>
                </a:solidFill>
                <a:effectLst/>
                <a:latin typeface="Libre Franklin" pitchFamily="2" charset="-70"/>
              </a:rPr>
              <a:t>stonia’s</a:t>
            </a:r>
            <a:r>
              <a:rPr lang="en-US" sz="1200" b="0" i="0" dirty="0">
                <a:solidFill>
                  <a:srgbClr val="EEEEEE"/>
                </a:solidFill>
                <a:effectLst/>
                <a:latin typeface="Libre Franklin" pitchFamily="2" charset="-70"/>
              </a:rPr>
              <a:t> CIO 201</a:t>
            </a:r>
            <a:r>
              <a:rPr lang="et-EE" sz="1200" b="0" i="0" dirty="0">
                <a:solidFill>
                  <a:srgbClr val="EEEEEE"/>
                </a:solidFill>
                <a:effectLst/>
                <a:latin typeface="Libre Franklin" pitchFamily="2" charset="-70"/>
              </a:rPr>
              <a:t>3</a:t>
            </a:r>
            <a:r>
              <a:rPr lang="et-EE" sz="1200" b="0" i="0" dirty="0">
                <a:solidFill>
                  <a:srgbClr val="BDC1C6"/>
                </a:solidFill>
                <a:effectLst/>
                <a:latin typeface="arial" panose="020B0604020202020204" pitchFamily="34" charset="0"/>
              </a:rPr>
              <a:t>–</a:t>
            </a:r>
            <a:r>
              <a:rPr lang="en-US" sz="1200" b="0" i="0" dirty="0">
                <a:solidFill>
                  <a:srgbClr val="EEEEEE"/>
                </a:solidFill>
                <a:effectLst/>
                <a:latin typeface="Libre Franklin" pitchFamily="2" charset="-70"/>
              </a:rPr>
              <a:t>20</a:t>
            </a:r>
            <a:r>
              <a:rPr lang="et-EE" sz="1200" b="0" i="0" dirty="0">
                <a:solidFill>
                  <a:srgbClr val="EEEEEE"/>
                </a:solidFill>
                <a:effectLst/>
                <a:latin typeface="Libre Franklin" pitchFamily="2" charset="-70"/>
              </a:rPr>
              <a:t>17</a:t>
            </a:r>
            <a:endParaRPr lang="et-EE" sz="1200" dirty="0">
              <a:solidFill>
                <a:schemeClr val="bg1"/>
              </a:solidFill>
            </a:endParaRPr>
          </a:p>
        </p:txBody>
      </p:sp>
    </p:spTree>
    <p:extLst>
      <p:ext uri="{BB962C8B-B14F-4D97-AF65-F5344CB8AC3E}">
        <p14:creationId xmlns:p14="http://schemas.microsoft.com/office/powerpoint/2010/main" val="30063158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icture Placeholder 6"/>
          <p:cNvPicPr/>
          <p:nvPr/>
        </p:nvPicPr>
        <p:blipFill rotWithShape="1">
          <a:blip r:embed="rId3" cstate="screen">
            <a:extLst>
              <a:ext uri="{28A0092B-C50C-407E-A947-70E740481C1C}">
                <a14:useLocalDpi xmlns:a14="http://schemas.microsoft.com/office/drawing/2010/main" val="0"/>
              </a:ext>
            </a:extLst>
          </a:blip>
          <a:srcRect/>
          <a:stretch/>
        </p:blipFill>
        <p:spPr>
          <a:xfrm>
            <a:off x="0" y="1"/>
            <a:ext cx="12192000" cy="6858000"/>
          </a:xfrm>
          <a:prstGeom prst="rect">
            <a:avLst/>
          </a:prstGeom>
          <a:ln>
            <a:noFill/>
          </a:ln>
        </p:spPr>
      </p:pic>
      <p:sp>
        <p:nvSpPr>
          <p:cNvPr id="53" name="Rectangle 13">
            <a:extLst>
              <a:ext uri="{FF2B5EF4-FFF2-40B4-BE49-F238E27FC236}">
                <a16:creationId xmlns:a16="http://schemas.microsoft.com/office/drawing/2014/main" id="{8EE90045-51BA-466D-A30D-104B5947EEB8}"/>
              </a:ext>
            </a:extLst>
          </p:cNvPr>
          <p:cNvSpPr/>
          <p:nvPr/>
        </p:nvSpPr>
        <p:spPr>
          <a:xfrm>
            <a:off x="0" y="-1"/>
            <a:ext cx="12192000" cy="6858000"/>
          </a:xfrm>
          <a:prstGeom prst="rect">
            <a:avLst/>
          </a:prstGeom>
          <a:gradFill>
            <a:gsLst>
              <a:gs pos="81000">
                <a:schemeClr val="accent1"/>
              </a:gs>
              <a:gs pos="38000">
                <a:schemeClr val="accent1">
                  <a:alpha val="37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13">
            <a:extLst>
              <a:ext uri="{FF2B5EF4-FFF2-40B4-BE49-F238E27FC236}">
                <a16:creationId xmlns:a16="http://schemas.microsoft.com/office/drawing/2014/main" id="{54E61C17-EFA4-432F-AC0B-A16919BE7A02}"/>
              </a:ext>
            </a:extLst>
          </p:cNvPr>
          <p:cNvSpPr/>
          <p:nvPr/>
        </p:nvSpPr>
        <p:spPr>
          <a:xfrm>
            <a:off x="0" y="-3"/>
            <a:ext cx="12192000" cy="6858000"/>
          </a:xfrm>
          <a:prstGeom prst="rect">
            <a:avLst/>
          </a:prstGeom>
          <a:gradFill>
            <a:gsLst>
              <a:gs pos="100000">
                <a:schemeClr val="accent1"/>
              </a:gs>
              <a:gs pos="88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Pildi kohatäide 260">
            <a:extLst>
              <a:ext uri="{FF2B5EF4-FFF2-40B4-BE49-F238E27FC236}">
                <a16:creationId xmlns:a16="http://schemas.microsoft.com/office/drawing/2014/main" id="{2A3F1AA6-D5D4-A9D8-AD5B-417A472BE33B}"/>
              </a:ext>
            </a:extLst>
          </p:cNvPr>
          <p:cNvSpPr>
            <a:spLocks noGrp="1"/>
          </p:cNvSpPr>
          <p:nvPr>
            <p:ph type="pic" sz="quarter" idx="15"/>
          </p:nvPr>
        </p:nvSpPr>
        <p:spPr/>
        <p:txBody>
          <a:bodyPr/>
          <a:lstStyle/>
          <a:p>
            <a:endParaRPr lang="et-EE"/>
          </a:p>
        </p:txBody>
      </p:sp>
      <p:sp>
        <p:nvSpPr>
          <p:cNvPr id="24" name="Pealkiri 23">
            <a:extLst>
              <a:ext uri="{FF2B5EF4-FFF2-40B4-BE49-F238E27FC236}">
                <a16:creationId xmlns:a16="http://schemas.microsoft.com/office/drawing/2014/main" id="{E2CC0771-63AE-4D74-A972-A6CB1AF57009}"/>
              </a:ext>
            </a:extLst>
          </p:cNvPr>
          <p:cNvSpPr>
            <a:spLocks noGrp="1"/>
          </p:cNvSpPr>
          <p:nvPr>
            <p:ph type="title"/>
          </p:nvPr>
        </p:nvSpPr>
        <p:spPr/>
        <p:txBody>
          <a:bodyPr/>
          <a:lstStyle/>
          <a:p>
            <a:r>
              <a:rPr lang="et-EE" dirty="0"/>
              <a:t>Aitäh!</a:t>
            </a:r>
          </a:p>
        </p:txBody>
      </p:sp>
      <p:sp>
        <p:nvSpPr>
          <p:cNvPr id="260" name="Teksti kohatäide 259">
            <a:extLst>
              <a:ext uri="{FF2B5EF4-FFF2-40B4-BE49-F238E27FC236}">
                <a16:creationId xmlns:a16="http://schemas.microsoft.com/office/drawing/2014/main" id="{73F5E6DC-4E2A-2B7C-EC33-093BE31BF680}"/>
              </a:ext>
            </a:extLst>
          </p:cNvPr>
          <p:cNvSpPr>
            <a:spLocks noGrp="1"/>
          </p:cNvSpPr>
          <p:nvPr>
            <p:ph type="body" sz="quarter" idx="12"/>
          </p:nvPr>
        </p:nvSpPr>
        <p:spPr/>
        <p:txBody>
          <a:bodyPr/>
          <a:lstStyle/>
          <a:p>
            <a:endParaRPr lang="et-EE" dirty="0"/>
          </a:p>
        </p:txBody>
      </p:sp>
      <p:sp>
        <p:nvSpPr>
          <p:cNvPr id="262" name="Teksti kohatäide 261">
            <a:extLst>
              <a:ext uri="{FF2B5EF4-FFF2-40B4-BE49-F238E27FC236}">
                <a16:creationId xmlns:a16="http://schemas.microsoft.com/office/drawing/2014/main" id="{0FCE7594-10A0-4F62-C4B4-098C6A1DEF2B}"/>
              </a:ext>
            </a:extLst>
          </p:cNvPr>
          <p:cNvSpPr>
            <a:spLocks noGrp="1"/>
          </p:cNvSpPr>
          <p:nvPr>
            <p:ph type="body" sz="quarter" idx="16"/>
          </p:nvPr>
        </p:nvSpPr>
        <p:spPr/>
        <p:txBody>
          <a:bodyPr/>
          <a:lstStyle/>
          <a:p>
            <a:endParaRPr lang="et-EE" dirty="0"/>
          </a:p>
        </p:txBody>
      </p:sp>
      <p:sp>
        <p:nvSpPr>
          <p:cNvPr id="5" name="Teksti kohatäide 4">
            <a:extLst>
              <a:ext uri="{FF2B5EF4-FFF2-40B4-BE49-F238E27FC236}">
                <a16:creationId xmlns:a16="http://schemas.microsoft.com/office/drawing/2014/main" id="{6E094EEA-D8AB-5F73-5AE5-9C57401DD483}"/>
              </a:ext>
            </a:extLst>
          </p:cNvPr>
          <p:cNvSpPr>
            <a:spLocks noGrp="1"/>
          </p:cNvSpPr>
          <p:nvPr>
            <p:ph type="body" sz="quarter" idx="17"/>
          </p:nvPr>
        </p:nvSpPr>
        <p:spPr/>
        <p:txBody>
          <a:bodyPr/>
          <a:lstStyle/>
          <a:p>
            <a:r>
              <a:rPr lang="et-EE" err="1"/>
              <a:t>Photos</a:t>
            </a:r>
            <a:r>
              <a:rPr lang="et-EE"/>
              <a:t>: Renee </a:t>
            </a:r>
            <a:r>
              <a:rPr lang="et-EE" err="1"/>
              <a:t>Altrov</a:t>
            </a:r>
            <a:r>
              <a:rPr lang="et-EE"/>
              <a:t>,  </a:t>
            </a:r>
            <a:r>
              <a:rPr lang="et-EE" err="1"/>
              <a:t>Aron</a:t>
            </a:r>
            <a:r>
              <a:rPr lang="et-EE"/>
              <a:t> Urb, Sven Zacek, </a:t>
            </a:r>
          </a:p>
          <a:p>
            <a:r>
              <a:rPr lang="et-EE"/>
              <a:t>Küllike Heide, Lauri </a:t>
            </a:r>
            <a:r>
              <a:rPr lang="et-EE" err="1"/>
              <a:t>Kadajane</a:t>
            </a:r>
            <a:r>
              <a:rPr lang="et-EE"/>
              <a:t>, Aivo Kallas, Tallinn University, Ajujaht</a:t>
            </a:r>
          </a:p>
        </p:txBody>
      </p:sp>
      <p:sp>
        <p:nvSpPr>
          <p:cNvPr id="284" name="CustomShape 2"/>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grpSp>
        <p:nvGrpSpPr>
          <p:cNvPr id="7" name="Group 5">
            <a:extLst>
              <a:ext uri="{FF2B5EF4-FFF2-40B4-BE49-F238E27FC236}">
                <a16:creationId xmlns:a16="http://schemas.microsoft.com/office/drawing/2014/main" id="{D78DCF3A-B349-48DB-A6C5-4F70893F135B}"/>
              </a:ext>
            </a:extLst>
          </p:cNvPr>
          <p:cNvGrpSpPr/>
          <p:nvPr/>
        </p:nvGrpSpPr>
        <p:grpSpPr>
          <a:xfrm>
            <a:off x="9949320" y="0"/>
            <a:ext cx="1618200" cy="1215360"/>
            <a:chOff x="9949320" y="0"/>
            <a:chExt cx="1618200" cy="1215360"/>
          </a:xfrm>
        </p:grpSpPr>
        <p:sp>
          <p:nvSpPr>
            <p:cNvPr id="8" name="CustomShape 6">
              <a:extLst>
                <a:ext uri="{FF2B5EF4-FFF2-40B4-BE49-F238E27FC236}">
                  <a16:creationId xmlns:a16="http://schemas.microsoft.com/office/drawing/2014/main" id="{1BFD3C63-B5C4-46CF-85FF-C4B2B4508FF1}"/>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9" name="CustomShape 7">
              <a:extLst>
                <a:ext uri="{FF2B5EF4-FFF2-40B4-BE49-F238E27FC236}">
                  <a16:creationId xmlns:a16="http://schemas.microsoft.com/office/drawing/2014/main" id="{21A741E8-ECDF-486C-98CE-CB768FC27A69}"/>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0" name="CustomShape 8">
              <a:extLst>
                <a:ext uri="{FF2B5EF4-FFF2-40B4-BE49-F238E27FC236}">
                  <a16:creationId xmlns:a16="http://schemas.microsoft.com/office/drawing/2014/main" id="{FDAC7AA4-24FB-49D8-ABB8-2292ADD1F2C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1" name="CustomShape 9">
              <a:extLst>
                <a:ext uri="{FF2B5EF4-FFF2-40B4-BE49-F238E27FC236}">
                  <a16:creationId xmlns:a16="http://schemas.microsoft.com/office/drawing/2014/main" id="{EF98E41C-88CB-480C-B8A6-0D58185F6E77}"/>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2" name="CustomShape 10">
              <a:extLst>
                <a:ext uri="{FF2B5EF4-FFF2-40B4-BE49-F238E27FC236}">
                  <a16:creationId xmlns:a16="http://schemas.microsoft.com/office/drawing/2014/main" id="{CBBCB617-EC98-40E7-8D68-B332B70FFAE5}"/>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3" name="CustomShape 11">
              <a:extLst>
                <a:ext uri="{FF2B5EF4-FFF2-40B4-BE49-F238E27FC236}">
                  <a16:creationId xmlns:a16="http://schemas.microsoft.com/office/drawing/2014/main" id="{810B0FDB-7B47-4D23-A279-6D020262D036}"/>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4" name="CustomShape 12">
              <a:extLst>
                <a:ext uri="{FF2B5EF4-FFF2-40B4-BE49-F238E27FC236}">
                  <a16:creationId xmlns:a16="http://schemas.microsoft.com/office/drawing/2014/main" id="{898ECA4C-79E1-4D52-A5D5-963AC007447F}"/>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5" name="CustomShape 13">
              <a:extLst>
                <a:ext uri="{FF2B5EF4-FFF2-40B4-BE49-F238E27FC236}">
                  <a16:creationId xmlns:a16="http://schemas.microsoft.com/office/drawing/2014/main" id="{991CB941-B05F-4E01-BC93-70FC82E31D4F}"/>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6" name="CustomShape 14">
              <a:extLst>
                <a:ext uri="{FF2B5EF4-FFF2-40B4-BE49-F238E27FC236}">
                  <a16:creationId xmlns:a16="http://schemas.microsoft.com/office/drawing/2014/main" id="{A10D6D72-A116-4820-A3CA-2C4620B758B0}"/>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7" name="CustomShape 15">
              <a:extLst>
                <a:ext uri="{FF2B5EF4-FFF2-40B4-BE49-F238E27FC236}">
                  <a16:creationId xmlns:a16="http://schemas.microsoft.com/office/drawing/2014/main" id="{A0F45B3D-BF93-4C0F-8A3E-849086286E9A}"/>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8" name="CustomShape 16">
              <a:extLst>
                <a:ext uri="{FF2B5EF4-FFF2-40B4-BE49-F238E27FC236}">
                  <a16:creationId xmlns:a16="http://schemas.microsoft.com/office/drawing/2014/main" id="{7FA73FDF-C302-4573-BCB0-7712BCA1A675}"/>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9" name="CustomShape 17">
              <a:extLst>
                <a:ext uri="{FF2B5EF4-FFF2-40B4-BE49-F238E27FC236}">
                  <a16:creationId xmlns:a16="http://schemas.microsoft.com/office/drawing/2014/main" id="{1255B922-6570-4405-89CB-418F1B8B995F}"/>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1" name="CustomShape 18">
              <a:extLst>
                <a:ext uri="{FF2B5EF4-FFF2-40B4-BE49-F238E27FC236}">
                  <a16:creationId xmlns:a16="http://schemas.microsoft.com/office/drawing/2014/main" id="{10FCBE9E-1F21-430C-9807-6D0F032507E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2" name="CustomShape 19">
              <a:extLst>
                <a:ext uri="{FF2B5EF4-FFF2-40B4-BE49-F238E27FC236}">
                  <a16:creationId xmlns:a16="http://schemas.microsoft.com/office/drawing/2014/main" id="{DD80AB9D-2AFF-47B7-8A14-67854DD761E9}"/>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3" name="CustomShape 20">
              <a:extLst>
                <a:ext uri="{FF2B5EF4-FFF2-40B4-BE49-F238E27FC236}">
                  <a16:creationId xmlns:a16="http://schemas.microsoft.com/office/drawing/2014/main" id="{0714E2A4-DD3C-4BAA-8B80-67125A7FD2DE}"/>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 name="CustomShape 21">
              <a:extLst>
                <a:ext uri="{FF2B5EF4-FFF2-40B4-BE49-F238E27FC236}">
                  <a16:creationId xmlns:a16="http://schemas.microsoft.com/office/drawing/2014/main" id="{607CC536-1BD3-4069-90B5-1DFBE2D023C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 name="CustomShape 22">
              <a:extLst>
                <a:ext uri="{FF2B5EF4-FFF2-40B4-BE49-F238E27FC236}">
                  <a16:creationId xmlns:a16="http://schemas.microsoft.com/office/drawing/2014/main" id="{6BA3883D-005A-4221-9FB2-23D85835BA31}"/>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 name="CustomShape 23">
              <a:extLst>
                <a:ext uri="{FF2B5EF4-FFF2-40B4-BE49-F238E27FC236}">
                  <a16:creationId xmlns:a16="http://schemas.microsoft.com/office/drawing/2014/main" id="{F48A85DE-BB3A-4540-B7C4-07CA1991FDB8}"/>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9" name="CustomShape 24">
              <a:extLst>
                <a:ext uri="{FF2B5EF4-FFF2-40B4-BE49-F238E27FC236}">
                  <a16:creationId xmlns:a16="http://schemas.microsoft.com/office/drawing/2014/main" id="{6B668E0B-ED0E-40A3-9103-1B27846925B0}"/>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0" name="CustomShape 25">
              <a:extLst>
                <a:ext uri="{FF2B5EF4-FFF2-40B4-BE49-F238E27FC236}">
                  <a16:creationId xmlns:a16="http://schemas.microsoft.com/office/drawing/2014/main" id="{B40D0210-B8D4-4678-8BD9-BD8026D3F2DD}"/>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1" name="CustomShape 26">
              <a:extLst>
                <a:ext uri="{FF2B5EF4-FFF2-40B4-BE49-F238E27FC236}">
                  <a16:creationId xmlns:a16="http://schemas.microsoft.com/office/drawing/2014/main" id="{6F9BA983-0C4A-43AD-9AEE-FEF950E769AF}"/>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2" name="CustomShape 27">
              <a:extLst>
                <a:ext uri="{FF2B5EF4-FFF2-40B4-BE49-F238E27FC236}">
                  <a16:creationId xmlns:a16="http://schemas.microsoft.com/office/drawing/2014/main" id="{A0B2569A-0917-4346-8430-5AEC08F0A1A5}"/>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3" name="CustomShape 28">
              <a:extLst>
                <a:ext uri="{FF2B5EF4-FFF2-40B4-BE49-F238E27FC236}">
                  <a16:creationId xmlns:a16="http://schemas.microsoft.com/office/drawing/2014/main" id="{167454BE-7EAE-4758-BCAB-38DA8902647E}"/>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4" name="CustomShape 29">
              <a:extLst>
                <a:ext uri="{FF2B5EF4-FFF2-40B4-BE49-F238E27FC236}">
                  <a16:creationId xmlns:a16="http://schemas.microsoft.com/office/drawing/2014/main" id="{B8FD0D71-F6BD-423D-97B9-E499EE4E54A6}"/>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5" name="CustomShape 30">
              <a:extLst>
                <a:ext uri="{FF2B5EF4-FFF2-40B4-BE49-F238E27FC236}">
                  <a16:creationId xmlns:a16="http://schemas.microsoft.com/office/drawing/2014/main" id="{5E299BF4-03A4-415F-8B68-6824480A6A7C}"/>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6" name="CustomShape 31">
              <a:extLst>
                <a:ext uri="{FF2B5EF4-FFF2-40B4-BE49-F238E27FC236}">
                  <a16:creationId xmlns:a16="http://schemas.microsoft.com/office/drawing/2014/main" id="{F5DA91D7-9AA1-4E63-A3D9-08032C00E0C8}"/>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7" name="CustomShape 32">
              <a:extLst>
                <a:ext uri="{FF2B5EF4-FFF2-40B4-BE49-F238E27FC236}">
                  <a16:creationId xmlns:a16="http://schemas.microsoft.com/office/drawing/2014/main" id="{C8A92FF1-D6C5-46EB-A006-E1802AF34C32}"/>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8" name="CustomShape 33">
              <a:extLst>
                <a:ext uri="{FF2B5EF4-FFF2-40B4-BE49-F238E27FC236}">
                  <a16:creationId xmlns:a16="http://schemas.microsoft.com/office/drawing/2014/main" id="{9F372A9A-E387-469D-80F9-EA1E5330090E}"/>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9" name="CustomShape 34">
              <a:extLst>
                <a:ext uri="{FF2B5EF4-FFF2-40B4-BE49-F238E27FC236}">
                  <a16:creationId xmlns:a16="http://schemas.microsoft.com/office/drawing/2014/main" id="{DFA51973-E6DA-469F-9011-515617A56D8C}"/>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0" name="CustomShape 35">
              <a:extLst>
                <a:ext uri="{FF2B5EF4-FFF2-40B4-BE49-F238E27FC236}">
                  <a16:creationId xmlns:a16="http://schemas.microsoft.com/office/drawing/2014/main" id="{4222B820-EA0B-48C9-8E97-FBD52E2389C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1" name="CustomShape 36">
              <a:extLst>
                <a:ext uri="{FF2B5EF4-FFF2-40B4-BE49-F238E27FC236}">
                  <a16:creationId xmlns:a16="http://schemas.microsoft.com/office/drawing/2014/main" id="{45486526-7386-4AD5-AD6D-3BBCD83FB527}"/>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2" name="CustomShape 37">
              <a:extLst>
                <a:ext uri="{FF2B5EF4-FFF2-40B4-BE49-F238E27FC236}">
                  <a16:creationId xmlns:a16="http://schemas.microsoft.com/office/drawing/2014/main" id="{5360A09F-BCEB-44E2-A3C3-C33C30E10E96}"/>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3" name="CustomShape 38">
              <a:extLst>
                <a:ext uri="{FF2B5EF4-FFF2-40B4-BE49-F238E27FC236}">
                  <a16:creationId xmlns:a16="http://schemas.microsoft.com/office/drawing/2014/main" id="{869700B7-A4C3-4059-B8AB-00EAC77D9B0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4" name="CustomShape 39">
              <a:extLst>
                <a:ext uri="{FF2B5EF4-FFF2-40B4-BE49-F238E27FC236}">
                  <a16:creationId xmlns:a16="http://schemas.microsoft.com/office/drawing/2014/main" id="{11BE2C1A-791D-43C9-8F7F-B7D8A9FEC32F}"/>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5" name="CustomShape 40">
              <a:extLst>
                <a:ext uri="{FF2B5EF4-FFF2-40B4-BE49-F238E27FC236}">
                  <a16:creationId xmlns:a16="http://schemas.microsoft.com/office/drawing/2014/main" id="{F266C8E3-9EEC-4BFA-B2BD-7FC67C728DB5}"/>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6" name="CustomShape 41">
              <a:extLst>
                <a:ext uri="{FF2B5EF4-FFF2-40B4-BE49-F238E27FC236}">
                  <a16:creationId xmlns:a16="http://schemas.microsoft.com/office/drawing/2014/main" id="{361F82B2-E65C-4837-AAD3-65AB7A8CB8C6}"/>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7" name="CustomShape 42">
              <a:extLst>
                <a:ext uri="{FF2B5EF4-FFF2-40B4-BE49-F238E27FC236}">
                  <a16:creationId xmlns:a16="http://schemas.microsoft.com/office/drawing/2014/main" id="{E6611C94-6EE3-474F-86E4-02902EDD69D0}"/>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8" name="CustomShape 43">
              <a:extLst>
                <a:ext uri="{FF2B5EF4-FFF2-40B4-BE49-F238E27FC236}">
                  <a16:creationId xmlns:a16="http://schemas.microsoft.com/office/drawing/2014/main" id="{28EF62C5-7CAB-4CE3-8484-E9FE7180367C}"/>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9" name="CustomShape 44">
              <a:extLst>
                <a:ext uri="{FF2B5EF4-FFF2-40B4-BE49-F238E27FC236}">
                  <a16:creationId xmlns:a16="http://schemas.microsoft.com/office/drawing/2014/main" id="{150B7AD2-8E67-4A30-85EC-BBB81075B638}"/>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0" name="CustomShape 45">
              <a:extLst>
                <a:ext uri="{FF2B5EF4-FFF2-40B4-BE49-F238E27FC236}">
                  <a16:creationId xmlns:a16="http://schemas.microsoft.com/office/drawing/2014/main" id="{60CF6CB2-7BEA-4F8F-86A5-1AAA91971F68}"/>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1" name="CustomShape 46">
              <a:extLst>
                <a:ext uri="{FF2B5EF4-FFF2-40B4-BE49-F238E27FC236}">
                  <a16:creationId xmlns:a16="http://schemas.microsoft.com/office/drawing/2014/main" id="{244109F0-5362-4913-8BB5-4B737EEA07F0}"/>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
        <p:nvSpPr>
          <p:cNvPr id="52" name="Teksti kohatäide 5">
            <a:extLst>
              <a:ext uri="{FF2B5EF4-FFF2-40B4-BE49-F238E27FC236}">
                <a16:creationId xmlns:a16="http://schemas.microsoft.com/office/drawing/2014/main" id="{B70F75CB-0984-4B1A-A206-2FF08FDE0237}"/>
              </a:ext>
            </a:extLst>
          </p:cNvPr>
          <p:cNvSpPr txBox="1">
            <a:spLocks/>
          </p:cNvSpPr>
          <p:nvPr/>
        </p:nvSpPr>
        <p:spPr>
          <a:xfrm>
            <a:off x="600571" y="5826084"/>
            <a:ext cx="3109352" cy="491156"/>
          </a:xfrm>
          <a:prstGeom prst="rect">
            <a:avLst/>
          </a:prstGeom>
        </p:spPr>
        <p:txBody>
          <a:bodyPr anchor="t"/>
          <a:lst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pPr marL="0" indent="0">
              <a:buFont typeface="Aino" panose="02000603040504020204" pitchFamily="50" charset="0"/>
              <a:buNone/>
            </a:pPr>
            <a:r>
              <a:rPr lang="et-EE" sz="2000">
                <a:solidFill>
                  <a:schemeClr val="bg1"/>
                </a:solidFill>
                <a:latin typeface="+mj-lt"/>
              </a:rPr>
              <a:t>educationestonia.org</a:t>
            </a:r>
          </a:p>
        </p:txBody>
      </p:sp>
      <p:sp>
        <p:nvSpPr>
          <p:cNvPr id="54" name="Pealkiri 2">
            <a:extLst>
              <a:ext uri="{FF2B5EF4-FFF2-40B4-BE49-F238E27FC236}">
                <a16:creationId xmlns:a16="http://schemas.microsoft.com/office/drawing/2014/main" id="{97499CC6-1F22-4C8D-B834-AB3AF211EF0D}"/>
              </a:ext>
            </a:extLst>
          </p:cNvPr>
          <p:cNvSpPr txBox="1">
            <a:spLocks/>
          </p:cNvSpPr>
          <p:nvPr/>
        </p:nvSpPr>
        <p:spPr>
          <a:xfrm>
            <a:off x="656657" y="5223164"/>
            <a:ext cx="4200593" cy="114134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000" kern="1200" baseline="0">
                <a:solidFill>
                  <a:schemeClr val="bg1"/>
                </a:solidFill>
                <a:latin typeface="+mj-lt"/>
                <a:ea typeface="+mj-ea"/>
                <a:cs typeface="+mj-cs"/>
              </a:defRPr>
            </a:lvl1pPr>
          </a:lstStyle>
          <a:p>
            <a:endParaRPr lang="et-EE" sz="2000">
              <a:latin typeface="Aino" panose="02000603040504020204" pitchFamily="50" charset="-70"/>
              <a:ea typeface="+mn-ea"/>
              <a:cs typeface="+mn-cs"/>
            </a:endParaRPr>
          </a:p>
        </p:txBody>
      </p:sp>
      <p:pic>
        <p:nvPicPr>
          <p:cNvPr id="3" name="Pilt 2" descr="Pilt, millel on kujutatud tekst&#10;&#10;Kirjeldus on genereeritud automaatselt">
            <a:extLst>
              <a:ext uri="{FF2B5EF4-FFF2-40B4-BE49-F238E27FC236}">
                <a16:creationId xmlns:a16="http://schemas.microsoft.com/office/drawing/2014/main" id="{E1743703-47C8-4964-BF6B-EAD64568A1B6}"/>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697246" y="5843439"/>
            <a:ext cx="1577114" cy="367336"/>
          </a:xfrm>
          <a:prstGeom prst="rect">
            <a:avLst/>
          </a:prstGeom>
        </p:spPr>
      </p:pic>
    </p:spTree>
    <p:extLst>
      <p:ext uri="{BB962C8B-B14F-4D97-AF65-F5344CB8AC3E}">
        <p14:creationId xmlns:p14="http://schemas.microsoft.com/office/powerpoint/2010/main" val="610378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Rühm 2">
            <a:extLst>
              <a:ext uri="{FF2B5EF4-FFF2-40B4-BE49-F238E27FC236}">
                <a16:creationId xmlns:a16="http://schemas.microsoft.com/office/drawing/2014/main" id="{29D3B90D-A51C-315D-ECE4-D1ECF5298E28}"/>
              </a:ext>
            </a:extLst>
          </p:cNvPr>
          <p:cNvGrpSpPr>
            <a:grpSpLocks noGrp="1" noUngrp="1" noRot="1" noMove="1" noResize="1"/>
          </p:cNvGrpSpPr>
          <p:nvPr/>
        </p:nvGrpSpPr>
        <p:grpSpPr>
          <a:xfrm>
            <a:off x="158753" y="3729541"/>
            <a:ext cx="3130970" cy="2062046"/>
            <a:chOff x="158753" y="3729541"/>
            <a:chExt cx="3130970" cy="2062046"/>
          </a:xfrm>
        </p:grpSpPr>
        <p:pic>
          <p:nvPicPr>
            <p:cNvPr id="15" name="Graphic 31">
              <a:extLst>
                <a:ext uri="{FF2B5EF4-FFF2-40B4-BE49-F238E27FC236}">
                  <a16:creationId xmlns:a16="http://schemas.microsoft.com/office/drawing/2014/main" id="{D4DE7176-8F7C-48A6-9549-A079DDB449D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9252" y="3729541"/>
              <a:ext cx="969972" cy="969972"/>
            </a:xfrm>
            <a:prstGeom prst="rect">
              <a:avLst/>
            </a:prstGeom>
          </p:spPr>
        </p:pic>
        <p:sp>
          <p:nvSpPr>
            <p:cNvPr id="16" name="TextBox 15">
              <a:extLst>
                <a:ext uri="{FF2B5EF4-FFF2-40B4-BE49-F238E27FC236}">
                  <a16:creationId xmlns:a16="http://schemas.microsoft.com/office/drawing/2014/main" id="{AE9F3C9A-5299-41E2-8C5C-86506260B281}"/>
                </a:ext>
              </a:extLst>
            </p:cNvPr>
            <p:cNvSpPr txBox="1">
              <a:spLocks noGrp="1" noRot="1" noMove="1" noResize="1" noEditPoints="1" noAdjustHandles="1" noChangeArrowheads="1" noChangeShapeType="1"/>
            </p:cNvSpPr>
            <p:nvPr/>
          </p:nvSpPr>
          <p:spPr>
            <a:xfrm>
              <a:off x="1264929" y="4037549"/>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400" b="0" i="0" u="none" strike="noStrike" kern="1200" cap="none" spc="0" normalizeH="0" baseline="0" noProof="0" dirty="0">
                  <a:ln>
                    <a:noFill/>
                  </a:ln>
                  <a:solidFill>
                    <a:srgbClr val="FFFFFF"/>
                  </a:solidFill>
                  <a:effectLst/>
                  <a:uLnTx/>
                  <a:uFillTx/>
                  <a:latin typeface="Aino"/>
                  <a:ea typeface="+mn-ea"/>
                  <a:cs typeface="+mn-cs"/>
                </a:rPr>
                <a:t>1-2</a:t>
              </a:r>
              <a:endParaRPr kumimoji="0" lang="en-GB" sz="2400" b="0" i="0" u="none" strike="noStrike" kern="1200" cap="none" spc="0" normalizeH="0" baseline="0" noProof="0" dirty="0">
                <a:ln>
                  <a:noFill/>
                </a:ln>
                <a:solidFill>
                  <a:srgbClr val="FFFFFF"/>
                </a:solidFill>
                <a:effectLst/>
                <a:uLnTx/>
                <a:uFillTx/>
                <a:latin typeface="Aino"/>
                <a:ea typeface="+mn-ea"/>
                <a:cs typeface="+mn-cs"/>
              </a:endParaRPr>
            </a:p>
          </p:txBody>
        </p:sp>
        <p:sp>
          <p:nvSpPr>
            <p:cNvPr id="17" name="TextBox 16">
              <a:extLst>
                <a:ext uri="{FF2B5EF4-FFF2-40B4-BE49-F238E27FC236}">
                  <a16:creationId xmlns:a16="http://schemas.microsoft.com/office/drawing/2014/main" id="{3A09CDF2-F383-41D3-924D-06A35D3A87FB}"/>
                </a:ext>
              </a:extLst>
            </p:cNvPr>
            <p:cNvSpPr txBox="1">
              <a:spLocks/>
            </p:cNvSpPr>
            <p:nvPr/>
          </p:nvSpPr>
          <p:spPr>
            <a:xfrm>
              <a:off x="158753" y="4806702"/>
              <a:ext cx="3130970" cy="98488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ino"/>
                  <a:ea typeface="+mn-ea"/>
                  <a:cs typeface="+mn-cs"/>
                </a:rPr>
                <a:t>in </a:t>
              </a:r>
              <a:r>
                <a:rPr kumimoji="0" lang="et-EE" sz="1600" b="0" i="0" u="none" strike="noStrike" kern="1200" cap="none" spc="0" normalizeH="0" baseline="0" noProof="0" dirty="0">
                  <a:ln>
                    <a:noFill/>
                  </a:ln>
                  <a:solidFill>
                    <a:srgbClr val="FFFFFF"/>
                  </a:solidFill>
                  <a:effectLst/>
                  <a:uLnTx/>
                  <a:uFillTx/>
                  <a:latin typeface="Aino"/>
                  <a:ea typeface="+mn-ea"/>
                  <a:cs typeface="+mn-cs"/>
                </a:rPr>
                <a:t>Europe</a:t>
              </a:r>
            </a:p>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dirty="0">
                  <a:solidFill>
                    <a:srgbClr val="0078FF"/>
                  </a:solidFill>
                  <a:latin typeface="Aino"/>
                </a:rPr>
                <a:t>in </a:t>
              </a:r>
              <a:r>
                <a:rPr lang="et-EE" sz="1600" dirty="0" err="1">
                  <a:solidFill>
                    <a:srgbClr val="0078FF"/>
                  </a:solidFill>
                  <a:latin typeface="Aino"/>
                </a:rPr>
                <a:t>math</a:t>
              </a:r>
              <a:r>
                <a:rPr lang="et-EE" sz="1600" dirty="0">
                  <a:solidFill>
                    <a:srgbClr val="0078FF"/>
                  </a:solidFill>
                  <a:latin typeface="Aino"/>
                </a:rPr>
                <a:t>, </a:t>
              </a:r>
              <a:r>
                <a:rPr lang="et-EE" sz="1600" dirty="0" err="1">
                  <a:solidFill>
                    <a:srgbClr val="0078FF"/>
                  </a:solidFill>
                  <a:latin typeface="Aino"/>
                </a:rPr>
                <a:t>reading</a:t>
              </a:r>
              <a:r>
                <a:rPr lang="et-EE" sz="1600" dirty="0">
                  <a:solidFill>
                    <a:srgbClr val="0078FF"/>
                  </a:solidFill>
                  <a:latin typeface="Aino"/>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dirty="0">
                  <a:solidFill>
                    <a:srgbClr val="0078FF"/>
                  </a:solidFill>
                  <a:latin typeface="Aino"/>
                </a:rPr>
                <a:t>and </a:t>
              </a:r>
              <a:r>
                <a:rPr lang="et-EE" sz="1600" dirty="0" err="1">
                  <a:solidFill>
                    <a:srgbClr val="0078FF"/>
                  </a:solidFill>
                  <a:latin typeface="Aino"/>
                </a:rPr>
                <a:t>science</a:t>
              </a:r>
              <a:endParaRPr lang="et-EE" sz="1600" dirty="0">
                <a:solidFill>
                  <a:srgbClr val="0078FF"/>
                </a:solidFill>
                <a:latin typeface="Ain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ino"/>
                  <a:ea typeface="+mn-ea"/>
                  <a:cs typeface="+mn-cs"/>
                </a:rPr>
                <a:t> </a:t>
              </a:r>
              <a:endParaRPr kumimoji="0" lang="et-EE" sz="1600" b="0" i="0" u="none" strike="noStrike" kern="1200" cap="none" spc="0" normalizeH="0" baseline="0" noProof="0" dirty="0">
                <a:ln>
                  <a:noFill/>
                </a:ln>
                <a:solidFill>
                  <a:srgbClr val="FFFFFF"/>
                </a:solidFill>
                <a:effectLst/>
                <a:uLnTx/>
                <a:uFillTx/>
                <a:latin typeface="Aino"/>
                <a:ea typeface="+mn-ea"/>
                <a:cs typeface="+mn-cs"/>
              </a:endParaRPr>
            </a:p>
          </p:txBody>
        </p:sp>
      </p:grpSp>
      <p:grpSp>
        <p:nvGrpSpPr>
          <p:cNvPr id="5" name="Rühm 4">
            <a:extLst>
              <a:ext uri="{FF2B5EF4-FFF2-40B4-BE49-F238E27FC236}">
                <a16:creationId xmlns:a16="http://schemas.microsoft.com/office/drawing/2014/main" id="{E994B311-EE4D-B452-3011-3F16773FD156}"/>
              </a:ext>
            </a:extLst>
          </p:cNvPr>
          <p:cNvGrpSpPr>
            <a:grpSpLocks noGrp="1" noUngrp="1" noRot="1" noMove="1" noResize="1"/>
          </p:cNvGrpSpPr>
          <p:nvPr/>
        </p:nvGrpSpPr>
        <p:grpSpPr>
          <a:xfrm>
            <a:off x="3300113" y="3729541"/>
            <a:ext cx="2347913" cy="2554489"/>
            <a:chOff x="3300113" y="3729541"/>
            <a:chExt cx="2347913" cy="2554489"/>
          </a:xfrm>
        </p:grpSpPr>
        <p:pic>
          <p:nvPicPr>
            <p:cNvPr id="23" name="Graphic 41">
              <a:extLst>
                <a:ext uri="{FF2B5EF4-FFF2-40B4-BE49-F238E27FC236}">
                  <a16:creationId xmlns:a16="http://schemas.microsoft.com/office/drawing/2014/main" id="{166FE64F-9116-4533-A377-3D6778757C1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8693" y="3729541"/>
              <a:ext cx="969972" cy="969972"/>
            </a:xfrm>
            <a:prstGeom prst="rect">
              <a:avLst/>
            </a:prstGeom>
          </p:spPr>
        </p:pic>
        <p:sp>
          <p:nvSpPr>
            <p:cNvPr id="24" name="TextBox 23">
              <a:extLst>
                <a:ext uri="{FF2B5EF4-FFF2-40B4-BE49-F238E27FC236}">
                  <a16:creationId xmlns:a16="http://schemas.microsoft.com/office/drawing/2014/main" id="{76FA666E-10F7-495E-BBA0-5EA2F59A5098}"/>
                </a:ext>
              </a:extLst>
            </p:cNvPr>
            <p:cNvSpPr txBox="1">
              <a:spLocks noGrp="1" noRot="1" noMove="1" noResize="1" noEditPoints="1" noAdjustHandles="1" noChangeArrowheads="1" noChangeShapeType="1"/>
            </p:cNvSpPr>
            <p:nvPr/>
          </p:nvSpPr>
          <p:spPr>
            <a:xfrm>
              <a:off x="4014760" y="4037549"/>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400" b="0" i="0" u="none" strike="noStrike" kern="1200" cap="none" spc="0" normalizeH="0" baseline="0" noProof="0" dirty="0">
                  <a:ln>
                    <a:noFill/>
                  </a:ln>
                  <a:solidFill>
                    <a:srgbClr val="FFFFFF"/>
                  </a:solidFill>
                  <a:effectLst/>
                  <a:uLnTx/>
                  <a:uFillTx/>
                  <a:latin typeface="Aino"/>
                </a:rPr>
                <a:t>6-7</a:t>
              </a:r>
              <a:endParaRPr kumimoji="0" lang="en-GB" sz="2400" b="0" i="0" u="none" strike="noStrike" kern="1200" cap="none" spc="0" normalizeH="0" baseline="0" noProof="0" dirty="0">
                <a:ln>
                  <a:noFill/>
                </a:ln>
                <a:solidFill>
                  <a:srgbClr val="FFFFFF"/>
                </a:solidFill>
                <a:effectLst/>
                <a:uLnTx/>
                <a:uFillTx/>
                <a:latin typeface="Aino"/>
              </a:endParaRPr>
            </a:p>
          </p:txBody>
        </p:sp>
        <p:sp>
          <p:nvSpPr>
            <p:cNvPr id="25" name="TextBox 24">
              <a:extLst>
                <a:ext uri="{FF2B5EF4-FFF2-40B4-BE49-F238E27FC236}">
                  <a16:creationId xmlns:a16="http://schemas.microsoft.com/office/drawing/2014/main" id="{09CFDCEB-7FD1-427B-A213-EFD9435616F9}"/>
                </a:ext>
              </a:extLst>
            </p:cNvPr>
            <p:cNvSpPr txBox="1">
              <a:spLocks noGrp="1" noRot="1" noMove="1" noResize="1" noEditPoints="1" noAdjustHandles="1" noChangeArrowheads="1" noChangeShapeType="1"/>
            </p:cNvSpPr>
            <p:nvPr/>
          </p:nvSpPr>
          <p:spPr>
            <a:xfrm>
              <a:off x="3300113" y="4806702"/>
              <a:ext cx="2347913" cy="147732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ino"/>
                  <a:ea typeface="+mn-ea"/>
                  <a:cs typeface="+mn-cs"/>
                </a:rPr>
                <a:t>in the world</a:t>
              </a:r>
              <a:endParaRPr kumimoji="0" lang="et-EE" sz="1600" b="0" i="0" u="none" strike="noStrike" kern="1200" cap="none" spc="0" normalizeH="0" baseline="0" noProof="0" dirty="0">
                <a:ln>
                  <a:noFill/>
                </a:ln>
                <a:solidFill>
                  <a:srgbClr val="FFFFFF"/>
                </a:solidFill>
                <a:effectLst/>
                <a:uLnTx/>
                <a:uFillTx/>
                <a:latin typeface="Aino"/>
                <a:ea typeface="+mn-ea"/>
                <a:cs typeface="+mn-cs"/>
              </a:endParaRPr>
            </a:p>
            <a:p>
              <a:pPr algn="ctr">
                <a:defRPr/>
              </a:pPr>
              <a:r>
                <a:rPr lang="et-EE" sz="1600" dirty="0">
                  <a:solidFill>
                    <a:srgbClr val="0078FF"/>
                  </a:solidFill>
                  <a:latin typeface="Aino"/>
                </a:rPr>
                <a:t>in </a:t>
              </a:r>
              <a:r>
                <a:rPr lang="et-EE" sz="1600" dirty="0" err="1">
                  <a:solidFill>
                    <a:srgbClr val="0078FF"/>
                  </a:solidFill>
                  <a:latin typeface="Aino"/>
                </a:rPr>
                <a:t>math</a:t>
              </a:r>
              <a:r>
                <a:rPr lang="et-EE" sz="1600" dirty="0">
                  <a:solidFill>
                    <a:srgbClr val="0078FF"/>
                  </a:solidFill>
                  <a:latin typeface="Aino"/>
                </a:rPr>
                <a:t>, </a:t>
              </a:r>
              <a:r>
                <a:rPr lang="et-EE" sz="1600" dirty="0" err="1">
                  <a:solidFill>
                    <a:srgbClr val="0078FF"/>
                  </a:solidFill>
                  <a:latin typeface="Aino"/>
                </a:rPr>
                <a:t>reading</a:t>
              </a:r>
              <a:r>
                <a:rPr lang="et-EE" sz="1600" dirty="0">
                  <a:solidFill>
                    <a:srgbClr val="0078FF"/>
                  </a:solidFill>
                  <a:latin typeface="Aino"/>
                </a:rPr>
                <a:t> </a:t>
              </a:r>
            </a:p>
            <a:p>
              <a:pPr algn="ctr">
                <a:defRPr/>
              </a:pPr>
              <a:r>
                <a:rPr lang="et-EE" sz="1600" dirty="0">
                  <a:solidFill>
                    <a:srgbClr val="0078FF"/>
                  </a:solidFill>
                  <a:latin typeface="Aino"/>
                </a:rPr>
                <a:t>and </a:t>
              </a:r>
              <a:r>
                <a:rPr lang="et-EE" sz="1600" dirty="0" err="1">
                  <a:solidFill>
                    <a:srgbClr val="0078FF"/>
                  </a:solidFill>
                  <a:latin typeface="Aino"/>
                </a:rPr>
                <a:t>science</a:t>
              </a:r>
              <a:endParaRPr lang="et-EE" sz="1600" dirty="0">
                <a:solidFill>
                  <a:srgbClr val="0078FF"/>
                </a:solidFill>
                <a:latin typeface="Ain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ino"/>
                  <a:ea typeface="+mn-ea"/>
                  <a:cs typeface="+mn-cs"/>
                </a:rPr>
                <a:t> </a:t>
              </a:r>
              <a:endParaRPr kumimoji="0" lang="et-EE" sz="1600" b="0" i="0" u="none" strike="noStrike" kern="1200" cap="none" spc="0" normalizeH="0" baseline="0" noProof="0" dirty="0">
                <a:ln>
                  <a:noFill/>
                </a:ln>
                <a:solidFill>
                  <a:srgbClr val="FFFFFF"/>
                </a:solidFill>
                <a:effectLst/>
                <a:uLnTx/>
                <a:uFillTx/>
                <a:latin typeface="Ain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t-EE" sz="1600" b="0" i="0" u="none" strike="noStrike" kern="1200" cap="none" spc="0" normalizeH="0" baseline="0" noProof="0" dirty="0">
                <a:ln>
                  <a:noFill/>
                </a:ln>
                <a:solidFill>
                  <a:srgbClr val="FFFFFF"/>
                </a:solidFill>
                <a:effectLst/>
                <a:uLnTx/>
                <a:uFillTx/>
                <a:latin typeface="Ain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accent3"/>
                </a:solidFill>
                <a:effectLst/>
                <a:uLnTx/>
                <a:uFillTx/>
                <a:latin typeface="Aino"/>
                <a:ea typeface="+mn-ea"/>
                <a:cs typeface="+mn-cs"/>
              </a:endParaRPr>
            </a:p>
          </p:txBody>
        </p:sp>
      </p:grpSp>
      <p:sp>
        <p:nvSpPr>
          <p:cNvPr id="2" name="Pealkiri 1">
            <a:extLst>
              <a:ext uri="{FF2B5EF4-FFF2-40B4-BE49-F238E27FC236}">
                <a16:creationId xmlns:a16="http://schemas.microsoft.com/office/drawing/2014/main" id="{3E04073C-A5C8-4418-AEB8-3E92BFAE5F14}"/>
              </a:ext>
            </a:extLst>
          </p:cNvPr>
          <p:cNvSpPr>
            <a:spLocks noGrp="1" noRot="1" noMove="1" noResize="1" noEditPoints="1" noAdjustHandles="1" noChangeArrowheads="1" noChangeShapeType="1"/>
          </p:cNvSpPr>
          <p:nvPr>
            <p:ph type="title"/>
          </p:nvPr>
        </p:nvSpPr>
        <p:spPr>
          <a:xfrm>
            <a:off x="623887" y="658801"/>
            <a:ext cx="11196077" cy="969974"/>
          </a:xfrm>
        </p:spPr>
        <p:txBody>
          <a:bodyPr/>
          <a:lstStyle/>
          <a:p>
            <a:r>
              <a:rPr lang="en-US" dirty="0"/>
              <a:t>Estonia</a:t>
            </a:r>
            <a:r>
              <a:rPr lang="et-EE" dirty="0"/>
              <a:t>n </a:t>
            </a:r>
            <a:r>
              <a:rPr lang="et-EE" dirty="0" err="1"/>
              <a:t>students</a:t>
            </a:r>
            <a:r>
              <a:rPr lang="et-EE" dirty="0"/>
              <a:t> </a:t>
            </a:r>
            <a:br>
              <a:rPr lang="et-EE" dirty="0"/>
            </a:br>
            <a:r>
              <a:rPr lang="et-EE" dirty="0" err="1"/>
              <a:t>top</a:t>
            </a:r>
            <a:r>
              <a:rPr lang="et-EE" dirty="0"/>
              <a:t> </a:t>
            </a:r>
            <a:r>
              <a:rPr lang="et-EE" dirty="0" err="1"/>
              <a:t>global</a:t>
            </a:r>
            <a:r>
              <a:rPr lang="et-EE" dirty="0"/>
              <a:t> </a:t>
            </a:r>
            <a:r>
              <a:rPr lang="et-EE" dirty="0" err="1"/>
              <a:t>rankings</a:t>
            </a:r>
            <a:r>
              <a:rPr lang="en-US" dirty="0"/>
              <a:t> </a:t>
            </a:r>
            <a:r>
              <a:rPr lang="et-EE" sz="2000" dirty="0"/>
              <a:t>(PISA 2022)</a:t>
            </a:r>
            <a:endParaRPr lang="et-EE" sz="5000" dirty="0"/>
          </a:p>
        </p:txBody>
      </p:sp>
      <p:grpSp>
        <p:nvGrpSpPr>
          <p:cNvPr id="7" name="Rühm 6">
            <a:extLst>
              <a:ext uri="{FF2B5EF4-FFF2-40B4-BE49-F238E27FC236}">
                <a16:creationId xmlns:a16="http://schemas.microsoft.com/office/drawing/2014/main" id="{1F5176B7-866E-408A-FC74-222E000F304F}"/>
              </a:ext>
            </a:extLst>
          </p:cNvPr>
          <p:cNvGrpSpPr>
            <a:grpSpLocks noGrp="1" noUngrp="1" noRot="1" noMove="1" noResize="1"/>
          </p:cNvGrpSpPr>
          <p:nvPr/>
        </p:nvGrpSpPr>
        <p:grpSpPr>
          <a:xfrm>
            <a:off x="6124791" y="3729541"/>
            <a:ext cx="2347914" cy="1801145"/>
            <a:chOff x="6124791" y="3729541"/>
            <a:chExt cx="2347914" cy="1801145"/>
          </a:xfrm>
        </p:grpSpPr>
        <p:sp>
          <p:nvSpPr>
            <p:cNvPr id="29" name="TextBox 28">
              <a:extLst>
                <a:ext uri="{FF2B5EF4-FFF2-40B4-BE49-F238E27FC236}">
                  <a16:creationId xmlns:a16="http://schemas.microsoft.com/office/drawing/2014/main" id="{42512256-2249-448A-8916-A5403D109D34}"/>
                </a:ext>
              </a:extLst>
            </p:cNvPr>
            <p:cNvSpPr txBox="1">
              <a:spLocks noGrp="1" noRot="1" noMove="1" noResize="1" noEditPoints="1" noAdjustHandles="1" noChangeArrowheads="1" noChangeShapeType="1"/>
            </p:cNvSpPr>
            <p:nvPr/>
          </p:nvSpPr>
          <p:spPr>
            <a:xfrm>
              <a:off x="6124791" y="4792022"/>
              <a:ext cx="2347914" cy="73866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b="0" i="0" dirty="0">
                  <a:solidFill>
                    <a:srgbClr val="E8EAED"/>
                  </a:solidFill>
                  <a:effectLst/>
                  <a:latin typeface="arial" panose="020B0604020202020204" pitchFamily="34" charset="0"/>
                </a:rPr>
                <a:t>≈</a:t>
              </a:r>
              <a:r>
                <a:rPr lang="et-EE" sz="1600" dirty="0">
                  <a:solidFill>
                    <a:srgbClr val="FFFFFF"/>
                  </a:solidFill>
                  <a:latin typeface="Aino"/>
                </a:rPr>
                <a:t> 1.5 </a:t>
              </a:r>
              <a:r>
                <a:rPr lang="et-EE" sz="1600" dirty="0" err="1">
                  <a:solidFill>
                    <a:srgbClr val="FFFFFF"/>
                  </a:solidFill>
                  <a:latin typeface="Aino"/>
                </a:rPr>
                <a:t>times</a:t>
              </a:r>
              <a:r>
                <a:rPr lang="et-EE" sz="1600" dirty="0">
                  <a:solidFill>
                    <a:srgbClr val="FFFFFF"/>
                  </a:solidFill>
                  <a:latin typeface="Aino"/>
                </a:rPr>
                <a:t> </a:t>
              </a:r>
              <a:r>
                <a:rPr lang="et-EE" sz="1600" dirty="0" err="1">
                  <a:solidFill>
                    <a:srgbClr val="FFFFFF"/>
                  </a:solidFill>
                  <a:latin typeface="Aino"/>
                </a:rPr>
                <a:t>more</a:t>
              </a:r>
              <a:endParaRPr lang="et-EE" sz="1600" dirty="0">
                <a:solidFill>
                  <a:srgbClr val="FFFFFF"/>
                </a:solidFill>
                <a:latin typeface="Ain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dirty="0" err="1">
                  <a:solidFill>
                    <a:srgbClr val="FFFFFF"/>
                  </a:solidFill>
                  <a:latin typeface="Aino"/>
                </a:rPr>
                <a:t>top</a:t>
              </a:r>
              <a:r>
                <a:rPr lang="et-EE" sz="1600" dirty="0">
                  <a:solidFill>
                    <a:srgbClr val="FFFFFF"/>
                  </a:solidFill>
                  <a:latin typeface="Aino"/>
                </a:rPr>
                <a:t> </a:t>
              </a:r>
              <a:r>
                <a:rPr lang="et-EE" sz="1600" dirty="0" err="1">
                  <a:solidFill>
                    <a:srgbClr val="FFFFFF"/>
                  </a:solidFill>
                  <a:latin typeface="Aino"/>
                </a:rPr>
                <a:t>performers</a:t>
              </a:r>
              <a:r>
                <a:rPr lang="et-EE" sz="1600" dirty="0">
                  <a:solidFill>
                    <a:srgbClr val="FFFFFF"/>
                  </a:solidFill>
                  <a:latin typeface="Aino"/>
                </a:rPr>
                <a:t> </a:t>
              </a:r>
              <a:br>
                <a:rPr lang="et-EE" sz="1600" dirty="0">
                  <a:solidFill>
                    <a:srgbClr val="FFFFFF"/>
                  </a:solidFill>
                  <a:latin typeface="Aino"/>
                </a:rPr>
              </a:br>
              <a:r>
                <a:rPr lang="et-EE" sz="1600" dirty="0">
                  <a:solidFill>
                    <a:srgbClr val="0078FF"/>
                  </a:solidFill>
                  <a:latin typeface="Aino"/>
                </a:rPr>
                <a:t>vs OECD </a:t>
              </a:r>
              <a:r>
                <a:rPr lang="et-EE" sz="1600" dirty="0" err="1">
                  <a:solidFill>
                    <a:srgbClr val="0078FF"/>
                  </a:solidFill>
                  <a:latin typeface="Aino"/>
                </a:rPr>
                <a:t>mean</a:t>
              </a:r>
              <a:endParaRPr lang="en-GB" sz="1600" dirty="0">
                <a:solidFill>
                  <a:srgbClr val="0078FF"/>
                </a:solidFill>
                <a:latin typeface="Aino"/>
              </a:endParaRPr>
            </a:p>
          </p:txBody>
        </p:sp>
        <p:pic>
          <p:nvPicPr>
            <p:cNvPr id="4" name="Pilt 3">
              <a:extLst>
                <a:ext uri="{FF2B5EF4-FFF2-40B4-BE49-F238E27FC236}">
                  <a16:creationId xmlns:a16="http://schemas.microsoft.com/office/drawing/2014/main" id="{35982775-4F7B-4EE4-99E8-0448A19CF78D}"/>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762" y="3729541"/>
              <a:ext cx="969972" cy="969972"/>
            </a:xfrm>
            <a:prstGeom prst="rect">
              <a:avLst/>
            </a:prstGeom>
          </p:spPr>
        </p:pic>
      </p:grpSp>
      <p:grpSp>
        <p:nvGrpSpPr>
          <p:cNvPr id="8" name="Rühm 7">
            <a:extLst>
              <a:ext uri="{FF2B5EF4-FFF2-40B4-BE49-F238E27FC236}">
                <a16:creationId xmlns:a16="http://schemas.microsoft.com/office/drawing/2014/main" id="{891CBCF8-7B9B-344B-BADC-FD9FB28E4C31}"/>
              </a:ext>
            </a:extLst>
          </p:cNvPr>
          <p:cNvGrpSpPr>
            <a:grpSpLocks noGrp="1" noUngrp="1" noRot="1" noMove="1" noResize="1"/>
          </p:cNvGrpSpPr>
          <p:nvPr/>
        </p:nvGrpSpPr>
        <p:grpSpPr>
          <a:xfrm>
            <a:off x="8959860" y="3729541"/>
            <a:ext cx="2347913" cy="1815825"/>
            <a:chOff x="8959860" y="3729541"/>
            <a:chExt cx="2347913" cy="1815825"/>
          </a:xfrm>
        </p:grpSpPr>
        <p:sp>
          <p:nvSpPr>
            <p:cNvPr id="21" name="TextBox 20">
              <a:extLst>
                <a:ext uri="{FF2B5EF4-FFF2-40B4-BE49-F238E27FC236}">
                  <a16:creationId xmlns:a16="http://schemas.microsoft.com/office/drawing/2014/main" id="{E7706719-C194-4ECF-A1B8-95F78B4DC410}"/>
                </a:ext>
              </a:extLst>
            </p:cNvPr>
            <p:cNvSpPr txBox="1">
              <a:spLocks noGrp="1" noRot="1" noMove="1" noResize="1" noEditPoints="1" noAdjustHandles="1" noChangeArrowheads="1" noChangeShapeType="1"/>
            </p:cNvSpPr>
            <p:nvPr/>
          </p:nvSpPr>
          <p:spPr>
            <a:xfrm>
              <a:off x="8959860" y="4806702"/>
              <a:ext cx="2347913" cy="73866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b="0" i="0" dirty="0">
                  <a:solidFill>
                    <a:srgbClr val="E8EAED"/>
                  </a:solidFill>
                  <a:effectLst/>
                  <a:latin typeface="arial" panose="020B0604020202020204" pitchFamily="34" charset="0"/>
                </a:rPr>
                <a:t>≈ </a:t>
              </a:r>
              <a:r>
                <a:rPr kumimoji="0" lang="et-EE" sz="1600" b="0" i="0" u="none" strike="noStrike" kern="1200" cap="none" spc="0" normalizeH="0" baseline="0" noProof="0" dirty="0">
                  <a:ln>
                    <a:noFill/>
                  </a:ln>
                  <a:solidFill>
                    <a:srgbClr val="FFFFFF"/>
                  </a:solidFill>
                  <a:effectLst/>
                  <a:uLnTx/>
                  <a:uFillTx/>
                  <a:latin typeface="Aino"/>
                  <a:ea typeface="+mn-ea"/>
                  <a:cs typeface="+mn-cs"/>
                </a:rPr>
                <a:t>2 </a:t>
              </a:r>
              <a:r>
                <a:rPr kumimoji="0" lang="et-EE" sz="1600" b="0" i="0" u="none" strike="noStrike" kern="1200" cap="none" spc="0" normalizeH="0" baseline="0" noProof="0" dirty="0" err="1">
                  <a:ln>
                    <a:noFill/>
                  </a:ln>
                  <a:solidFill>
                    <a:srgbClr val="FFFFFF"/>
                  </a:solidFill>
                  <a:effectLst/>
                  <a:uLnTx/>
                  <a:uFillTx/>
                  <a:latin typeface="Aino"/>
                  <a:ea typeface="+mn-ea"/>
                  <a:cs typeface="+mn-cs"/>
                </a:rPr>
                <a:t>times</a:t>
              </a:r>
              <a:r>
                <a:rPr kumimoji="0" lang="et-EE" sz="1600" b="0" i="0" u="none" strike="noStrike" kern="1200" cap="none" spc="0" normalizeH="0" baseline="0" noProof="0" dirty="0">
                  <a:ln>
                    <a:noFill/>
                  </a:ln>
                  <a:solidFill>
                    <a:srgbClr val="FFFFFF"/>
                  </a:solidFill>
                  <a:effectLst/>
                  <a:uLnTx/>
                  <a:uFillTx/>
                  <a:latin typeface="Aino"/>
                  <a:ea typeface="+mn-ea"/>
                  <a:cs typeface="+mn-cs"/>
                </a:rPr>
                <a:t> </a:t>
              </a:r>
              <a:r>
                <a:rPr lang="et-EE" sz="1600" dirty="0" err="1">
                  <a:solidFill>
                    <a:srgbClr val="FFFFFF"/>
                  </a:solidFill>
                  <a:latin typeface="Aino"/>
                </a:rPr>
                <a:t>less</a:t>
              </a:r>
              <a:endParaRPr lang="et-EE" sz="1600" dirty="0">
                <a:solidFill>
                  <a:srgbClr val="FFFFFF"/>
                </a:solidFill>
                <a:latin typeface="Ain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dirty="0" err="1">
                  <a:ln>
                    <a:noFill/>
                  </a:ln>
                  <a:solidFill>
                    <a:srgbClr val="FFFFFF"/>
                  </a:solidFill>
                  <a:effectLst/>
                  <a:uLnTx/>
                  <a:uFillTx/>
                  <a:latin typeface="Aino"/>
                  <a:ea typeface="+mn-ea"/>
                  <a:cs typeface="+mn-cs"/>
                </a:rPr>
                <a:t>low</a:t>
              </a:r>
              <a:r>
                <a:rPr kumimoji="0" lang="et-EE" sz="1600" b="0" i="0" u="none" strike="noStrike" kern="1200" cap="none" spc="0" normalizeH="0" baseline="0" noProof="0" dirty="0">
                  <a:ln>
                    <a:noFill/>
                  </a:ln>
                  <a:solidFill>
                    <a:srgbClr val="FFFFFF"/>
                  </a:solidFill>
                  <a:effectLst/>
                  <a:uLnTx/>
                  <a:uFillTx/>
                  <a:latin typeface="Aino"/>
                  <a:ea typeface="+mn-ea"/>
                  <a:cs typeface="+mn-cs"/>
                </a:rPr>
                <a:t> </a:t>
              </a:r>
              <a:r>
                <a:rPr kumimoji="0" lang="et-EE" sz="1600" b="0" i="0" u="none" strike="noStrike" kern="1200" cap="none" spc="0" normalizeH="0" baseline="0" noProof="0" dirty="0" err="1">
                  <a:ln>
                    <a:noFill/>
                  </a:ln>
                  <a:solidFill>
                    <a:srgbClr val="FFFFFF"/>
                  </a:solidFill>
                  <a:effectLst/>
                  <a:uLnTx/>
                  <a:uFillTx/>
                  <a:latin typeface="Aino"/>
                  <a:ea typeface="+mn-ea"/>
                  <a:cs typeface="+mn-cs"/>
                </a:rPr>
                <a:t>performers</a:t>
              </a:r>
              <a:r>
                <a:rPr kumimoji="0" lang="et-EE" sz="1600" b="0" i="0" u="none" strike="noStrike" kern="1200" cap="none" spc="0" normalizeH="0" baseline="0" noProof="0" dirty="0">
                  <a:ln>
                    <a:noFill/>
                  </a:ln>
                  <a:solidFill>
                    <a:srgbClr val="FFFFFF"/>
                  </a:solidFill>
                  <a:effectLst/>
                  <a:uLnTx/>
                  <a:uFillTx/>
                  <a:latin typeface="Ain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dirty="0">
                  <a:solidFill>
                    <a:srgbClr val="0078FF"/>
                  </a:solidFill>
                  <a:latin typeface="Aino"/>
                </a:rPr>
                <a:t>vs OECD </a:t>
              </a:r>
              <a:r>
                <a:rPr lang="et-EE" sz="1600" dirty="0" err="1">
                  <a:solidFill>
                    <a:srgbClr val="0078FF"/>
                  </a:solidFill>
                  <a:latin typeface="Aino"/>
                </a:rPr>
                <a:t>mean</a:t>
              </a:r>
              <a:endParaRPr lang="en-GB" sz="1600" dirty="0">
                <a:solidFill>
                  <a:srgbClr val="0078FF"/>
                </a:solidFill>
                <a:latin typeface="Aino"/>
              </a:endParaRPr>
            </a:p>
          </p:txBody>
        </p:sp>
        <p:pic>
          <p:nvPicPr>
            <p:cNvPr id="6" name="Pilt 5">
              <a:extLst>
                <a:ext uri="{FF2B5EF4-FFF2-40B4-BE49-F238E27FC236}">
                  <a16:creationId xmlns:a16="http://schemas.microsoft.com/office/drawing/2014/main" id="{2D340E50-E2CB-4D61-86D8-2791CAC1EECB}"/>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11672" y="3729541"/>
              <a:ext cx="969973" cy="969973"/>
            </a:xfrm>
            <a:prstGeom prst="rect">
              <a:avLst/>
            </a:prstGeom>
          </p:spPr>
        </p:pic>
      </p:grpSp>
    </p:spTree>
    <p:extLst>
      <p:ext uri="{BB962C8B-B14F-4D97-AF65-F5344CB8AC3E}">
        <p14:creationId xmlns:p14="http://schemas.microsoft.com/office/powerpoint/2010/main" val="4241868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5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5">
            <a:extLst>
              <a:ext uri="{FF2B5EF4-FFF2-40B4-BE49-F238E27FC236}">
                <a16:creationId xmlns:a16="http://schemas.microsoft.com/office/drawing/2014/main" id="{F057D624-43F9-DC7D-8641-4CD9BD4C2FCA}"/>
              </a:ext>
            </a:extLst>
          </p:cNvPr>
          <p:cNvSpPr>
            <a:spLocks noGrp="1"/>
          </p:cNvSpPr>
          <p:nvPr>
            <p:ph type="title"/>
          </p:nvPr>
        </p:nvSpPr>
        <p:spPr/>
        <p:txBody>
          <a:bodyPr/>
          <a:lstStyle/>
          <a:p>
            <a:r>
              <a:rPr lang="et-EE" sz="4400" dirty="0" err="1"/>
              <a:t>Characteristics</a:t>
            </a:r>
            <a:r>
              <a:rPr lang="et-EE" sz="4400" dirty="0"/>
              <a:t> of </a:t>
            </a:r>
            <a:br>
              <a:rPr lang="et-EE" sz="4400" dirty="0"/>
            </a:br>
            <a:r>
              <a:rPr lang="en-US" sz="4400" dirty="0"/>
              <a:t>Estonia’s </a:t>
            </a:r>
            <a:r>
              <a:rPr lang="et-EE" sz="4400" dirty="0"/>
              <a:t>e</a:t>
            </a:r>
            <a:r>
              <a:rPr lang="en-US" sz="4400" dirty="0" err="1"/>
              <a:t>ducation</a:t>
            </a:r>
            <a:r>
              <a:rPr lang="et-EE" sz="4400" dirty="0"/>
              <a:t> </a:t>
            </a:r>
            <a:r>
              <a:rPr lang="et-EE" sz="4400" dirty="0" err="1"/>
              <a:t>system</a:t>
            </a:r>
            <a:br>
              <a:rPr lang="et-EE" sz="4400" dirty="0"/>
            </a:br>
            <a:endParaRPr lang="et-EE" sz="2800" dirty="0">
              <a:latin typeface="+mn-lt"/>
            </a:endParaRPr>
          </a:p>
        </p:txBody>
      </p:sp>
      <p:sp>
        <p:nvSpPr>
          <p:cNvPr id="2" name="Teksti kohatäide 1">
            <a:extLst>
              <a:ext uri="{FF2B5EF4-FFF2-40B4-BE49-F238E27FC236}">
                <a16:creationId xmlns:a16="http://schemas.microsoft.com/office/drawing/2014/main" id="{23F0875F-25E2-46BB-A757-795DBA2681E1}"/>
              </a:ext>
            </a:extLst>
          </p:cNvPr>
          <p:cNvSpPr>
            <a:spLocks noGrp="1"/>
          </p:cNvSpPr>
          <p:nvPr>
            <p:ph type="body" sz="quarter" idx="12"/>
          </p:nvPr>
        </p:nvSpPr>
        <p:spPr/>
        <p:txBody>
          <a:bodyPr anchor="b"/>
          <a:lstStyle/>
          <a:p>
            <a:r>
              <a:rPr lang="et-EE" dirty="0"/>
              <a:t>AUTONOMY in </a:t>
            </a:r>
            <a:r>
              <a:rPr lang="et-EE" dirty="0" err="1"/>
              <a:t>schools</a:t>
            </a:r>
            <a:r>
              <a:rPr lang="et-EE" dirty="0"/>
              <a:t>: </a:t>
            </a:r>
            <a:br>
              <a:rPr lang="et-EE" dirty="0"/>
            </a:br>
            <a:r>
              <a:rPr lang="et-EE" dirty="0" err="1"/>
              <a:t>Fostering</a:t>
            </a:r>
            <a:r>
              <a:rPr lang="et-EE" dirty="0"/>
              <a:t> </a:t>
            </a:r>
            <a:r>
              <a:rPr lang="et-EE" dirty="0" err="1"/>
              <a:t>innovation</a:t>
            </a:r>
            <a:r>
              <a:rPr lang="et-EE" dirty="0"/>
              <a:t> and </a:t>
            </a:r>
            <a:r>
              <a:rPr lang="et-EE" dirty="0" err="1"/>
              <a:t>flexibility</a:t>
            </a:r>
            <a:endParaRPr lang="et-EE" dirty="0"/>
          </a:p>
          <a:p>
            <a:endParaRPr lang="et-EE" dirty="0"/>
          </a:p>
          <a:p>
            <a:r>
              <a:rPr lang="et-EE" dirty="0"/>
              <a:t>EDUCATION IS FREE OF CHARGE: </a:t>
            </a:r>
            <a:br>
              <a:rPr lang="et-EE" dirty="0"/>
            </a:br>
            <a:r>
              <a:rPr lang="et-EE" dirty="0" err="1"/>
              <a:t>Ensuring</a:t>
            </a:r>
            <a:r>
              <a:rPr lang="et-EE" dirty="0"/>
              <a:t> </a:t>
            </a:r>
            <a:r>
              <a:rPr lang="et-EE" dirty="0" err="1"/>
              <a:t>equal</a:t>
            </a:r>
            <a:r>
              <a:rPr lang="et-EE" dirty="0"/>
              <a:t> </a:t>
            </a:r>
            <a:r>
              <a:rPr lang="et-EE" dirty="0" err="1"/>
              <a:t>access</a:t>
            </a:r>
            <a:r>
              <a:rPr lang="et-EE" dirty="0"/>
              <a:t> </a:t>
            </a:r>
            <a:br>
              <a:rPr lang="et-EE" dirty="0"/>
            </a:br>
            <a:r>
              <a:rPr lang="et-EE" dirty="0" err="1"/>
              <a:t>to</a:t>
            </a:r>
            <a:r>
              <a:rPr lang="et-EE" dirty="0"/>
              <a:t> </a:t>
            </a:r>
            <a:r>
              <a:rPr lang="et-EE" dirty="0" err="1"/>
              <a:t>tech</a:t>
            </a:r>
            <a:r>
              <a:rPr lang="et-EE" dirty="0"/>
              <a:t> </a:t>
            </a:r>
            <a:r>
              <a:rPr lang="et-EE" dirty="0" err="1"/>
              <a:t>education</a:t>
            </a:r>
            <a:r>
              <a:rPr lang="et-EE" dirty="0"/>
              <a:t> </a:t>
            </a:r>
            <a:r>
              <a:rPr lang="et-EE" dirty="0" err="1"/>
              <a:t>opportunities</a:t>
            </a:r>
            <a:endParaRPr lang="et-EE" dirty="0"/>
          </a:p>
        </p:txBody>
      </p:sp>
      <p:sp>
        <p:nvSpPr>
          <p:cNvPr id="3" name="Teksti kohatäide 2">
            <a:extLst>
              <a:ext uri="{FF2B5EF4-FFF2-40B4-BE49-F238E27FC236}">
                <a16:creationId xmlns:a16="http://schemas.microsoft.com/office/drawing/2014/main" id="{9E26322A-2112-4D81-5DDA-CB13542B1B8C}"/>
              </a:ext>
            </a:extLst>
          </p:cNvPr>
          <p:cNvSpPr>
            <a:spLocks noGrp="1"/>
          </p:cNvSpPr>
          <p:nvPr>
            <p:ph type="body" sz="quarter" idx="13"/>
          </p:nvPr>
        </p:nvSpPr>
        <p:spPr/>
        <p:txBody>
          <a:bodyPr anchor="b"/>
          <a:lstStyle/>
          <a:p>
            <a:endParaRPr lang="et-EE" dirty="0"/>
          </a:p>
          <a:p>
            <a:r>
              <a:rPr lang="et-EE" dirty="0" err="1"/>
              <a:t>Emphasis</a:t>
            </a:r>
            <a:r>
              <a:rPr lang="et-EE" dirty="0"/>
              <a:t> on HOBBY EDUCATION: </a:t>
            </a:r>
            <a:r>
              <a:rPr lang="et-EE" dirty="0" err="1"/>
              <a:t>Nurturing</a:t>
            </a:r>
            <a:r>
              <a:rPr lang="et-EE" dirty="0"/>
              <a:t> </a:t>
            </a:r>
            <a:r>
              <a:rPr lang="et-EE" dirty="0" err="1"/>
              <a:t>interests</a:t>
            </a:r>
            <a:r>
              <a:rPr lang="et-EE" dirty="0"/>
              <a:t> in </a:t>
            </a:r>
            <a:r>
              <a:rPr lang="et-EE" dirty="0" err="1"/>
              <a:t>areas</a:t>
            </a:r>
            <a:r>
              <a:rPr lang="et-EE" dirty="0"/>
              <a:t> </a:t>
            </a:r>
            <a:r>
              <a:rPr lang="et-EE" dirty="0" err="1"/>
              <a:t>like</a:t>
            </a:r>
            <a:r>
              <a:rPr lang="et-EE" dirty="0"/>
              <a:t> </a:t>
            </a:r>
            <a:r>
              <a:rPr lang="et-EE" dirty="0" err="1"/>
              <a:t>technology</a:t>
            </a:r>
            <a:endParaRPr lang="et-EE" dirty="0"/>
          </a:p>
          <a:p>
            <a:endParaRPr lang="et-EE" dirty="0"/>
          </a:p>
          <a:p>
            <a:r>
              <a:rPr lang="et-EE" dirty="0"/>
              <a:t>STRATEGIC PLANNING: </a:t>
            </a:r>
            <a:br>
              <a:rPr lang="et-EE" dirty="0"/>
            </a:br>
            <a:r>
              <a:rPr lang="et-EE" dirty="0"/>
              <a:t>G</a:t>
            </a:r>
            <a:r>
              <a:rPr lang="en-US" dirty="0" err="1"/>
              <a:t>oal</a:t>
            </a:r>
            <a:r>
              <a:rPr lang="en-US" dirty="0"/>
              <a:t>-setting with stakeholders to guide Estonia's tech education journey</a:t>
            </a:r>
            <a:endParaRPr lang="et-EE" dirty="0"/>
          </a:p>
        </p:txBody>
      </p:sp>
    </p:spTree>
    <p:extLst>
      <p:ext uri="{BB962C8B-B14F-4D97-AF65-F5344CB8AC3E}">
        <p14:creationId xmlns:p14="http://schemas.microsoft.com/office/powerpoint/2010/main" val="847821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ealkiri 13">
            <a:extLst>
              <a:ext uri="{FF2B5EF4-FFF2-40B4-BE49-F238E27FC236}">
                <a16:creationId xmlns:a16="http://schemas.microsoft.com/office/drawing/2014/main" id="{5C246A8F-9444-B6D1-5CCC-D95AAFB7FAE8}"/>
              </a:ext>
            </a:extLst>
          </p:cNvPr>
          <p:cNvSpPr>
            <a:spLocks/>
          </p:cNvSpPr>
          <p:nvPr>
            <p:ph type="title"/>
          </p:nvPr>
        </p:nvSpPr>
        <p:spPr/>
        <p:txBody>
          <a:bodyPr/>
          <a:lstStyle/>
          <a:p>
            <a:r>
              <a:rPr lang="en-US"/>
              <a:t>Tracing the </a:t>
            </a:r>
            <a:r>
              <a:rPr lang="et-EE"/>
              <a:t>r</a:t>
            </a:r>
            <a:r>
              <a:rPr lang="en-US" err="1"/>
              <a:t>oots</a:t>
            </a:r>
            <a:endParaRPr lang="et-EE"/>
          </a:p>
        </p:txBody>
      </p:sp>
      <p:sp>
        <p:nvSpPr>
          <p:cNvPr id="8" name="Teksti kohatäide 7">
            <a:extLst>
              <a:ext uri="{FF2B5EF4-FFF2-40B4-BE49-F238E27FC236}">
                <a16:creationId xmlns:a16="http://schemas.microsoft.com/office/drawing/2014/main" id="{EB36AB73-8888-6C48-3A8A-BDC53C82C433}"/>
              </a:ext>
            </a:extLst>
          </p:cNvPr>
          <p:cNvSpPr>
            <a:spLocks/>
          </p:cNvSpPr>
          <p:nvPr>
            <p:ph type="body" sz="quarter" idx="11"/>
          </p:nvPr>
        </p:nvSpPr>
        <p:spPr/>
        <p:txBody>
          <a:bodyPr/>
          <a:lstStyle/>
          <a:p>
            <a:r>
              <a:rPr lang="en-US"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The </a:t>
            </a:r>
            <a:r>
              <a:rPr lang="et-EE"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s</a:t>
            </a:r>
            <a:r>
              <a:rPr lang="en-US"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tart of Estonia’s </a:t>
            </a:r>
            <a:r>
              <a:rPr lang="et-EE"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t</a:t>
            </a:r>
            <a:r>
              <a:rPr lang="en-US" sz="1800" err="1">
                <a:solidFill>
                  <a:srgbClr val="000096"/>
                </a:solidFill>
                <a:effectLst/>
                <a:latin typeface="Aino" panose="02000603040504020204" pitchFamily="50" charset="-70"/>
                <a:ea typeface="Times New Roman" panose="02020603050405020304" pitchFamily="18" charset="0"/>
                <a:cs typeface="Aino" panose="02000603040504020204" pitchFamily="50" charset="-70"/>
              </a:rPr>
              <a:t>ech</a:t>
            </a:r>
            <a:r>
              <a:rPr lang="en-US"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 </a:t>
            </a:r>
            <a:r>
              <a:rPr lang="et-EE"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e</a:t>
            </a:r>
            <a:r>
              <a:rPr lang="en-US" sz="1800" err="1">
                <a:solidFill>
                  <a:srgbClr val="000096"/>
                </a:solidFill>
                <a:effectLst/>
                <a:latin typeface="Aino" panose="02000603040504020204" pitchFamily="50" charset="-70"/>
                <a:ea typeface="Times New Roman" panose="02020603050405020304" pitchFamily="18" charset="0"/>
                <a:cs typeface="Aino" panose="02000603040504020204" pitchFamily="50" charset="-70"/>
              </a:rPr>
              <a:t>ducation</a:t>
            </a:r>
            <a:r>
              <a:rPr lang="en-US"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 </a:t>
            </a:r>
            <a:r>
              <a:rPr lang="et-EE"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r</a:t>
            </a:r>
            <a:r>
              <a:rPr lang="en-US"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evolution</a:t>
            </a:r>
            <a:endParaRPr lang="et-EE"/>
          </a:p>
        </p:txBody>
      </p:sp>
      <p:sp>
        <p:nvSpPr>
          <p:cNvPr id="3" name="TextBox 3"/>
          <p:cNvSpPr txBox="1">
            <a:spLocks/>
          </p:cNvSpPr>
          <p:nvPr/>
        </p:nvSpPr>
        <p:spPr>
          <a:xfrm>
            <a:off x="1718600" y="3685117"/>
            <a:ext cx="1237929" cy="59958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559"/>
              </a:lnSpc>
              <a:spcBef>
                <a:spcPct val="0"/>
              </a:spcBef>
            </a:pPr>
            <a:r>
              <a:rPr lang="en-US" sz="1200" u="none" spc="12" dirty="0">
                <a:solidFill>
                  <a:schemeClr val="accent1"/>
                </a:solidFill>
              </a:rPr>
              <a:t>First computers </a:t>
            </a:r>
          </a:p>
          <a:p>
            <a:pPr marL="0" lvl="0" indent="0" algn="l">
              <a:lnSpc>
                <a:spcPts val="1559"/>
              </a:lnSpc>
              <a:spcBef>
                <a:spcPct val="0"/>
              </a:spcBef>
            </a:pPr>
            <a:r>
              <a:rPr lang="en-US" sz="1200" u="none" spc="12" dirty="0">
                <a:solidFill>
                  <a:schemeClr val="accent1"/>
                </a:solidFill>
              </a:rPr>
              <a:t>type JUKU </a:t>
            </a:r>
          </a:p>
          <a:p>
            <a:pPr marL="0" lvl="0" indent="0" algn="l">
              <a:lnSpc>
                <a:spcPts val="1560"/>
              </a:lnSpc>
              <a:spcBef>
                <a:spcPct val="0"/>
              </a:spcBef>
            </a:pPr>
            <a:r>
              <a:rPr lang="en-US" sz="1200" u="none" spc="12" dirty="0">
                <a:solidFill>
                  <a:schemeClr val="accent1"/>
                </a:solidFill>
              </a:rPr>
              <a:t>reached schools</a:t>
            </a:r>
          </a:p>
        </p:txBody>
      </p:sp>
      <p:sp>
        <p:nvSpPr>
          <p:cNvPr id="4" name="TextBox 4"/>
          <p:cNvSpPr txBox="1">
            <a:spLocks/>
          </p:cNvSpPr>
          <p:nvPr/>
        </p:nvSpPr>
        <p:spPr>
          <a:xfrm>
            <a:off x="1718601" y="3293011"/>
            <a:ext cx="1249783" cy="32226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1"/>
                </a:solidFill>
                <a:latin typeface="Aino" panose="02000603040504020204" pitchFamily="50" charset="-70"/>
              </a:rPr>
              <a:t>1988</a:t>
            </a:r>
          </a:p>
        </p:txBody>
      </p:sp>
      <p:sp>
        <p:nvSpPr>
          <p:cNvPr id="6" name="TextBox 6"/>
          <p:cNvSpPr txBox="1">
            <a:spLocks/>
          </p:cNvSpPr>
          <p:nvPr/>
        </p:nvSpPr>
        <p:spPr>
          <a:xfrm>
            <a:off x="641116" y="2756946"/>
            <a:ext cx="1117265" cy="39433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560"/>
              </a:lnSpc>
            </a:pPr>
            <a:r>
              <a:rPr lang="en-US" sz="1200" spc="12">
                <a:solidFill>
                  <a:schemeClr val="accent1"/>
                </a:solidFill>
              </a:rPr>
              <a:t>Institute</a:t>
            </a:r>
          </a:p>
          <a:p>
            <a:pPr>
              <a:lnSpc>
                <a:spcPts val="1560"/>
              </a:lnSpc>
            </a:pPr>
            <a:r>
              <a:rPr lang="en-US" sz="1200" spc="12">
                <a:solidFill>
                  <a:schemeClr val="accent1"/>
                </a:solidFill>
              </a:rPr>
              <a:t>of Cybernetics</a:t>
            </a:r>
          </a:p>
        </p:txBody>
      </p:sp>
      <p:sp>
        <p:nvSpPr>
          <p:cNvPr id="7" name="TextBox 7"/>
          <p:cNvSpPr txBox="1">
            <a:spLocks/>
          </p:cNvSpPr>
          <p:nvPr/>
        </p:nvSpPr>
        <p:spPr>
          <a:xfrm>
            <a:off x="641116" y="2366684"/>
            <a:ext cx="1205611" cy="330219"/>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dirty="0">
                <a:solidFill>
                  <a:schemeClr val="accent1"/>
                </a:solidFill>
                <a:latin typeface="Aino" panose="02000603040504020204" pitchFamily="50" charset="-70"/>
              </a:rPr>
              <a:t>1960</a:t>
            </a:r>
          </a:p>
        </p:txBody>
      </p:sp>
      <p:sp>
        <p:nvSpPr>
          <p:cNvPr id="16" name="TextBox 16"/>
          <p:cNvSpPr txBox="1">
            <a:spLocks/>
          </p:cNvSpPr>
          <p:nvPr/>
        </p:nvSpPr>
        <p:spPr>
          <a:xfrm>
            <a:off x="3656866" y="5580849"/>
            <a:ext cx="2036561" cy="101527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560"/>
              </a:lnSpc>
              <a:spcBef>
                <a:spcPct val="0"/>
              </a:spcBef>
            </a:pPr>
            <a:r>
              <a:rPr lang="en-US" sz="1200" u="none" spc="12" dirty="0">
                <a:solidFill>
                  <a:schemeClr val="accent6"/>
                </a:solidFill>
              </a:rPr>
              <a:t>All schools connected </a:t>
            </a:r>
          </a:p>
          <a:p>
            <a:pPr marL="0" lvl="0" indent="0" algn="l">
              <a:lnSpc>
                <a:spcPts val="1560"/>
              </a:lnSpc>
              <a:spcBef>
                <a:spcPct val="0"/>
              </a:spcBef>
            </a:pPr>
            <a:r>
              <a:rPr lang="en-US" sz="1200" u="none" spc="12" dirty="0">
                <a:solidFill>
                  <a:schemeClr val="accent6"/>
                </a:solidFill>
              </a:rPr>
              <a:t>to internet</a:t>
            </a:r>
            <a:r>
              <a:rPr lang="et-EE" sz="1200" u="none" spc="12" dirty="0">
                <a:solidFill>
                  <a:schemeClr val="accent6"/>
                </a:solidFill>
              </a:rPr>
              <a:t> and </a:t>
            </a:r>
            <a:r>
              <a:rPr lang="en-US" sz="1200" u="none" spc="12" dirty="0">
                <a:solidFill>
                  <a:schemeClr val="accent6"/>
                </a:solidFill>
              </a:rPr>
              <a:t>provided with computers</a:t>
            </a:r>
          </a:p>
          <a:p>
            <a:pPr marL="0" lvl="0" indent="0" algn="l">
              <a:lnSpc>
                <a:spcPts val="1560"/>
              </a:lnSpc>
              <a:spcBef>
                <a:spcPct val="0"/>
              </a:spcBef>
            </a:pPr>
            <a:endParaRPr lang="en-US" sz="1200" u="none" spc="12" dirty="0">
              <a:solidFill>
                <a:schemeClr val="accent6"/>
              </a:solidFill>
            </a:endParaRPr>
          </a:p>
          <a:p>
            <a:pPr marL="0" lvl="0" indent="0" algn="l">
              <a:lnSpc>
                <a:spcPts val="1560"/>
              </a:lnSpc>
              <a:spcBef>
                <a:spcPct val="0"/>
              </a:spcBef>
            </a:pPr>
            <a:r>
              <a:rPr lang="en-US" sz="1200" u="none" spc="12" dirty="0" err="1">
                <a:solidFill>
                  <a:schemeClr val="accent1"/>
                </a:solidFill>
              </a:rPr>
              <a:t>Look@World</a:t>
            </a:r>
            <a:r>
              <a:rPr lang="en-US" sz="1200" u="none" spc="12" dirty="0">
                <a:solidFill>
                  <a:schemeClr val="accent1"/>
                </a:solidFill>
              </a:rPr>
              <a:t> Foundation</a:t>
            </a:r>
          </a:p>
        </p:txBody>
      </p:sp>
      <p:sp>
        <p:nvSpPr>
          <p:cNvPr id="17" name="TextBox 17"/>
          <p:cNvSpPr txBox="1">
            <a:spLocks/>
          </p:cNvSpPr>
          <p:nvPr/>
        </p:nvSpPr>
        <p:spPr>
          <a:xfrm>
            <a:off x="3669801" y="5162917"/>
            <a:ext cx="2197599" cy="32226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6"/>
                </a:solidFill>
                <a:latin typeface="Aino" panose="02000603040504020204" pitchFamily="50" charset="-70"/>
              </a:rPr>
              <a:t>2001</a:t>
            </a:r>
          </a:p>
        </p:txBody>
      </p:sp>
      <p:sp>
        <p:nvSpPr>
          <p:cNvPr id="22" name="TextBox 22"/>
          <p:cNvSpPr txBox="1">
            <a:spLocks/>
          </p:cNvSpPr>
          <p:nvPr/>
        </p:nvSpPr>
        <p:spPr>
          <a:xfrm>
            <a:off x="7696200" y="5872091"/>
            <a:ext cx="1297305" cy="604909"/>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560"/>
              </a:lnSpc>
              <a:spcBef>
                <a:spcPct val="0"/>
              </a:spcBef>
            </a:pPr>
            <a:r>
              <a:rPr lang="en-US" sz="1200" u="none" spc="12">
                <a:solidFill>
                  <a:schemeClr val="accent6"/>
                </a:solidFill>
              </a:rPr>
              <a:t>IT Academy</a:t>
            </a:r>
          </a:p>
          <a:p>
            <a:pPr marL="0" lvl="0" indent="0" algn="l">
              <a:lnSpc>
                <a:spcPts val="1560"/>
              </a:lnSpc>
              <a:spcBef>
                <a:spcPct val="0"/>
              </a:spcBef>
            </a:pPr>
            <a:endParaRPr lang="en-US" sz="1200" u="none" spc="12">
              <a:solidFill>
                <a:schemeClr val="accent6"/>
              </a:solidFill>
            </a:endParaRPr>
          </a:p>
          <a:p>
            <a:pPr marL="0" lvl="0" indent="0" algn="l">
              <a:lnSpc>
                <a:spcPts val="1560"/>
              </a:lnSpc>
              <a:spcBef>
                <a:spcPct val="0"/>
              </a:spcBef>
            </a:pPr>
            <a:r>
              <a:rPr lang="en-US" sz="1200" u="none" spc="12" err="1">
                <a:solidFill>
                  <a:schemeClr val="accent6"/>
                </a:solidFill>
              </a:rPr>
              <a:t>ProgeTiger</a:t>
            </a:r>
            <a:endParaRPr lang="en-US" sz="1200" u="none" spc="12">
              <a:solidFill>
                <a:schemeClr val="accent6"/>
              </a:solidFill>
            </a:endParaRPr>
          </a:p>
        </p:txBody>
      </p:sp>
      <p:sp>
        <p:nvSpPr>
          <p:cNvPr id="23" name="TextBox 23"/>
          <p:cNvSpPr txBox="1">
            <a:spLocks/>
          </p:cNvSpPr>
          <p:nvPr/>
        </p:nvSpPr>
        <p:spPr>
          <a:xfrm>
            <a:off x="7696200" y="5296030"/>
            <a:ext cx="1399887" cy="32226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6"/>
                </a:solidFill>
                <a:latin typeface="Aino" panose="02000603040504020204" pitchFamily="50" charset="-70"/>
              </a:rPr>
              <a:t>2012</a:t>
            </a:r>
          </a:p>
        </p:txBody>
      </p:sp>
      <p:sp>
        <p:nvSpPr>
          <p:cNvPr id="28" name="TextBox 28"/>
          <p:cNvSpPr txBox="1">
            <a:spLocks/>
          </p:cNvSpPr>
          <p:nvPr/>
        </p:nvSpPr>
        <p:spPr>
          <a:xfrm>
            <a:off x="1005506" y="5574779"/>
            <a:ext cx="1425886" cy="605020"/>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560"/>
              </a:lnSpc>
              <a:spcBef>
                <a:spcPct val="0"/>
              </a:spcBef>
            </a:pPr>
            <a:r>
              <a:rPr lang="en-US" sz="1200" u="none" spc="12">
                <a:solidFill>
                  <a:schemeClr val="accent1"/>
                </a:solidFill>
              </a:rPr>
              <a:t>First programming</a:t>
            </a:r>
          </a:p>
          <a:p>
            <a:pPr marL="0" lvl="0" indent="0" algn="l">
              <a:lnSpc>
                <a:spcPts val="1560"/>
              </a:lnSpc>
              <a:spcBef>
                <a:spcPct val="0"/>
              </a:spcBef>
            </a:pPr>
            <a:r>
              <a:rPr lang="en-US" sz="1200" u="none" spc="12">
                <a:solidFill>
                  <a:schemeClr val="accent1"/>
                </a:solidFill>
              </a:rPr>
              <a:t>lessons in 3 Estonian schools</a:t>
            </a:r>
          </a:p>
        </p:txBody>
      </p:sp>
      <p:sp>
        <p:nvSpPr>
          <p:cNvPr id="29" name="TextBox 29"/>
          <p:cNvSpPr txBox="1">
            <a:spLocks/>
          </p:cNvSpPr>
          <p:nvPr/>
        </p:nvSpPr>
        <p:spPr>
          <a:xfrm>
            <a:off x="1005506" y="5182673"/>
            <a:ext cx="1538635" cy="32226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dirty="0">
                <a:solidFill>
                  <a:schemeClr val="accent1"/>
                </a:solidFill>
                <a:latin typeface="Aino" panose="02000603040504020204" pitchFamily="50" charset="-70"/>
              </a:rPr>
              <a:t>1968</a:t>
            </a:r>
          </a:p>
        </p:txBody>
      </p:sp>
      <p:sp>
        <p:nvSpPr>
          <p:cNvPr id="31" name="TextBox 31"/>
          <p:cNvSpPr txBox="1">
            <a:spLocks/>
          </p:cNvSpPr>
          <p:nvPr/>
        </p:nvSpPr>
        <p:spPr>
          <a:xfrm>
            <a:off x="3038096" y="3441003"/>
            <a:ext cx="781203" cy="194540"/>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560"/>
              </a:lnSpc>
            </a:pPr>
            <a:r>
              <a:rPr lang="en-US" spc="12" dirty="0">
                <a:solidFill>
                  <a:schemeClr val="accent6"/>
                </a:solidFill>
              </a:rPr>
              <a:t>Tiger</a:t>
            </a:r>
            <a:r>
              <a:rPr lang="et-EE" spc="12" dirty="0">
                <a:solidFill>
                  <a:schemeClr val="accent6"/>
                </a:solidFill>
              </a:rPr>
              <a:t> </a:t>
            </a:r>
            <a:r>
              <a:rPr lang="en-US" spc="12" dirty="0">
                <a:solidFill>
                  <a:schemeClr val="accent6"/>
                </a:solidFill>
              </a:rPr>
              <a:t>Lea</a:t>
            </a:r>
            <a:r>
              <a:rPr lang="et-EE" spc="12" dirty="0">
                <a:solidFill>
                  <a:schemeClr val="accent6"/>
                </a:solidFill>
              </a:rPr>
              <a:t>p</a:t>
            </a:r>
            <a:endParaRPr lang="en-US" spc="12" dirty="0">
              <a:solidFill>
                <a:schemeClr val="accent6"/>
              </a:solidFill>
            </a:endParaRPr>
          </a:p>
        </p:txBody>
      </p:sp>
      <p:sp>
        <p:nvSpPr>
          <p:cNvPr id="32" name="TextBox 32"/>
          <p:cNvSpPr txBox="1">
            <a:spLocks/>
          </p:cNvSpPr>
          <p:nvPr/>
        </p:nvSpPr>
        <p:spPr>
          <a:xfrm>
            <a:off x="3031273" y="3083546"/>
            <a:ext cx="656623" cy="32944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6"/>
                </a:solidFill>
                <a:latin typeface="Aino" panose="02000603040504020204" pitchFamily="50" charset="-70"/>
              </a:rPr>
              <a:t>199</a:t>
            </a:r>
            <a:r>
              <a:rPr lang="et-EE" sz="1800">
                <a:solidFill>
                  <a:schemeClr val="accent6"/>
                </a:solidFill>
                <a:latin typeface="Aino" panose="02000603040504020204" pitchFamily="50" charset="-70"/>
              </a:rPr>
              <a:t>6</a:t>
            </a:r>
            <a:endParaRPr lang="en-US" sz="1800">
              <a:solidFill>
                <a:schemeClr val="accent6"/>
              </a:solidFill>
              <a:latin typeface="Aino" panose="02000603040504020204" pitchFamily="50" charset="-70"/>
            </a:endParaRPr>
          </a:p>
        </p:txBody>
      </p:sp>
      <p:sp>
        <p:nvSpPr>
          <p:cNvPr id="37" name="TextBox 37"/>
          <p:cNvSpPr txBox="1">
            <a:spLocks/>
          </p:cNvSpPr>
          <p:nvPr/>
        </p:nvSpPr>
        <p:spPr>
          <a:xfrm>
            <a:off x="5105400" y="2699190"/>
            <a:ext cx="1621420" cy="567463"/>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475"/>
              </a:lnSpc>
            </a:pPr>
            <a:r>
              <a:rPr lang="en-US" spc="11" dirty="0">
                <a:solidFill>
                  <a:schemeClr val="accent1"/>
                </a:solidFill>
              </a:rPr>
              <a:t>EHIS</a:t>
            </a:r>
          </a:p>
          <a:p>
            <a:pPr>
              <a:lnSpc>
                <a:spcPts val="1475"/>
              </a:lnSpc>
            </a:pPr>
            <a:r>
              <a:rPr lang="en-US" spc="11" dirty="0">
                <a:solidFill>
                  <a:schemeClr val="accent1"/>
                </a:solidFill>
              </a:rPr>
              <a:t>Estonian Education Information System</a:t>
            </a:r>
          </a:p>
        </p:txBody>
      </p:sp>
      <p:sp>
        <p:nvSpPr>
          <p:cNvPr id="38" name="TextBox 38"/>
          <p:cNvSpPr txBox="1">
            <a:spLocks/>
          </p:cNvSpPr>
          <p:nvPr/>
        </p:nvSpPr>
        <p:spPr>
          <a:xfrm>
            <a:off x="5112666" y="2304983"/>
            <a:ext cx="1749631" cy="32226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1"/>
                </a:solidFill>
                <a:latin typeface="Aino" panose="02000603040504020204" pitchFamily="50" charset="-70"/>
              </a:rPr>
              <a:t>2004</a:t>
            </a:r>
          </a:p>
        </p:txBody>
      </p:sp>
      <p:sp>
        <p:nvSpPr>
          <p:cNvPr id="40" name="TextBox 40"/>
          <p:cNvSpPr txBox="1">
            <a:spLocks/>
          </p:cNvSpPr>
          <p:nvPr/>
        </p:nvSpPr>
        <p:spPr>
          <a:xfrm>
            <a:off x="9227865" y="5754244"/>
            <a:ext cx="2814902" cy="100995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nSpc>
                <a:spcPts val="1560"/>
              </a:lnSpc>
              <a:spcBef>
                <a:spcPct val="0"/>
              </a:spcBef>
            </a:pPr>
            <a:r>
              <a:rPr lang="en-US" sz="1200" u="none" spc="12" dirty="0">
                <a:solidFill>
                  <a:schemeClr val="accent1"/>
                </a:solidFill>
              </a:rPr>
              <a:t>New computers for teachers</a:t>
            </a:r>
            <a:r>
              <a:rPr lang="et-EE" sz="1200" u="none" spc="12" dirty="0">
                <a:solidFill>
                  <a:schemeClr val="accent1"/>
                </a:solidFill>
              </a:rPr>
              <a:t>.</a:t>
            </a:r>
          </a:p>
          <a:p>
            <a:pPr marL="0" lvl="0" indent="0">
              <a:lnSpc>
                <a:spcPts val="1560"/>
              </a:lnSpc>
              <a:spcBef>
                <a:spcPct val="0"/>
              </a:spcBef>
            </a:pPr>
            <a:endParaRPr lang="et-EE" sz="1200" u="none" spc="12" dirty="0">
              <a:solidFill>
                <a:schemeClr val="accent1"/>
              </a:solidFill>
            </a:endParaRPr>
          </a:p>
          <a:p>
            <a:pPr marL="0" lvl="0" indent="0">
              <a:lnSpc>
                <a:spcPts val="1560"/>
              </a:lnSpc>
              <a:spcBef>
                <a:spcPct val="0"/>
              </a:spcBef>
            </a:pPr>
            <a:r>
              <a:rPr lang="en-US" sz="1200" u="none" spc="12" dirty="0">
                <a:solidFill>
                  <a:schemeClr val="accent1"/>
                </a:solidFill>
              </a:rPr>
              <a:t>Modernizing internet connection </a:t>
            </a:r>
          </a:p>
          <a:p>
            <a:pPr marL="0" lvl="0" indent="0">
              <a:lnSpc>
                <a:spcPts val="1560"/>
              </a:lnSpc>
              <a:spcBef>
                <a:spcPct val="0"/>
              </a:spcBef>
            </a:pPr>
            <a:r>
              <a:rPr lang="en-US" sz="1200" u="none" spc="12" dirty="0">
                <a:solidFill>
                  <a:schemeClr val="accent1"/>
                </a:solidFill>
              </a:rPr>
              <a:t>in all Estonian schools</a:t>
            </a:r>
          </a:p>
          <a:p>
            <a:pPr marL="0" lvl="0" indent="0">
              <a:lnSpc>
                <a:spcPts val="1560"/>
              </a:lnSpc>
              <a:spcBef>
                <a:spcPct val="0"/>
              </a:spcBef>
            </a:pPr>
            <a:endParaRPr lang="en-US" sz="1200" u="none" spc="12" dirty="0">
              <a:solidFill>
                <a:schemeClr val="accent1"/>
              </a:solidFill>
            </a:endParaRPr>
          </a:p>
        </p:txBody>
      </p:sp>
      <p:sp>
        <p:nvSpPr>
          <p:cNvPr id="41" name="TextBox 41"/>
          <p:cNvSpPr txBox="1">
            <a:spLocks/>
          </p:cNvSpPr>
          <p:nvPr/>
        </p:nvSpPr>
        <p:spPr>
          <a:xfrm>
            <a:off x="9227865" y="5279384"/>
            <a:ext cx="1526170" cy="32226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nSpc>
                <a:spcPts val="2773"/>
              </a:lnSpc>
              <a:spcBef>
                <a:spcPct val="0"/>
              </a:spcBef>
            </a:pPr>
            <a:r>
              <a:rPr lang="en-US" sz="1800" dirty="0">
                <a:solidFill>
                  <a:schemeClr val="accent1"/>
                </a:solidFill>
                <a:latin typeface="Aino" panose="02000603040504020204" pitchFamily="50" charset="-70"/>
              </a:rPr>
              <a:t>2016</a:t>
            </a:r>
            <a:r>
              <a:rPr lang="et-EE" sz="1800" dirty="0">
                <a:solidFill>
                  <a:schemeClr val="accent1"/>
                </a:solidFill>
                <a:latin typeface="Aino" panose="02000603040504020204" pitchFamily="50" charset="-70"/>
              </a:rPr>
              <a:t>-2022</a:t>
            </a:r>
            <a:endParaRPr lang="en-US" sz="1800" dirty="0">
              <a:solidFill>
                <a:schemeClr val="accent1"/>
              </a:solidFill>
              <a:latin typeface="Aino" panose="02000603040504020204" pitchFamily="50" charset="-70"/>
            </a:endParaRPr>
          </a:p>
        </p:txBody>
      </p:sp>
      <p:sp>
        <p:nvSpPr>
          <p:cNvPr id="54" name="Oval 12">
            <a:extLst>
              <a:ext uri="{FF2B5EF4-FFF2-40B4-BE49-F238E27FC236}">
                <a16:creationId xmlns:a16="http://schemas.microsoft.com/office/drawing/2014/main" id="{FA523E18-17D7-44C2-AEA1-A0155BC56BBA}"/>
              </a:ext>
            </a:extLst>
          </p:cNvPr>
          <p:cNvSpPr>
            <a:spLocks/>
          </p:cNvSpPr>
          <p:nvPr>
            <p:custDataLst>
              <p:tags r:id="rId1"/>
            </p:custDataLst>
          </p:nvPr>
        </p:nvSpPr>
        <p:spPr>
          <a:xfrm>
            <a:off x="3067847" y="4601631"/>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
        <p:nvSpPr>
          <p:cNvPr id="62" name="Oval 12">
            <a:extLst>
              <a:ext uri="{FF2B5EF4-FFF2-40B4-BE49-F238E27FC236}">
                <a16:creationId xmlns:a16="http://schemas.microsoft.com/office/drawing/2014/main" id="{780C319B-B200-49C0-A94E-C91C9D996BAB}"/>
              </a:ext>
            </a:extLst>
          </p:cNvPr>
          <p:cNvSpPr>
            <a:spLocks/>
          </p:cNvSpPr>
          <p:nvPr>
            <p:custDataLst>
              <p:tags r:id="rId2"/>
            </p:custDataLst>
          </p:nvPr>
        </p:nvSpPr>
        <p:spPr>
          <a:xfrm>
            <a:off x="3790950" y="4594333"/>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sp>
        <p:nvSpPr>
          <p:cNvPr id="63" name="Oval 12">
            <a:extLst>
              <a:ext uri="{FF2B5EF4-FFF2-40B4-BE49-F238E27FC236}">
                <a16:creationId xmlns:a16="http://schemas.microsoft.com/office/drawing/2014/main" id="{95DF05D0-6199-4B04-A120-0ABA467782C2}"/>
              </a:ext>
            </a:extLst>
          </p:cNvPr>
          <p:cNvSpPr>
            <a:spLocks/>
          </p:cNvSpPr>
          <p:nvPr>
            <p:custDataLst>
              <p:tags r:id="rId3"/>
            </p:custDataLst>
          </p:nvPr>
        </p:nvSpPr>
        <p:spPr>
          <a:xfrm>
            <a:off x="1795205" y="4601631"/>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cxnSp>
        <p:nvCxnSpPr>
          <p:cNvPr id="67" name="Straight Connector 83">
            <a:extLst>
              <a:ext uri="{FF2B5EF4-FFF2-40B4-BE49-F238E27FC236}">
                <a16:creationId xmlns:a16="http://schemas.microsoft.com/office/drawing/2014/main" id="{5E309EC3-C62E-43D5-BD46-82232C6AA874}"/>
              </a:ext>
            </a:extLst>
          </p:cNvPr>
          <p:cNvCxnSpPr>
            <a:cxnSpLocks/>
          </p:cNvCxnSpPr>
          <p:nvPr>
            <p:custDataLst>
              <p:tags r:id="rId4"/>
            </p:custDataLst>
          </p:nvPr>
        </p:nvCxnSpPr>
        <p:spPr>
          <a:xfrm flipV="1">
            <a:off x="1841502" y="4379742"/>
            <a:ext cx="0" cy="174143"/>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83">
            <a:extLst>
              <a:ext uri="{FF2B5EF4-FFF2-40B4-BE49-F238E27FC236}">
                <a16:creationId xmlns:a16="http://schemas.microsoft.com/office/drawing/2014/main" id="{5FD87A63-0C80-4B2C-AC2C-674BFEA40B67}"/>
              </a:ext>
            </a:extLst>
          </p:cNvPr>
          <p:cNvCxnSpPr>
            <a:cxnSpLocks/>
          </p:cNvCxnSpPr>
          <p:nvPr>
            <p:custDataLst>
              <p:tags r:id="rId5"/>
            </p:custDataLst>
          </p:nvPr>
        </p:nvCxnSpPr>
        <p:spPr>
          <a:xfrm flipV="1">
            <a:off x="624081" y="3412995"/>
            <a:ext cx="0" cy="1122277"/>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83">
            <a:extLst>
              <a:ext uri="{FF2B5EF4-FFF2-40B4-BE49-F238E27FC236}">
                <a16:creationId xmlns:a16="http://schemas.microsoft.com/office/drawing/2014/main" id="{E4A15430-8A96-429E-B01E-8D752B4F30FF}"/>
              </a:ext>
            </a:extLst>
          </p:cNvPr>
          <p:cNvCxnSpPr>
            <a:cxnSpLocks/>
          </p:cNvCxnSpPr>
          <p:nvPr>
            <p:custDataLst>
              <p:tags r:id="rId6"/>
            </p:custDataLst>
          </p:nvPr>
        </p:nvCxnSpPr>
        <p:spPr>
          <a:xfrm flipV="1">
            <a:off x="3836411" y="4742040"/>
            <a:ext cx="0" cy="269835"/>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83">
            <a:extLst>
              <a:ext uri="{FF2B5EF4-FFF2-40B4-BE49-F238E27FC236}">
                <a16:creationId xmlns:a16="http://schemas.microsoft.com/office/drawing/2014/main" id="{B0117508-DD5A-4A38-B1DB-9CC902C72C2D}"/>
              </a:ext>
            </a:extLst>
          </p:cNvPr>
          <p:cNvCxnSpPr>
            <a:cxnSpLocks/>
          </p:cNvCxnSpPr>
          <p:nvPr>
            <p:custDataLst>
              <p:tags r:id="rId7"/>
            </p:custDataLst>
          </p:nvPr>
        </p:nvCxnSpPr>
        <p:spPr>
          <a:xfrm flipV="1">
            <a:off x="5221353" y="3425306"/>
            <a:ext cx="418" cy="1128604"/>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7" name="Oval 12">
            <a:extLst>
              <a:ext uri="{FF2B5EF4-FFF2-40B4-BE49-F238E27FC236}">
                <a16:creationId xmlns:a16="http://schemas.microsoft.com/office/drawing/2014/main" id="{1B1C45E6-65D6-46BB-BC7C-24ED2EFF283D}"/>
              </a:ext>
            </a:extLst>
          </p:cNvPr>
          <p:cNvSpPr>
            <a:spLocks/>
          </p:cNvSpPr>
          <p:nvPr>
            <p:custDataLst>
              <p:tags r:id="rId8"/>
            </p:custDataLst>
          </p:nvPr>
        </p:nvSpPr>
        <p:spPr>
          <a:xfrm>
            <a:off x="5175621" y="4602186"/>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sp>
        <p:nvSpPr>
          <p:cNvPr id="105" name="Oval 12">
            <a:extLst>
              <a:ext uri="{FF2B5EF4-FFF2-40B4-BE49-F238E27FC236}">
                <a16:creationId xmlns:a16="http://schemas.microsoft.com/office/drawing/2014/main" id="{184EE2B0-921E-4E9D-8D92-782D279DAC29}"/>
              </a:ext>
            </a:extLst>
          </p:cNvPr>
          <p:cNvSpPr>
            <a:spLocks/>
          </p:cNvSpPr>
          <p:nvPr>
            <p:custDataLst>
              <p:tags r:id="rId9"/>
            </p:custDataLst>
          </p:nvPr>
        </p:nvSpPr>
        <p:spPr>
          <a:xfrm>
            <a:off x="576456" y="4599555"/>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sp>
        <p:nvSpPr>
          <p:cNvPr id="107" name="Oval 12">
            <a:extLst>
              <a:ext uri="{FF2B5EF4-FFF2-40B4-BE49-F238E27FC236}">
                <a16:creationId xmlns:a16="http://schemas.microsoft.com/office/drawing/2014/main" id="{E4E0BE39-44A1-477C-AE96-36FFA99685F7}"/>
              </a:ext>
            </a:extLst>
          </p:cNvPr>
          <p:cNvSpPr>
            <a:spLocks/>
          </p:cNvSpPr>
          <p:nvPr>
            <p:custDataLst>
              <p:tags r:id="rId10"/>
            </p:custDataLst>
          </p:nvPr>
        </p:nvSpPr>
        <p:spPr>
          <a:xfrm>
            <a:off x="1038689" y="4601672"/>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cxnSp>
        <p:nvCxnSpPr>
          <p:cNvPr id="115" name="Straight Connector 83">
            <a:extLst>
              <a:ext uri="{FF2B5EF4-FFF2-40B4-BE49-F238E27FC236}">
                <a16:creationId xmlns:a16="http://schemas.microsoft.com/office/drawing/2014/main" id="{E5531ECE-5C99-48C0-96EA-749624BE1C9F}"/>
              </a:ext>
            </a:extLst>
          </p:cNvPr>
          <p:cNvCxnSpPr>
            <a:cxnSpLocks/>
          </p:cNvCxnSpPr>
          <p:nvPr>
            <p:custDataLst>
              <p:tags r:id="rId11"/>
            </p:custDataLst>
          </p:nvPr>
        </p:nvCxnSpPr>
        <p:spPr>
          <a:xfrm>
            <a:off x="1954045" y="4649297"/>
            <a:ext cx="1068864"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Straight Connector 83">
            <a:extLst>
              <a:ext uri="{FF2B5EF4-FFF2-40B4-BE49-F238E27FC236}">
                <a16:creationId xmlns:a16="http://schemas.microsoft.com/office/drawing/2014/main" id="{A23A1E53-2263-4AF2-81FF-28C36E91FE18}"/>
              </a:ext>
            </a:extLst>
          </p:cNvPr>
          <p:cNvCxnSpPr>
            <a:cxnSpLocks/>
          </p:cNvCxnSpPr>
          <p:nvPr>
            <p:custDataLst>
              <p:tags r:id="rId12"/>
            </p:custDataLst>
          </p:nvPr>
        </p:nvCxnSpPr>
        <p:spPr>
          <a:xfrm flipV="1">
            <a:off x="7885070" y="4754174"/>
            <a:ext cx="0" cy="32808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1" name="Oval 12">
            <a:extLst>
              <a:ext uri="{FF2B5EF4-FFF2-40B4-BE49-F238E27FC236}">
                <a16:creationId xmlns:a16="http://schemas.microsoft.com/office/drawing/2014/main" id="{2A4F3D1A-D937-4F9D-BB6E-E95A951580FF}"/>
              </a:ext>
            </a:extLst>
          </p:cNvPr>
          <p:cNvSpPr>
            <a:spLocks/>
          </p:cNvSpPr>
          <p:nvPr>
            <p:custDataLst>
              <p:tags r:id="rId13"/>
            </p:custDataLst>
          </p:nvPr>
        </p:nvSpPr>
        <p:spPr>
          <a:xfrm>
            <a:off x="7609523" y="4599997"/>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sp>
        <p:nvSpPr>
          <p:cNvPr id="125" name="Oval 12">
            <a:extLst>
              <a:ext uri="{FF2B5EF4-FFF2-40B4-BE49-F238E27FC236}">
                <a16:creationId xmlns:a16="http://schemas.microsoft.com/office/drawing/2014/main" id="{62FCA29D-802A-43AC-9EF9-19587F5A05FA}"/>
              </a:ext>
            </a:extLst>
          </p:cNvPr>
          <p:cNvSpPr>
            <a:spLocks/>
          </p:cNvSpPr>
          <p:nvPr>
            <p:custDataLst>
              <p:tags r:id="rId14"/>
            </p:custDataLst>
          </p:nvPr>
        </p:nvSpPr>
        <p:spPr>
          <a:xfrm>
            <a:off x="9351435" y="4602743"/>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cxnSp>
        <p:nvCxnSpPr>
          <p:cNvPr id="127" name="Straight Connector 83">
            <a:extLst>
              <a:ext uri="{FF2B5EF4-FFF2-40B4-BE49-F238E27FC236}">
                <a16:creationId xmlns:a16="http://schemas.microsoft.com/office/drawing/2014/main" id="{6BF88FCD-783F-4B96-8B59-0B61C563B55F}"/>
              </a:ext>
            </a:extLst>
          </p:cNvPr>
          <p:cNvCxnSpPr>
            <a:cxnSpLocks/>
          </p:cNvCxnSpPr>
          <p:nvPr>
            <p:custDataLst>
              <p:tags r:id="rId15"/>
            </p:custDataLst>
          </p:nvPr>
        </p:nvCxnSpPr>
        <p:spPr>
          <a:xfrm flipV="1">
            <a:off x="9402400" y="4750221"/>
            <a:ext cx="0" cy="321314"/>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83">
            <a:extLst>
              <a:ext uri="{FF2B5EF4-FFF2-40B4-BE49-F238E27FC236}">
                <a16:creationId xmlns:a16="http://schemas.microsoft.com/office/drawing/2014/main" id="{D3E27F6C-2936-4429-8E1D-BA9050005EA4}"/>
              </a:ext>
            </a:extLst>
          </p:cNvPr>
          <p:cNvCxnSpPr>
            <a:cxnSpLocks/>
          </p:cNvCxnSpPr>
          <p:nvPr>
            <p:custDataLst>
              <p:tags r:id="rId16"/>
            </p:custDataLst>
          </p:nvPr>
        </p:nvCxnSpPr>
        <p:spPr>
          <a:xfrm flipV="1">
            <a:off x="4447179" y="4647180"/>
            <a:ext cx="672633" cy="2404"/>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3">
            <a:extLst>
              <a:ext uri="{FF2B5EF4-FFF2-40B4-BE49-F238E27FC236}">
                <a16:creationId xmlns:a16="http://schemas.microsoft.com/office/drawing/2014/main" id="{624F366F-28E0-47FE-B310-C36E60EDEE95}"/>
              </a:ext>
            </a:extLst>
          </p:cNvPr>
          <p:cNvCxnSpPr>
            <a:cxnSpLocks/>
          </p:cNvCxnSpPr>
          <p:nvPr>
            <p:custDataLst>
              <p:tags r:id="rId17"/>
            </p:custDataLst>
          </p:nvPr>
        </p:nvCxnSpPr>
        <p:spPr>
          <a:xfrm>
            <a:off x="8011300" y="4648200"/>
            <a:ext cx="12724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Straight Connector 83">
            <a:extLst>
              <a:ext uri="{FF2B5EF4-FFF2-40B4-BE49-F238E27FC236}">
                <a16:creationId xmlns:a16="http://schemas.microsoft.com/office/drawing/2014/main" id="{74954FE2-C15F-4977-8663-0EA57DE66738}"/>
              </a:ext>
            </a:extLst>
          </p:cNvPr>
          <p:cNvCxnSpPr>
            <a:cxnSpLocks/>
          </p:cNvCxnSpPr>
          <p:nvPr>
            <p:custDataLst>
              <p:tags r:id="rId18"/>
            </p:custDataLst>
          </p:nvPr>
        </p:nvCxnSpPr>
        <p:spPr>
          <a:xfrm flipV="1">
            <a:off x="88902" y="4647180"/>
            <a:ext cx="434963" cy="2108"/>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Straight Connector 83">
            <a:extLst>
              <a:ext uri="{FF2B5EF4-FFF2-40B4-BE49-F238E27FC236}">
                <a16:creationId xmlns:a16="http://schemas.microsoft.com/office/drawing/2014/main" id="{EE675C58-B73D-447D-89F7-0D5DB34059DD}"/>
              </a:ext>
            </a:extLst>
          </p:cNvPr>
          <p:cNvCxnSpPr>
            <a:cxnSpLocks/>
          </p:cNvCxnSpPr>
          <p:nvPr>
            <p:custDataLst>
              <p:tags r:id="rId19"/>
            </p:custDataLst>
          </p:nvPr>
        </p:nvCxnSpPr>
        <p:spPr>
          <a:xfrm>
            <a:off x="11039289" y="4647180"/>
            <a:ext cx="1286933"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3">
            <a:extLst>
              <a:ext uri="{FF2B5EF4-FFF2-40B4-BE49-F238E27FC236}">
                <a16:creationId xmlns:a16="http://schemas.microsoft.com/office/drawing/2014/main" id="{3007FAE6-1509-4579-9324-6455C2E4020C}"/>
              </a:ext>
            </a:extLst>
          </p:cNvPr>
          <p:cNvCxnSpPr>
            <a:cxnSpLocks/>
          </p:cNvCxnSpPr>
          <p:nvPr>
            <p:custDataLst>
              <p:tags r:id="rId20"/>
            </p:custDataLst>
          </p:nvPr>
        </p:nvCxnSpPr>
        <p:spPr>
          <a:xfrm flipV="1">
            <a:off x="3213030" y="4647180"/>
            <a:ext cx="520770" cy="2117"/>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50" name="Oval 12">
            <a:extLst>
              <a:ext uri="{FF2B5EF4-FFF2-40B4-BE49-F238E27FC236}">
                <a16:creationId xmlns:a16="http://schemas.microsoft.com/office/drawing/2014/main" id="{899FF774-C34F-4925-907F-06AD719A6DCE}"/>
              </a:ext>
            </a:extLst>
          </p:cNvPr>
          <p:cNvSpPr>
            <a:spLocks/>
          </p:cNvSpPr>
          <p:nvPr>
            <p:custDataLst>
              <p:tags r:id="rId21"/>
            </p:custDataLst>
          </p:nvPr>
        </p:nvSpPr>
        <p:spPr>
          <a:xfrm>
            <a:off x="7834995" y="4599997"/>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pic>
        <p:nvPicPr>
          <p:cNvPr id="42" name="Picture 75">
            <a:extLst>
              <a:ext uri="{FF2B5EF4-FFF2-40B4-BE49-F238E27FC236}">
                <a16:creationId xmlns:a16="http://schemas.microsoft.com/office/drawing/2014/main" id="{C96FD5A9-1EB1-5B0A-6AC4-074508D57FB0}"/>
              </a:ext>
            </a:extLst>
          </p:cNvPr>
          <p:cNvPicPr>
            <a:picLocks noChangeAspect="1"/>
          </p:cNvPicPr>
          <p:nvPr/>
        </p:nvPicPr>
        <p:blipFill rotWithShape="1">
          <a:blip r:embed="rId37"/>
          <a:srcRect l="105" t="-3372" r="-105" b="25571"/>
          <a:stretch/>
        </p:blipFill>
        <p:spPr>
          <a:xfrm>
            <a:off x="2371283" y="1600200"/>
            <a:ext cx="1895917" cy="1475032"/>
          </a:xfrm>
          <a:prstGeom prst="rect">
            <a:avLst/>
          </a:prstGeom>
        </p:spPr>
      </p:pic>
      <p:pic>
        <p:nvPicPr>
          <p:cNvPr id="45" name="Picture 273">
            <a:extLst>
              <a:ext uri="{FF2B5EF4-FFF2-40B4-BE49-F238E27FC236}">
                <a16:creationId xmlns:a16="http://schemas.microsoft.com/office/drawing/2014/main" id="{1B01F7DB-1947-10D5-D0E4-0113B06D62B5}"/>
              </a:ext>
            </a:extLst>
          </p:cNvPr>
          <p:cNvPicPr>
            <a:picLocks noChangeAspect="1"/>
          </p:cNvPicPr>
          <p:nvPr/>
        </p:nvPicPr>
        <p:blipFill>
          <a:blip r:embed="rId38"/>
          <a:srcRect/>
          <a:stretch>
            <a:fillRect/>
          </a:stretch>
        </p:blipFill>
        <p:spPr>
          <a:xfrm>
            <a:off x="6398895" y="4953000"/>
            <a:ext cx="1297305" cy="1297305"/>
          </a:xfrm>
          <a:prstGeom prst="rect">
            <a:avLst/>
          </a:prstGeom>
        </p:spPr>
      </p:pic>
      <p:grpSp>
        <p:nvGrpSpPr>
          <p:cNvPr id="48" name="Group 8">
            <a:extLst>
              <a:ext uri="{FF2B5EF4-FFF2-40B4-BE49-F238E27FC236}">
                <a16:creationId xmlns:a16="http://schemas.microsoft.com/office/drawing/2014/main" id="{E683FCC5-77B3-4458-09D6-1BBBF43C7AF9}"/>
              </a:ext>
            </a:extLst>
          </p:cNvPr>
          <p:cNvGrpSpPr>
            <a:grpSpLocks/>
          </p:cNvGrpSpPr>
          <p:nvPr/>
        </p:nvGrpSpPr>
        <p:grpSpPr>
          <a:xfrm>
            <a:off x="5334000" y="3124200"/>
            <a:ext cx="2385163" cy="983559"/>
            <a:chOff x="-932144" y="-445694"/>
            <a:chExt cx="4770325" cy="1967118"/>
          </a:xfrm>
        </p:grpSpPr>
        <p:sp>
          <p:nvSpPr>
            <p:cNvPr id="51" name="TextBox 9">
              <a:extLst>
                <a:ext uri="{FF2B5EF4-FFF2-40B4-BE49-F238E27FC236}">
                  <a16:creationId xmlns:a16="http://schemas.microsoft.com/office/drawing/2014/main" id="{3298776A-036F-C6A9-A393-EA90E1D555FE}"/>
                </a:ext>
              </a:extLst>
            </p:cNvPr>
            <p:cNvSpPr txBox="1">
              <a:spLocks/>
            </p:cNvSpPr>
            <p:nvPr/>
          </p:nvSpPr>
          <p:spPr>
            <a:xfrm>
              <a:off x="-932144" y="311606"/>
              <a:ext cx="4770293" cy="120981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r">
                <a:lnSpc>
                  <a:spcPts val="1560"/>
                </a:lnSpc>
                <a:spcBef>
                  <a:spcPct val="0"/>
                </a:spcBef>
              </a:pPr>
              <a:r>
                <a:rPr lang="et-EE" sz="1200" u="none" spc="12" dirty="0">
                  <a:solidFill>
                    <a:schemeClr val="accent6"/>
                  </a:solidFill>
                </a:rPr>
                <a:t>Rakett 69. </a:t>
              </a:r>
              <a:br>
                <a:rPr lang="et-EE" sz="1200" u="none" spc="12" dirty="0">
                  <a:solidFill>
                    <a:schemeClr val="accent6"/>
                  </a:solidFill>
                </a:rPr>
              </a:br>
              <a:r>
                <a:rPr lang="et-EE" sz="1200" u="none" spc="12" dirty="0">
                  <a:solidFill>
                    <a:schemeClr val="accent6"/>
                  </a:solidFill>
                </a:rPr>
                <a:t>TV show </a:t>
              </a:r>
              <a:r>
                <a:rPr lang="et-EE" sz="1200" u="none" spc="12" dirty="0" err="1">
                  <a:solidFill>
                    <a:schemeClr val="accent6"/>
                  </a:solidFill>
                </a:rPr>
                <a:t>to</a:t>
              </a:r>
              <a:r>
                <a:rPr lang="et-EE" sz="1200" u="none" spc="12" dirty="0">
                  <a:solidFill>
                    <a:schemeClr val="accent6"/>
                  </a:solidFill>
                </a:rPr>
                <a:t> </a:t>
              </a:r>
              <a:r>
                <a:rPr lang="et-EE" sz="1200" u="none" spc="12" dirty="0" err="1">
                  <a:solidFill>
                    <a:schemeClr val="accent6"/>
                  </a:solidFill>
                </a:rPr>
                <a:t>promote</a:t>
              </a:r>
              <a:r>
                <a:rPr lang="et-EE" sz="1200" u="none" spc="12" dirty="0">
                  <a:solidFill>
                    <a:schemeClr val="accent6"/>
                  </a:solidFill>
                </a:rPr>
                <a:t> </a:t>
              </a:r>
              <a:br>
                <a:rPr lang="et-EE" sz="1200" u="none" spc="12" dirty="0">
                  <a:solidFill>
                    <a:schemeClr val="accent6"/>
                  </a:solidFill>
                </a:rPr>
              </a:br>
              <a:r>
                <a:rPr lang="et-EE" sz="1200" u="none" spc="12" dirty="0">
                  <a:solidFill>
                    <a:schemeClr val="accent6"/>
                  </a:solidFill>
                </a:rPr>
                <a:t>STEM </a:t>
              </a:r>
              <a:r>
                <a:rPr lang="et-EE" sz="1200" u="none" spc="12" dirty="0" err="1">
                  <a:solidFill>
                    <a:schemeClr val="accent6"/>
                  </a:solidFill>
                </a:rPr>
                <a:t>education</a:t>
              </a:r>
              <a:endParaRPr lang="en-US" sz="1200" u="none" spc="12" dirty="0">
                <a:solidFill>
                  <a:schemeClr val="accent6"/>
                </a:solidFill>
              </a:endParaRPr>
            </a:p>
          </p:txBody>
        </p:sp>
        <p:sp>
          <p:nvSpPr>
            <p:cNvPr id="52" name="TextBox 10">
              <a:extLst>
                <a:ext uri="{FF2B5EF4-FFF2-40B4-BE49-F238E27FC236}">
                  <a16:creationId xmlns:a16="http://schemas.microsoft.com/office/drawing/2014/main" id="{B437C53B-D233-B038-4F49-BFD3DDD2DE82}"/>
                </a:ext>
              </a:extLst>
            </p:cNvPr>
            <p:cNvSpPr txBox="1">
              <a:spLocks/>
            </p:cNvSpPr>
            <p:nvPr/>
          </p:nvSpPr>
          <p:spPr>
            <a:xfrm>
              <a:off x="-932144" y="-445694"/>
              <a:ext cx="4770325"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r">
                <a:lnSpc>
                  <a:spcPts val="2773"/>
                </a:lnSpc>
                <a:spcBef>
                  <a:spcPct val="0"/>
                </a:spcBef>
              </a:pPr>
              <a:r>
                <a:rPr lang="en-US" sz="1800">
                  <a:solidFill>
                    <a:schemeClr val="accent6"/>
                  </a:solidFill>
                  <a:latin typeface="Aino" panose="02000603040504020204" pitchFamily="50" charset="-70"/>
                </a:rPr>
                <a:t>2011</a:t>
              </a:r>
            </a:p>
          </p:txBody>
        </p:sp>
      </p:grpSp>
      <p:cxnSp>
        <p:nvCxnSpPr>
          <p:cNvPr id="58" name="Straight Connector 83">
            <a:extLst>
              <a:ext uri="{FF2B5EF4-FFF2-40B4-BE49-F238E27FC236}">
                <a16:creationId xmlns:a16="http://schemas.microsoft.com/office/drawing/2014/main" id="{17C9C61E-63CC-E08E-A77B-314E07ABD485}"/>
              </a:ext>
            </a:extLst>
          </p:cNvPr>
          <p:cNvCxnSpPr>
            <a:cxnSpLocks/>
          </p:cNvCxnSpPr>
          <p:nvPr>
            <p:custDataLst>
              <p:tags r:id="rId22"/>
            </p:custDataLst>
          </p:nvPr>
        </p:nvCxnSpPr>
        <p:spPr>
          <a:xfrm>
            <a:off x="5329034" y="4648970"/>
            <a:ext cx="2214939" cy="188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83">
            <a:extLst>
              <a:ext uri="{FF2B5EF4-FFF2-40B4-BE49-F238E27FC236}">
                <a16:creationId xmlns:a16="http://schemas.microsoft.com/office/drawing/2014/main" id="{34AE2990-07A4-FE5F-3C64-359B37C36A9D}"/>
              </a:ext>
            </a:extLst>
          </p:cNvPr>
          <p:cNvCxnSpPr>
            <a:cxnSpLocks/>
          </p:cNvCxnSpPr>
          <p:nvPr>
            <p:custDataLst>
              <p:tags r:id="rId23"/>
            </p:custDataLst>
          </p:nvPr>
        </p:nvCxnSpPr>
        <p:spPr>
          <a:xfrm flipV="1">
            <a:off x="3113010" y="3752426"/>
            <a:ext cx="4923" cy="7699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TextBox 37">
            <a:extLst>
              <a:ext uri="{FF2B5EF4-FFF2-40B4-BE49-F238E27FC236}">
                <a16:creationId xmlns:a16="http://schemas.microsoft.com/office/drawing/2014/main" id="{F2AF4C5F-3B57-1ACD-7F47-4CA91AE8D6A6}"/>
              </a:ext>
            </a:extLst>
          </p:cNvPr>
          <p:cNvSpPr txBox="1">
            <a:spLocks/>
          </p:cNvSpPr>
          <p:nvPr/>
        </p:nvSpPr>
        <p:spPr>
          <a:xfrm>
            <a:off x="4241453" y="3442207"/>
            <a:ext cx="867651" cy="179601"/>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475"/>
              </a:lnSpc>
            </a:pPr>
            <a:r>
              <a:rPr lang="et-EE" spc="11">
                <a:solidFill>
                  <a:schemeClr val="accent1"/>
                </a:solidFill>
              </a:rPr>
              <a:t>E-School</a:t>
            </a:r>
            <a:endParaRPr lang="en-US" spc="11">
              <a:solidFill>
                <a:schemeClr val="accent1"/>
              </a:solidFill>
            </a:endParaRPr>
          </a:p>
        </p:txBody>
      </p:sp>
      <p:sp>
        <p:nvSpPr>
          <p:cNvPr id="71" name="TextBox 38">
            <a:extLst>
              <a:ext uri="{FF2B5EF4-FFF2-40B4-BE49-F238E27FC236}">
                <a16:creationId xmlns:a16="http://schemas.microsoft.com/office/drawing/2014/main" id="{C5C29027-2575-6CA7-13F0-7CD5FC3C05CE}"/>
              </a:ext>
            </a:extLst>
          </p:cNvPr>
          <p:cNvSpPr txBox="1">
            <a:spLocks/>
          </p:cNvSpPr>
          <p:nvPr/>
        </p:nvSpPr>
        <p:spPr>
          <a:xfrm>
            <a:off x="4245341" y="3048000"/>
            <a:ext cx="936259" cy="32226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1"/>
                </a:solidFill>
                <a:latin typeface="Aino" panose="02000603040504020204" pitchFamily="50" charset="-70"/>
              </a:rPr>
              <a:t>200</a:t>
            </a:r>
            <a:r>
              <a:rPr lang="et-EE" sz="1800">
                <a:solidFill>
                  <a:schemeClr val="accent1"/>
                </a:solidFill>
                <a:latin typeface="Aino" panose="02000603040504020204" pitchFamily="50" charset="-70"/>
              </a:rPr>
              <a:t>2</a:t>
            </a:r>
            <a:endParaRPr lang="en-US" sz="1800">
              <a:solidFill>
                <a:schemeClr val="accent1"/>
              </a:solidFill>
              <a:latin typeface="Aino" panose="02000603040504020204" pitchFamily="50" charset="-70"/>
            </a:endParaRPr>
          </a:p>
        </p:txBody>
      </p:sp>
      <p:cxnSp>
        <p:nvCxnSpPr>
          <p:cNvPr id="73" name="Straight Connector 83">
            <a:extLst>
              <a:ext uri="{FF2B5EF4-FFF2-40B4-BE49-F238E27FC236}">
                <a16:creationId xmlns:a16="http://schemas.microsoft.com/office/drawing/2014/main" id="{0B49955D-D68B-D0BF-4322-5ADB0E6F1A86}"/>
              </a:ext>
            </a:extLst>
          </p:cNvPr>
          <p:cNvCxnSpPr>
            <a:cxnSpLocks/>
          </p:cNvCxnSpPr>
          <p:nvPr>
            <p:custDataLst>
              <p:tags r:id="rId24"/>
            </p:custDataLst>
          </p:nvPr>
        </p:nvCxnSpPr>
        <p:spPr>
          <a:xfrm flipV="1">
            <a:off x="1090402" y="4740312"/>
            <a:ext cx="0" cy="269835"/>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83">
            <a:extLst>
              <a:ext uri="{FF2B5EF4-FFF2-40B4-BE49-F238E27FC236}">
                <a16:creationId xmlns:a16="http://schemas.microsoft.com/office/drawing/2014/main" id="{B598163F-07B6-D666-4C16-CC09AFA2BADE}"/>
              </a:ext>
            </a:extLst>
          </p:cNvPr>
          <p:cNvCxnSpPr>
            <a:cxnSpLocks/>
          </p:cNvCxnSpPr>
          <p:nvPr>
            <p:custDataLst>
              <p:tags r:id="rId25"/>
            </p:custDataLst>
          </p:nvPr>
        </p:nvCxnSpPr>
        <p:spPr>
          <a:xfrm>
            <a:off x="1181359" y="4649297"/>
            <a:ext cx="558633"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83">
            <a:extLst>
              <a:ext uri="{FF2B5EF4-FFF2-40B4-BE49-F238E27FC236}">
                <a16:creationId xmlns:a16="http://schemas.microsoft.com/office/drawing/2014/main" id="{B3B7F6E9-39BA-22B7-42C5-13443DF11D91}"/>
              </a:ext>
            </a:extLst>
          </p:cNvPr>
          <p:cNvCxnSpPr>
            <a:cxnSpLocks/>
          </p:cNvCxnSpPr>
          <p:nvPr>
            <p:custDataLst>
              <p:tags r:id="rId26"/>
            </p:custDataLst>
          </p:nvPr>
        </p:nvCxnSpPr>
        <p:spPr>
          <a:xfrm>
            <a:off x="724189" y="4650740"/>
            <a:ext cx="265979"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Oval 12">
            <a:extLst>
              <a:ext uri="{FF2B5EF4-FFF2-40B4-BE49-F238E27FC236}">
                <a16:creationId xmlns:a16="http://schemas.microsoft.com/office/drawing/2014/main" id="{180A914F-8710-D479-2F49-9B108C005D46}"/>
              </a:ext>
            </a:extLst>
          </p:cNvPr>
          <p:cNvSpPr>
            <a:spLocks/>
          </p:cNvSpPr>
          <p:nvPr>
            <p:custDataLst>
              <p:tags r:id="rId27"/>
            </p:custDataLst>
          </p:nvPr>
        </p:nvSpPr>
        <p:spPr>
          <a:xfrm>
            <a:off x="4298603" y="4600645"/>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cxnSp>
        <p:nvCxnSpPr>
          <p:cNvPr id="46" name="Straight Connector 83">
            <a:extLst>
              <a:ext uri="{FF2B5EF4-FFF2-40B4-BE49-F238E27FC236}">
                <a16:creationId xmlns:a16="http://schemas.microsoft.com/office/drawing/2014/main" id="{DB562733-A83E-0ED6-E903-2D1484964454}"/>
              </a:ext>
            </a:extLst>
          </p:cNvPr>
          <p:cNvCxnSpPr>
            <a:cxnSpLocks/>
          </p:cNvCxnSpPr>
          <p:nvPr>
            <p:custDataLst>
              <p:tags r:id="rId28"/>
            </p:custDataLst>
          </p:nvPr>
        </p:nvCxnSpPr>
        <p:spPr>
          <a:xfrm flipV="1">
            <a:off x="4349307" y="3772590"/>
            <a:ext cx="4923" cy="7699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83">
            <a:extLst>
              <a:ext uri="{FF2B5EF4-FFF2-40B4-BE49-F238E27FC236}">
                <a16:creationId xmlns:a16="http://schemas.microsoft.com/office/drawing/2014/main" id="{D6135424-8796-7586-1F9D-E4A9AB215CB1}"/>
              </a:ext>
            </a:extLst>
          </p:cNvPr>
          <p:cNvCxnSpPr>
            <a:cxnSpLocks/>
          </p:cNvCxnSpPr>
          <p:nvPr>
            <p:custDataLst>
              <p:tags r:id="rId29"/>
            </p:custDataLst>
          </p:nvPr>
        </p:nvCxnSpPr>
        <p:spPr>
          <a:xfrm>
            <a:off x="3943350" y="4648200"/>
            <a:ext cx="309833"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83">
            <a:extLst>
              <a:ext uri="{FF2B5EF4-FFF2-40B4-BE49-F238E27FC236}">
                <a16:creationId xmlns:a16="http://schemas.microsoft.com/office/drawing/2014/main" id="{E57E9F99-3129-2FB8-C53C-3BC19BA353F3}"/>
              </a:ext>
            </a:extLst>
          </p:cNvPr>
          <p:cNvCxnSpPr>
            <a:cxnSpLocks/>
          </p:cNvCxnSpPr>
          <p:nvPr>
            <p:custDataLst>
              <p:tags r:id="rId30"/>
            </p:custDataLst>
          </p:nvPr>
        </p:nvCxnSpPr>
        <p:spPr>
          <a:xfrm flipV="1">
            <a:off x="7657148" y="4217870"/>
            <a:ext cx="0" cy="32808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Oval 12">
            <a:extLst>
              <a:ext uri="{FF2B5EF4-FFF2-40B4-BE49-F238E27FC236}">
                <a16:creationId xmlns:a16="http://schemas.microsoft.com/office/drawing/2014/main" id="{D71E76E8-6FFD-98DF-1DB3-43CCCB8569E3}"/>
              </a:ext>
            </a:extLst>
          </p:cNvPr>
          <p:cNvSpPr>
            <a:spLocks/>
          </p:cNvSpPr>
          <p:nvPr>
            <p:custDataLst>
              <p:tags r:id="rId31"/>
            </p:custDataLst>
          </p:nvPr>
        </p:nvSpPr>
        <p:spPr>
          <a:xfrm>
            <a:off x="10877032" y="4601198"/>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cxnSp>
        <p:nvCxnSpPr>
          <p:cNvPr id="11" name="Straight Connector 83">
            <a:extLst>
              <a:ext uri="{FF2B5EF4-FFF2-40B4-BE49-F238E27FC236}">
                <a16:creationId xmlns:a16="http://schemas.microsoft.com/office/drawing/2014/main" id="{BC9A2293-B2EE-675C-87FB-689AAE875097}"/>
              </a:ext>
            </a:extLst>
          </p:cNvPr>
          <p:cNvCxnSpPr>
            <a:cxnSpLocks/>
          </p:cNvCxnSpPr>
          <p:nvPr>
            <p:custDataLst>
              <p:tags r:id="rId32"/>
            </p:custDataLst>
          </p:nvPr>
        </p:nvCxnSpPr>
        <p:spPr>
          <a:xfrm flipV="1">
            <a:off x="10928804" y="2412433"/>
            <a:ext cx="0" cy="2141452"/>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83">
            <a:extLst>
              <a:ext uri="{FF2B5EF4-FFF2-40B4-BE49-F238E27FC236}">
                <a16:creationId xmlns:a16="http://schemas.microsoft.com/office/drawing/2014/main" id="{57890D6E-BB6A-4B5E-CF00-7C63BC8F7AA8}"/>
              </a:ext>
            </a:extLst>
          </p:cNvPr>
          <p:cNvCxnSpPr>
            <a:cxnSpLocks/>
          </p:cNvCxnSpPr>
          <p:nvPr>
            <p:custDataLst>
              <p:tags r:id="rId33"/>
            </p:custDataLst>
          </p:nvPr>
        </p:nvCxnSpPr>
        <p:spPr>
          <a:xfrm>
            <a:off x="9516295" y="4651997"/>
            <a:ext cx="1299343"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TextBox 16">
            <a:extLst>
              <a:ext uri="{FF2B5EF4-FFF2-40B4-BE49-F238E27FC236}">
                <a16:creationId xmlns:a16="http://schemas.microsoft.com/office/drawing/2014/main" id="{4447EB44-2C54-1CFD-5652-7E2BD7DD1F98}"/>
              </a:ext>
            </a:extLst>
          </p:cNvPr>
          <p:cNvSpPr txBox="1">
            <a:spLocks/>
          </p:cNvSpPr>
          <p:nvPr/>
        </p:nvSpPr>
        <p:spPr>
          <a:xfrm>
            <a:off x="8911194" y="1716049"/>
            <a:ext cx="2036561" cy="59958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r">
              <a:lnSpc>
                <a:spcPts val="1560"/>
              </a:lnSpc>
              <a:spcBef>
                <a:spcPct val="0"/>
              </a:spcBef>
            </a:pPr>
            <a:r>
              <a:rPr lang="et-EE" sz="1200" u="none" spc="12" dirty="0">
                <a:solidFill>
                  <a:schemeClr val="accent6"/>
                </a:solidFill>
              </a:rPr>
              <a:t>AI </a:t>
            </a:r>
            <a:r>
              <a:rPr lang="et-EE" sz="1200" u="none" spc="12" dirty="0" err="1">
                <a:solidFill>
                  <a:schemeClr val="accent6"/>
                </a:solidFill>
              </a:rPr>
              <a:t>Leap</a:t>
            </a:r>
            <a:r>
              <a:rPr lang="et-EE" sz="1200" u="none" spc="12" dirty="0">
                <a:solidFill>
                  <a:schemeClr val="accent6"/>
                </a:solidFill>
              </a:rPr>
              <a:t> programme</a:t>
            </a:r>
          </a:p>
          <a:p>
            <a:pPr marL="0" lvl="0" indent="0" algn="r">
              <a:lnSpc>
                <a:spcPts val="1560"/>
              </a:lnSpc>
              <a:spcBef>
                <a:spcPct val="0"/>
              </a:spcBef>
            </a:pPr>
            <a:r>
              <a:rPr lang="et-EE" spc="12" dirty="0" err="1">
                <a:solidFill>
                  <a:schemeClr val="accent6"/>
                </a:solidFill>
              </a:rPr>
              <a:t>brings</a:t>
            </a:r>
            <a:r>
              <a:rPr lang="et-EE" spc="12" dirty="0">
                <a:solidFill>
                  <a:schemeClr val="accent6"/>
                </a:solidFill>
              </a:rPr>
              <a:t> AI </a:t>
            </a:r>
            <a:r>
              <a:rPr lang="et-EE" spc="12" dirty="0" err="1">
                <a:solidFill>
                  <a:schemeClr val="accent6"/>
                </a:solidFill>
              </a:rPr>
              <a:t>tools</a:t>
            </a:r>
            <a:r>
              <a:rPr lang="et-EE" spc="12" dirty="0">
                <a:solidFill>
                  <a:schemeClr val="accent6"/>
                </a:solidFill>
              </a:rPr>
              <a:t> and </a:t>
            </a:r>
            <a:r>
              <a:rPr lang="et-EE" spc="12" dirty="0" err="1">
                <a:solidFill>
                  <a:schemeClr val="accent6"/>
                </a:solidFill>
              </a:rPr>
              <a:t>skills</a:t>
            </a:r>
            <a:r>
              <a:rPr lang="et-EE" spc="12" dirty="0">
                <a:solidFill>
                  <a:schemeClr val="accent6"/>
                </a:solidFill>
              </a:rPr>
              <a:t> </a:t>
            </a:r>
          </a:p>
          <a:p>
            <a:pPr marL="0" lvl="0" indent="0" algn="r">
              <a:lnSpc>
                <a:spcPts val="1560"/>
              </a:lnSpc>
              <a:spcBef>
                <a:spcPct val="0"/>
              </a:spcBef>
            </a:pPr>
            <a:r>
              <a:rPr lang="et-EE" spc="12" dirty="0" err="1">
                <a:solidFill>
                  <a:schemeClr val="accent6"/>
                </a:solidFill>
              </a:rPr>
              <a:t>to</a:t>
            </a:r>
            <a:r>
              <a:rPr lang="et-EE" spc="12" dirty="0">
                <a:solidFill>
                  <a:schemeClr val="accent6"/>
                </a:solidFill>
              </a:rPr>
              <a:t> all </a:t>
            </a:r>
            <a:r>
              <a:rPr lang="et-EE" spc="12" dirty="0" err="1">
                <a:solidFill>
                  <a:schemeClr val="accent6"/>
                </a:solidFill>
              </a:rPr>
              <a:t>schools</a:t>
            </a:r>
            <a:endParaRPr lang="en-US" sz="1200" u="none" spc="12" dirty="0">
              <a:solidFill>
                <a:schemeClr val="accent1"/>
              </a:solidFill>
            </a:endParaRPr>
          </a:p>
        </p:txBody>
      </p:sp>
      <p:sp>
        <p:nvSpPr>
          <p:cNvPr id="47" name="TextBox 17">
            <a:extLst>
              <a:ext uri="{FF2B5EF4-FFF2-40B4-BE49-F238E27FC236}">
                <a16:creationId xmlns:a16="http://schemas.microsoft.com/office/drawing/2014/main" id="{0D361794-E101-6701-1B07-897513EC527C}"/>
              </a:ext>
            </a:extLst>
          </p:cNvPr>
          <p:cNvSpPr txBox="1">
            <a:spLocks/>
          </p:cNvSpPr>
          <p:nvPr/>
        </p:nvSpPr>
        <p:spPr>
          <a:xfrm>
            <a:off x="8729368" y="1401187"/>
            <a:ext cx="2197599" cy="32226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r">
              <a:lnSpc>
                <a:spcPts val="2773"/>
              </a:lnSpc>
              <a:spcBef>
                <a:spcPct val="0"/>
              </a:spcBef>
            </a:pPr>
            <a:r>
              <a:rPr lang="en-US" sz="1800" dirty="0">
                <a:solidFill>
                  <a:schemeClr val="accent6"/>
                </a:solidFill>
                <a:latin typeface="Aino" panose="02000603040504020204" pitchFamily="50" charset="-70"/>
              </a:rPr>
              <a:t>20</a:t>
            </a:r>
            <a:r>
              <a:rPr lang="et-EE" sz="1800" dirty="0">
                <a:solidFill>
                  <a:schemeClr val="accent6"/>
                </a:solidFill>
                <a:latin typeface="Aino" panose="02000603040504020204" pitchFamily="50" charset="-70"/>
              </a:rPr>
              <a:t>25</a:t>
            </a:r>
            <a:endParaRPr lang="en-US" sz="1800" dirty="0">
              <a:solidFill>
                <a:schemeClr val="accent6"/>
              </a:solidFill>
              <a:latin typeface="Aino" panose="02000603040504020204" pitchFamily="50" charset="-70"/>
            </a:endParaRPr>
          </a:p>
        </p:txBody>
      </p:sp>
      <p:cxnSp>
        <p:nvCxnSpPr>
          <p:cNvPr id="5" name="Straight Connector 83">
            <a:extLst>
              <a:ext uri="{FF2B5EF4-FFF2-40B4-BE49-F238E27FC236}">
                <a16:creationId xmlns:a16="http://schemas.microsoft.com/office/drawing/2014/main" id="{DA740019-E1B8-391A-52D7-A8BCB0360CFF}"/>
              </a:ext>
            </a:extLst>
          </p:cNvPr>
          <p:cNvCxnSpPr>
            <a:cxnSpLocks/>
          </p:cNvCxnSpPr>
          <p:nvPr>
            <p:custDataLst>
              <p:tags r:id="rId34"/>
            </p:custDataLst>
          </p:nvPr>
        </p:nvCxnSpPr>
        <p:spPr>
          <a:xfrm>
            <a:off x="11015663" y="4647180"/>
            <a:ext cx="1219025" cy="102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45343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44E0391-8BCA-2F57-01B9-4143AD34F053}"/>
              </a:ext>
            </a:extLst>
          </p:cNvPr>
          <p:cNvSpPr txBox="1">
            <a:spLocks/>
          </p:cNvSpPr>
          <p:nvPr/>
        </p:nvSpPr>
        <p:spPr>
          <a:xfrm>
            <a:off x="4476322" y="1684988"/>
            <a:ext cx="3278782" cy="2554545"/>
          </a:xfrm>
          <a:prstGeom prst="rect">
            <a:avLst/>
          </a:prstGeom>
          <a:noFill/>
        </p:spPr>
        <p:txBody>
          <a:bodyPr wrap="none" rtlCol="0">
            <a:spAutoFit/>
          </a:bodyPr>
          <a:lstStyle/>
          <a:p>
            <a:pPr algn="ctr" rtl="0">
              <a:defRPr lang="en-US" sz="2400" b="0" i="0" u="none" strike="noStrike" kern="1200" baseline="0" smtClean="0">
                <a:solidFill>
                  <a:srgbClr val="000096"/>
                </a:solidFill>
                <a:latin typeface="+mn-lt"/>
                <a:ea typeface="+mn-ea"/>
                <a:cs typeface="+mn-cs"/>
              </a:defRPr>
            </a:pPr>
            <a:r>
              <a:rPr lang="et-EE" sz="4000" b="0" i="0" u="none" strike="noStrike" kern="1200" baseline="0" dirty="0">
                <a:solidFill>
                  <a:schemeClr val="bg1"/>
                </a:solidFill>
                <a:latin typeface="+mj-lt"/>
              </a:rPr>
              <a:t>The </a:t>
            </a:r>
            <a:r>
              <a:rPr lang="et-EE" sz="4000" b="0" i="0" u="none" strike="noStrike" kern="1200" baseline="0" dirty="0" err="1">
                <a:solidFill>
                  <a:schemeClr val="bg1"/>
                </a:solidFill>
                <a:latin typeface="+mj-lt"/>
              </a:rPr>
              <a:t>pillars</a:t>
            </a:r>
            <a:r>
              <a:rPr lang="et-EE" sz="4000" b="0" i="0" u="none" strike="noStrike" kern="1200" baseline="0" dirty="0">
                <a:solidFill>
                  <a:schemeClr val="bg1"/>
                </a:solidFill>
                <a:latin typeface="+mj-lt"/>
              </a:rPr>
              <a:t> </a:t>
            </a:r>
          </a:p>
          <a:p>
            <a:pPr algn="ctr" rtl="0">
              <a:defRPr lang="en-US" sz="2400" b="0" i="0" u="none" strike="noStrike" kern="1200" baseline="0" smtClean="0">
                <a:solidFill>
                  <a:srgbClr val="000096"/>
                </a:solidFill>
                <a:latin typeface="+mn-lt"/>
                <a:ea typeface="+mn-ea"/>
                <a:cs typeface="+mn-cs"/>
              </a:defRPr>
            </a:pPr>
            <a:r>
              <a:rPr lang="et-EE" sz="4000" b="0" i="0" u="none" strike="noStrike" kern="1200" baseline="0" dirty="0">
                <a:solidFill>
                  <a:schemeClr val="bg1"/>
                </a:solidFill>
                <a:latin typeface="+mj-lt"/>
              </a:rPr>
              <a:t>of </a:t>
            </a:r>
            <a:r>
              <a:rPr lang="et-EE" sz="4000" b="0" i="0" u="none" strike="noStrike" kern="1200" baseline="0" dirty="0" err="1">
                <a:solidFill>
                  <a:schemeClr val="bg1"/>
                </a:solidFill>
                <a:latin typeface="+mj-lt"/>
              </a:rPr>
              <a:t>Estonia’s</a:t>
            </a:r>
            <a:r>
              <a:rPr lang="et-EE" sz="4000" b="0" i="0" u="none" strike="noStrike" kern="1200" baseline="0" dirty="0">
                <a:solidFill>
                  <a:schemeClr val="bg1"/>
                </a:solidFill>
                <a:latin typeface="+mj-lt"/>
              </a:rPr>
              <a:t> </a:t>
            </a:r>
          </a:p>
          <a:p>
            <a:pPr algn="ctr" rtl="0">
              <a:defRPr lang="en-US" sz="2400" b="0" i="0" u="none" strike="noStrike" kern="1200" baseline="0" smtClean="0">
                <a:solidFill>
                  <a:srgbClr val="000096"/>
                </a:solidFill>
                <a:latin typeface="+mn-lt"/>
                <a:ea typeface="+mn-ea"/>
                <a:cs typeface="+mn-cs"/>
              </a:defRPr>
            </a:pPr>
            <a:r>
              <a:rPr lang="et-EE" sz="4000" b="0" i="0" u="none" strike="noStrike" kern="1200" baseline="0" dirty="0" err="1">
                <a:solidFill>
                  <a:schemeClr val="bg1"/>
                </a:solidFill>
                <a:latin typeface="+mj-lt"/>
              </a:rPr>
              <a:t>digital</a:t>
            </a:r>
            <a:r>
              <a:rPr lang="et-EE" sz="4000" b="0" i="0" u="none" strike="noStrike" kern="1200" baseline="0" dirty="0">
                <a:solidFill>
                  <a:schemeClr val="bg1"/>
                </a:solidFill>
                <a:latin typeface="+mj-lt"/>
              </a:rPr>
              <a:t> </a:t>
            </a:r>
          </a:p>
          <a:p>
            <a:pPr algn="ctr" rtl="0">
              <a:defRPr lang="en-US" sz="2400" b="0" i="0" u="none" strike="noStrike" kern="1200" baseline="0" smtClean="0">
                <a:solidFill>
                  <a:srgbClr val="000096"/>
                </a:solidFill>
                <a:latin typeface="+mn-lt"/>
                <a:ea typeface="+mn-ea"/>
                <a:cs typeface="+mn-cs"/>
              </a:defRPr>
            </a:pPr>
            <a:r>
              <a:rPr lang="et-EE" sz="4000" b="0" i="0" u="none" strike="noStrike" kern="1200" baseline="0" dirty="0" err="1">
                <a:solidFill>
                  <a:schemeClr val="bg1"/>
                </a:solidFill>
                <a:latin typeface="+mj-lt"/>
              </a:rPr>
              <a:t>education</a:t>
            </a:r>
            <a:endParaRPr lang="et-EE" sz="3200" dirty="0">
              <a:solidFill>
                <a:schemeClr val="bg1"/>
              </a:solidFill>
              <a:latin typeface="+mj-lt"/>
            </a:endParaRPr>
          </a:p>
        </p:txBody>
      </p:sp>
      <p:grpSp>
        <p:nvGrpSpPr>
          <p:cNvPr id="20" name="Rühm 19">
            <a:extLst>
              <a:ext uri="{FF2B5EF4-FFF2-40B4-BE49-F238E27FC236}">
                <a16:creationId xmlns:a16="http://schemas.microsoft.com/office/drawing/2014/main" id="{BF2FB2CD-BAF1-774A-3B2F-40B023A48AD3}"/>
              </a:ext>
            </a:extLst>
          </p:cNvPr>
          <p:cNvGrpSpPr>
            <a:grpSpLocks/>
          </p:cNvGrpSpPr>
          <p:nvPr/>
        </p:nvGrpSpPr>
        <p:grpSpPr>
          <a:xfrm>
            <a:off x="8077964" y="2205123"/>
            <a:ext cx="3889731" cy="2063400"/>
            <a:chOff x="7660267" y="-406771"/>
            <a:chExt cx="4136551" cy="2176273"/>
          </a:xfrm>
        </p:grpSpPr>
        <p:pic>
          <p:nvPicPr>
            <p:cNvPr id="21" name="Pilt 20">
              <a:extLst>
                <a:ext uri="{FF2B5EF4-FFF2-40B4-BE49-F238E27FC236}">
                  <a16:creationId xmlns:a16="http://schemas.microsoft.com/office/drawing/2014/main" id="{1107E279-DF0B-70EE-D4C6-CFD420F0BB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2883" y="-406771"/>
              <a:ext cx="3873935" cy="2176273"/>
            </a:xfrm>
            <a:prstGeom prst="rect">
              <a:avLst/>
            </a:prstGeom>
          </p:spPr>
        </p:pic>
        <p:sp>
          <p:nvSpPr>
            <p:cNvPr id="23" name="TextBox 20">
              <a:extLst>
                <a:ext uri="{FF2B5EF4-FFF2-40B4-BE49-F238E27FC236}">
                  <a16:creationId xmlns:a16="http://schemas.microsoft.com/office/drawing/2014/main" id="{6AA5FAC2-1552-52AA-6DFE-21371D7DEDDC}"/>
                </a:ext>
              </a:extLst>
            </p:cNvPr>
            <p:cNvSpPr txBox="1">
              <a:spLocks/>
            </p:cNvSpPr>
            <p:nvPr/>
          </p:nvSpPr>
          <p:spPr>
            <a:xfrm>
              <a:off x="7660267" y="388134"/>
              <a:ext cx="3610230" cy="82298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n-US" sz="1600" dirty="0">
                  <a:solidFill>
                    <a:schemeClr val="accent1"/>
                  </a:solidFill>
                </a:rPr>
                <a:t>DIGITAL COMPETENCE </a:t>
              </a:r>
              <a:endParaRPr lang="et-EE" sz="1600" dirty="0">
                <a:solidFill>
                  <a:schemeClr val="accent1"/>
                </a:solidFill>
              </a:endParaRPr>
            </a:p>
            <a:p>
              <a:pPr algn="r">
                <a:lnSpc>
                  <a:spcPts val="2160"/>
                </a:lnSpc>
                <a:spcBef>
                  <a:spcPct val="0"/>
                </a:spcBef>
              </a:pPr>
              <a:r>
                <a:rPr lang="en-US" sz="1600" dirty="0">
                  <a:solidFill>
                    <a:schemeClr val="accent1"/>
                  </a:solidFill>
                </a:rPr>
                <a:t>is set in curriculum </a:t>
              </a:r>
              <a:endParaRPr lang="et-EE" sz="1600" dirty="0">
                <a:solidFill>
                  <a:schemeClr val="accent1"/>
                </a:solidFill>
              </a:endParaRPr>
            </a:p>
            <a:p>
              <a:pPr algn="r">
                <a:lnSpc>
                  <a:spcPts val="2160"/>
                </a:lnSpc>
                <a:spcBef>
                  <a:spcPct val="0"/>
                </a:spcBef>
              </a:pPr>
              <a:r>
                <a:rPr lang="en-US" sz="1600" dirty="0">
                  <a:solidFill>
                    <a:schemeClr val="accent1"/>
                  </a:solidFill>
                </a:rPr>
                <a:t>as a general competence.</a:t>
              </a:r>
            </a:p>
          </p:txBody>
        </p:sp>
      </p:grpSp>
      <p:grpSp>
        <p:nvGrpSpPr>
          <p:cNvPr id="7" name="Rühm 6">
            <a:extLst>
              <a:ext uri="{FF2B5EF4-FFF2-40B4-BE49-F238E27FC236}">
                <a16:creationId xmlns:a16="http://schemas.microsoft.com/office/drawing/2014/main" id="{6919F748-6C44-56A0-43A0-5978159E27DA}"/>
              </a:ext>
            </a:extLst>
          </p:cNvPr>
          <p:cNvGrpSpPr/>
          <p:nvPr/>
        </p:nvGrpSpPr>
        <p:grpSpPr>
          <a:xfrm>
            <a:off x="351347" y="185951"/>
            <a:ext cx="4160025" cy="2384386"/>
            <a:chOff x="803534" y="192754"/>
            <a:chExt cx="3718567" cy="2004470"/>
          </a:xfrm>
        </p:grpSpPr>
        <p:pic>
          <p:nvPicPr>
            <p:cNvPr id="34" name="Pilt 33">
              <a:extLst>
                <a:ext uri="{FF2B5EF4-FFF2-40B4-BE49-F238E27FC236}">
                  <a16:creationId xmlns:a16="http://schemas.microsoft.com/office/drawing/2014/main" id="{B1765575-5465-AE3E-2663-90D2DB070D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534" y="192754"/>
              <a:ext cx="3718567" cy="2004470"/>
            </a:xfrm>
            <a:prstGeom prst="rect">
              <a:avLst/>
            </a:prstGeom>
          </p:spPr>
        </p:pic>
        <p:sp>
          <p:nvSpPr>
            <p:cNvPr id="2" name="TextBox 20">
              <a:extLst>
                <a:ext uri="{FF2B5EF4-FFF2-40B4-BE49-F238E27FC236}">
                  <a16:creationId xmlns:a16="http://schemas.microsoft.com/office/drawing/2014/main" id="{93ED1EF8-12F8-3F90-B558-773C755C646C}"/>
                </a:ext>
              </a:extLst>
            </p:cNvPr>
            <p:cNvSpPr txBox="1">
              <a:spLocks/>
            </p:cNvSpPr>
            <p:nvPr/>
          </p:nvSpPr>
          <p:spPr>
            <a:xfrm>
              <a:off x="1286585" y="732068"/>
              <a:ext cx="3000528" cy="138723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n-US" sz="1600" dirty="0">
                  <a:solidFill>
                    <a:schemeClr val="bg1"/>
                  </a:solidFill>
                </a:rPr>
                <a:t>The Tiger Leap </a:t>
              </a:r>
              <a:r>
                <a:rPr lang="en-US" sz="1600" dirty="0" err="1">
                  <a:solidFill>
                    <a:schemeClr val="bg1"/>
                  </a:solidFill>
                </a:rPr>
                <a:t>programme</a:t>
              </a:r>
              <a:r>
                <a:rPr lang="en-US" sz="1600" dirty="0">
                  <a:solidFill>
                    <a:schemeClr val="bg1"/>
                  </a:solidFill>
                </a:rPr>
                <a:t> </a:t>
              </a:r>
              <a:br>
                <a:rPr lang="en-US" sz="1600" dirty="0">
                  <a:solidFill>
                    <a:schemeClr val="bg1"/>
                  </a:solidFill>
                </a:rPr>
              </a:br>
              <a:r>
                <a:rPr lang="en-US" sz="1600" dirty="0">
                  <a:solidFill>
                    <a:schemeClr val="bg1"/>
                  </a:solidFill>
                </a:rPr>
                <a:t>in the 1990s provided schools with INTERNET CONNECTIONS, COMPUTERS, and IT TRAININGS. </a:t>
              </a:r>
            </a:p>
          </p:txBody>
        </p:sp>
      </p:grpSp>
      <p:grpSp>
        <p:nvGrpSpPr>
          <p:cNvPr id="25" name="Rühm 24">
            <a:extLst>
              <a:ext uri="{FF2B5EF4-FFF2-40B4-BE49-F238E27FC236}">
                <a16:creationId xmlns:a16="http://schemas.microsoft.com/office/drawing/2014/main" id="{16BCF864-DE68-5014-E757-511E418897BA}"/>
              </a:ext>
            </a:extLst>
          </p:cNvPr>
          <p:cNvGrpSpPr>
            <a:grpSpLocks/>
          </p:cNvGrpSpPr>
          <p:nvPr/>
        </p:nvGrpSpPr>
        <p:grpSpPr>
          <a:xfrm>
            <a:off x="7148445" y="310173"/>
            <a:ext cx="3602007" cy="1690635"/>
            <a:chOff x="7274641" y="4710836"/>
            <a:chExt cx="3699188" cy="1865486"/>
          </a:xfrm>
        </p:grpSpPr>
        <p:pic>
          <p:nvPicPr>
            <p:cNvPr id="26" name="Pilt 25">
              <a:extLst>
                <a:ext uri="{FF2B5EF4-FFF2-40B4-BE49-F238E27FC236}">
                  <a16:creationId xmlns:a16="http://schemas.microsoft.com/office/drawing/2014/main" id="{B829CFC1-095F-50BB-CA22-4540207BC4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7231" y="4710836"/>
              <a:ext cx="3066598" cy="1865486"/>
            </a:xfrm>
            <a:prstGeom prst="rect">
              <a:avLst/>
            </a:prstGeom>
          </p:spPr>
        </p:pic>
        <p:sp>
          <p:nvSpPr>
            <p:cNvPr id="28" name="TextBox 20">
              <a:extLst>
                <a:ext uri="{FF2B5EF4-FFF2-40B4-BE49-F238E27FC236}">
                  <a16:creationId xmlns:a16="http://schemas.microsoft.com/office/drawing/2014/main" id="{8FEDF28A-88A1-C7AC-0B6A-E1E5DF4215CD}"/>
                </a:ext>
              </a:extLst>
            </p:cNvPr>
            <p:cNvSpPr txBox="1">
              <a:spLocks/>
            </p:cNvSpPr>
            <p:nvPr/>
          </p:nvSpPr>
          <p:spPr>
            <a:xfrm>
              <a:off x="7274641" y="5457906"/>
              <a:ext cx="3219349" cy="59679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n-US" sz="1600" dirty="0">
                  <a:solidFill>
                    <a:schemeClr val="accent1"/>
                  </a:solidFill>
                </a:rPr>
                <a:t>All schools in Estonia </a:t>
              </a:r>
              <a:endParaRPr lang="et-EE" sz="1600" dirty="0">
                <a:solidFill>
                  <a:schemeClr val="accent1"/>
                </a:solidFill>
              </a:endParaRPr>
            </a:p>
            <a:p>
              <a:pPr algn="r">
                <a:lnSpc>
                  <a:spcPts val="2160"/>
                </a:lnSpc>
                <a:spcBef>
                  <a:spcPct val="0"/>
                </a:spcBef>
              </a:pPr>
              <a:r>
                <a:rPr lang="en-US" sz="1600" dirty="0">
                  <a:solidFill>
                    <a:schemeClr val="accent1"/>
                  </a:solidFill>
                </a:rPr>
                <a:t>use E-SOLUTIONS.</a:t>
              </a:r>
            </a:p>
          </p:txBody>
        </p:sp>
      </p:grpSp>
      <p:sp>
        <p:nvSpPr>
          <p:cNvPr id="30" name="Freeform 5">
            <a:extLst>
              <a:ext uri="{FF2B5EF4-FFF2-40B4-BE49-F238E27FC236}">
                <a16:creationId xmlns:a16="http://schemas.microsoft.com/office/drawing/2014/main" id="{A4D20C38-3238-784B-28A0-270B8F79C14D}"/>
              </a:ext>
            </a:extLst>
          </p:cNvPr>
          <p:cNvSpPr>
            <a:spLocks/>
          </p:cNvSpPr>
          <p:nvPr>
            <p:custDataLst>
              <p:tags r:id="rId1"/>
            </p:custDataLst>
          </p:nvPr>
        </p:nvSpPr>
        <p:spPr bwMode="auto">
          <a:xfrm>
            <a:off x="3974177" y="951422"/>
            <a:ext cx="4164040" cy="4044884"/>
          </a:xfrm>
          <a:custGeom>
            <a:avLst/>
            <a:gdLst>
              <a:gd name="T0" fmla="*/ 258 w 348"/>
              <a:gd name="T1" fmla="*/ 302 h 340"/>
              <a:gd name="T2" fmla="*/ 64 w 348"/>
              <a:gd name="T3" fmla="*/ 280 h 340"/>
              <a:gd name="T4" fmla="*/ 72 w 348"/>
              <a:gd name="T5" fmla="*/ 51 h 340"/>
              <a:gd name="T6" fmla="*/ 277 w 348"/>
              <a:gd name="T7" fmla="*/ 50 h 340"/>
              <a:gd name="T8" fmla="*/ 308 w 348"/>
              <a:gd name="T9" fmla="*/ 252 h 340"/>
              <a:gd name="T10" fmla="*/ 305 w 348"/>
              <a:gd name="T11" fmla="*/ 272 h 340"/>
              <a:gd name="T12" fmla="*/ 319 w 348"/>
              <a:gd name="T13" fmla="*/ 313 h 340"/>
              <a:gd name="T14" fmla="*/ 319 w 348"/>
              <a:gd name="T15" fmla="*/ 313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340">
                <a:moveTo>
                  <a:pt x="258" y="302"/>
                </a:moveTo>
                <a:cubicBezTo>
                  <a:pt x="197" y="340"/>
                  <a:pt x="116" y="333"/>
                  <a:pt x="64" y="280"/>
                </a:cubicBezTo>
                <a:cubicBezTo>
                  <a:pt x="0" y="216"/>
                  <a:pt x="3" y="111"/>
                  <a:pt x="72" y="51"/>
                </a:cubicBezTo>
                <a:cubicBezTo>
                  <a:pt x="131" y="0"/>
                  <a:pt x="219" y="0"/>
                  <a:pt x="277" y="50"/>
                </a:cubicBezTo>
                <a:cubicBezTo>
                  <a:pt x="337" y="102"/>
                  <a:pt x="348" y="189"/>
                  <a:pt x="308" y="252"/>
                </a:cubicBezTo>
                <a:cubicBezTo>
                  <a:pt x="304" y="258"/>
                  <a:pt x="303" y="266"/>
                  <a:pt x="305" y="272"/>
                </a:cubicBezTo>
                <a:cubicBezTo>
                  <a:pt x="319" y="313"/>
                  <a:pt x="319" y="313"/>
                  <a:pt x="319" y="313"/>
                </a:cubicBezTo>
                <a:cubicBezTo>
                  <a:pt x="319" y="313"/>
                  <a:pt x="319" y="313"/>
                  <a:pt x="319" y="313"/>
                </a:cubicBezTo>
              </a:path>
            </a:pathLst>
          </a:custGeom>
          <a:noFill/>
          <a:ln w="25400" cap="rnd">
            <a:solidFill>
              <a:schemeClr val="bg1"/>
            </a:solidFill>
            <a:prstDash val="solid"/>
            <a:round/>
          </a:ln>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
                <a:solidFill>
                  <a:srgbClr val="FFFFFF"/>
                </a:solidFill>
              </a14:hiddenFill>
            </a:ext>
          </a:extLst>
        </p:spPr>
        <p:txBody>
          <a:bodyPr vert="horz" wrap="square" lIns="576000" tIns="360000" rIns="576000" bIns="360000" numCol="1" anchor="ctr" anchorCtr="0" compatLnSpc="1">
            <a:prstTxWarp prst="textNoShape">
              <a:avLst/>
            </a:prstTxWarp>
          </a:bodyPr>
          <a:lstStyle/>
          <a:p>
            <a:pPr marL="0" indent="0" algn="ctr">
              <a:buNone/>
            </a:pPr>
            <a:endParaRPr lang="et-EE" sz="3200">
              <a:solidFill>
                <a:schemeClr val="accent3"/>
              </a:solidFill>
              <a:latin typeface="+mj-lt"/>
            </a:endParaRPr>
          </a:p>
        </p:txBody>
      </p:sp>
      <p:grpSp>
        <p:nvGrpSpPr>
          <p:cNvPr id="57" name="Rühm 56">
            <a:extLst>
              <a:ext uri="{FF2B5EF4-FFF2-40B4-BE49-F238E27FC236}">
                <a16:creationId xmlns:a16="http://schemas.microsoft.com/office/drawing/2014/main" id="{52821A3F-6346-5502-DAF0-DDC529E6DEA1}"/>
              </a:ext>
            </a:extLst>
          </p:cNvPr>
          <p:cNvGrpSpPr>
            <a:grpSpLocks/>
          </p:cNvGrpSpPr>
          <p:nvPr/>
        </p:nvGrpSpPr>
        <p:grpSpPr>
          <a:xfrm>
            <a:off x="7485801" y="4067313"/>
            <a:ext cx="4574758" cy="2554545"/>
            <a:chOff x="10652207" y="-141006"/>
            <a:chExt cx="3986110" cy="2188541"/>
          </a:xfrm>
        </p:grpSpPr>
        <p:pic>
          <p:nvPicPr>
            <p:cNvPr id="58" name="Pilt 57">
              <a:extLst>
                <a:ext uri="{FF2B5EF4-FFF2-40B4-BE49-F238E27FC236}">
                  <a16:creationId xmlns:a16="http://schemas.microsoft.com/office/drawing/2014/main" id="{41A8A8B4-DA20-0503-161B-307D7288DCB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52207" y="-141006"/>
              <a:ext cx="3986110" cy="2188541"/>
            </a:xfrm>
            <a:prstGeom prst="rect">
              <a:avLst/>
            </a:prstGeom>
          </p:spPr>
        </p:pic>
        <p:sp>
          <p:nvSpPr>
            <p:cNvPr id="60" name="TextBox 20">
              <a:extLst>
                <a:ext uri="{FF2B5EF4-FFF2-40B4-BE49-F238E27FC236}">
                  <a16:creationId xmlns:a16="http://schemas.microsoft.com/office/drawing/2014/main" id="{87D0F90E-4F6B-14B4-2398-5A3B77A9E991}"/>
                </a:ext>
              </a:extLst>
            </p:cNvPr>
            <p:cNvSpPr txBox="1">
              <a:spLocks/>
            </p:cNvSpPr>
            <p:nvPr/>
          </p:nvSpPr>
          <p:spPr>
            <a:xfrm>
              <a:off x="10661729" y="523277"/>
              <a:ext cx="3609148" cy="99708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n-US" sz="1600" dirty="0">
                  <a:solidFill>
                    <a:schemeClr val="accent1"/>
                  </a:solidFill>
                </a:rPr>
                <a:t>Many schools and kindergartens </a:t>
              </a:r>
              <a:endParaRPr lang="et-EE" sz="1600" dirty="0">
                <a:solidFill>
                  <a:schemeClr val="accent1"/>
                </a:solidFill>
              </a:endParaRPr>
            </a:p>
            <a:p>
              <a:pPr algn="r">
                <a:lnSpc>
                  <a:spcPts val="2160"/>
                </a:lnSpc>
                <a:spcBef>
                  <a:spcPct val="0"/>
                </a:spcBef>
              </a:pPr>
              <a:r>
                <a:rPr lang="en-US" sz="1600" dirty="0">
                  <a:solidFill>
                    <a:schemeClr val="accent1"/>
                  </a:solidFill>
                </a:rPr>
                <a:t>have EDUCATIONAL TECHNOLOGISTS </a:t>
              </a:r>
              <a:br>
                <a:rPr lang="en-US" sz="1600" dirty="0">
                  <a:solidFill>
                    <a:schemeClr val="accent1"/>
                  </a:solidFill>
                </a:rPr>
              </a:br>
              <a:r>
                <a:rPr lang="en-US" sz="1600" dirty="0">
                  <a:solidFill>
                    <a:schemeClr val="accent1"/>
                  </a:solidFill>
                </a:rPr>
                <a:t>- technology integration specialists</a:t>
              </a:r>
              <a:br>
                <a:rPr lang="en-US" sz="1600" dirty="0">
                  <a:solidFill>
                    <a:schemeClr val="accent1"/>
                  </a:solidFill>
                </a:rPr>
              </a:br>
              <a:r>
                <a:rPr lang="en-US" sz="1600" dirty="0">
                  <a:solidFill>
                    <a:schemeClr val="accent1"/>
                  </a:solidFill>
                </a:rPr>
                <a:t>to support teachers.</a:t>
              </a:r>
            </a:p>
          </p:txBody>
        </p:sp>
      </p:grpSp>
      <p:grpSp>
        <p:nvGrpSpPr>
          <p:cNvPr id="36" name="Rühm 35">
            <a:extLst>
              <a:ext uri="{FF2B5EF4-FFF2-40B4-BE49-F238E27FC236}">
                <a16:creationId xmlns:a16="http://schemas.microsoft.com/office/drawing/2014/main" id="{4485B224-2A63-3722-BA12-2AB68DA35065}"/>
              </a:ext>
            </a:extLst>
          </p:cNvPr>
          <p:cNvGrpSpPr>
            <a:grpSpLocks/>
          </p:cNvGrpSpPr>
          <p:nvPr/>
        </p:nvGrpSpPr>
        <p:grpSpPr>
          <a:xfrm>
            <a:off x="144699" y="2038334"/>
            <a:ext cx="3957635" cy="2105719"/>
            <a:chOff x="138173" y="1730394"/>
            <a:chExt cx="3823300" cy="2365979"/>
          </a:xfrm>
        </p:grpSpPr>
        <p:pic>
          <p:nvPicPr>
            <p:cNvPr id="37" name="Pilt 36">
              <a:extLst>
                <a:ext uri="{FF2B5EF4-FFF2-40B4-BE49-F238E27FC236}">
                  <a16:creationId xmlns:a16="http://schemas.microsoft.com/office/drawing/2014/main" id="{F17E3E52-F009-EC38-CDE9-A98A3732956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8173" y="1730394"/>
              <a:ext cx="3823300" cy="2365979"/>
            </a:xfrm>
            <a:prstGeom prst="rect">
              <a:avLst/>
            </a:prstGeom>
            <a:noFill/>
          </p:spPr>
        </p:pic>
        <p:sp>
          <p:nvSpPr>
            <p:cNvPr id="39" name="TextBox 20">
              <a:extLst>
                <a:ext uri="{FF2B5EF4-FFF2-40B4-BE49-F238E27FC236}">
                  <a16:creationId xmlns:a16="http://schemas.microsoft.com/office/drawing/2014/main" id="{24A9D1D9-A1DF-07A8-76F1-531E16736E61}"/>
                </a:ext>
              </a:extLst>
            </p:cNvPr>
            <p:cNvSpPr txBox="1">
              <a:spLocks/>
            </p:cNvSpPr>
            <p:nvPr/>
          </p:nvSpPr>
          <p:spPr>
            <a:xfrm>
              <a:off x="705751" y="2575015"/>
              <a:ext cx="3105231" cy="85048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n-US" sz="1600" dirty="0">
                  <a:solidFill>
                    <a:schemeClr val="accent1"/>
                  </a:solidFill>
                </a:rPr>
                <a:t>DIGITAL LEARNING MATERIALS are available for all subjects and across all educational levels. </a:t>
              </a:r>
            </a:p>
          </p:txBody>
        </p:sp>
      </p:grpSp>
      <p:grpSp>
        <p:nvGrpSpPr>
          <p:cNvPr id="14" name="Rühm 13">
            <a:extLst>
              <a:ext uri="{FF2B5EF4-FFF2-40B4-BE49-F238E27FC236}">
                <a16:creationId xmlns:a16="http://schemas.microsoft.com/office/drawing/2014/main" id="{A3936D10-3EC1-A61B-7539-D3E2637467C2}"/>
              </a:ext>
            </a:extLst>
          </p:cNvPr>
          <p:cNvGrpSpPr/>
          <p:nvPr/>
        </p:nvGrpSpPr>
        <p:grpSpPr>
          <a:xfrm>
            <a:off x="278188" y="3904969"/>
            <a:ext cx="3928982" cy="2105719"/>
            <a:chOff x="314979" y="3336841"/>
            <a:chExt cx="3928982" cy="2105719"/>
          </a:xfrm>
        </p:grpSpPr>
        <p:pic>
          <p:nvPicPr>
            <p:cNvPr id="42" name="Pilt 41">
              <a:extLst>
                <a:ext uri="{FF2B5EF4-FFF2-40B4-BE49-F238E27FC236}">
                  <a16:creationId xmlns:a16="http://schemas.microsoft.com/office/drawing/2014/main" id="{5FF2FD00-CFC6-3DD3-24C7-6417323EC8F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4979" y="3336841"/>
              <a:ext cx="3928982" cy="2105719"/>
            </a:xfrm>
            <a:prstGeom prst="rect">
              <a:avLst/>
            </a:prstGeom>
          </p:spPr>
        </p:pic>
        <p:sp>
          <p:nvSpPr>
            <p:cNvPr id="5" name="TextBox 20">
              <a:extLst>
                <a:ext uri="{FF2B5EF4-FFF2-40B4-BE49-F238E27FC236}">
                  <a16:creationId xmlns:a16="http://schemas.microsoft.com/office/drawing/2014/main" id="{2A7A6848-A127-2ABB-700C-C19FD64C2CCC}"/>
                </a:ext>
              </a:extLst>
            </p:cNvPr>
            <p:cNvSpPr txBox="1">
              <a:spLocks/>
            </p:cNvSpPr>
            <p:nvPr/>
          </p:nvSpPr>
          <p:spPr>
            <a:xfrm>
              <a:off x="912469" y="3955505"/>
              <a:ext cx="2974035" cy="110511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n-US" sz="1600" dirty="0">
                  <a:solidFill>
                    <a:schemeClr val="accent1"/>
                  </a:solidFill>
                </a:rPr>
                <a:t>For evidence-based decisions, the EDUCATIONAL DATA </a:t>
              </a:r>
              <a:br>
                <a:rPr lang="et-EE" sz="1600" dirty="0">
                  <a:solidFill>
                    <a:schemeClr val="accent1"/>
                  </a:solidFill>
                </a:rPr>
              </a:br>
              <a:r>
                <a:rPr lang="en-US" sz="1600" dirty="0">
                  <a:solidFill>
                    <a:schemeClr val="accent1"/>
                  </a:solidFill>
                </a:rPr>
                <a:t>is publicly accessible </a:t>
              </a:r>
              <a:br>
                <a:rPr lang="et-EE" sz="1600" dirty="0">
                  <a:solidFill>
                    <a:schemeClr val="accent1"/>
                  </a:solidFill>
                </a:rPr>
              </a:br>
              <a:r>
                <a:rPr lang="en-US" sz="1600" dirty="0">
                  <a:solidFill>
                    <a:schemeClr val="accent1"/>
                  </a:solidFill>
                </a:rPr>
                <a:t>on the internet.</a:t>
              </a:r>
            </a:p>
          </p:txBody>
        </p:sp>
      </p:grpSp>
      <p:grpSp>
        <p:nvGrpSpPr>
          <p:cNvPr id="9" name="Rühm 8">
            <a:extLst>
              <a:ext uri="{FF2B5EF4-FFF2-40B4-BE49-F238E27FC236}">
                <a16:creationId xmlns:a16="http://schemas.microsoft.com/office/drawing/2014/main" id="{35AD5624-C33A-298C-9505-1FA49C34CA38}"/>
              </a:ext>
            </a:extLst>
          </p:cNvPr>
          <p:cNvGrpSpPr>
            <a:grpSpLocks/>
          </p:cNvGrpSpPr>
          <p:nvPr/>
        </p:nvGrpSpPr>
        <p:grpSpPr>
          <a:xfrm>
            <a:off x="2956024" y="4881606"/>
            <a:ext cx="3459671" cy="2142041"/>
            <a:chOff x="1053829" y="4796093"/>
            <a:chExt cx="3096892" cy="2142041"/>
          </a:xfrm>
        </p:grpSpPr>
        <p:pic>
          <p:nvPicPr>
            <p:cNvPr id="11" name="Pilt 10">
              <a:extLst>
                <a:ext uri="{FF2B5EF4-FFF2-40B4-BE49-F238E27FC236}">
                  <a16:creationId xmlns:a16="http://schemas.microsoft.com/office/drawing/2014/main" id="{0D061E67-4DA4-8186-3A8A-A6B29D34941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53829" y="4796093"/>
              <a:ext cx="3096892" cy="1916454"/>
            </a:xfrm>
            <a:prstGeom prst="rect">
              <a:avLst/>
            </a:prstGeom>
          </p:spPr>
        </p:pic>
        <p:sp>
          <p:nvSpPr>
            <p:cNvPr id="13" name="TextBox 20">
              <a:extLst>
                <a:ext uri="{FF2B5EF4-FFF2-40B4-BE49-F238E27FC236}">
                  <a16:creationId xmlns:a16="http://schemas.microsoft.com/office/drawing/2014/main" id="{D8E22B41-8720-D6E3-BD31-B02A38FCE6C5}"/>
                </a:ext>
              </a:extLst>
            </p:cNvPr>
            <p:cNvSpPr txBox="1">
              <a:spLocks/>
            </p:cNvSpPr>
            <p:nvPr/>
          </p:nvSpPr>
          <p:spPr>
            <a:xfrm>
              <a:off x="1571095" y="5268766"/>
              <a:ext cx="2394276" cy="166936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n-US" sz="1600" dirty="0">
                  <a:solidFill>
                    <a:schemeClr val="accent1"/>
                  </a:solidFill>
                </a:rPr>
                <a:t>Educational </a:t>
              </a:r>
              <a:r>
                <a:rPr lang="en-US" sz="1600" dirty="0" err="1">
                  <a:solidFill>
                    <a:schemeClr val="accent1"/>
                  </a:solidFill>
                </a:rPr>
                <a:t>programmes</a:t>
              </a:r>
              <a:r>
                <a:rPr lang="en-US" sz="1600" dirty="0">
                  <a:solidFill>
                    <a:schemeClr val="accent1"/>
                  </a:solidFill>
                </a:rPr>
                <a:t> create INTEREST IN TECHNOLOGY from kindergarten to university.</a:t>
              </a:r>
            </a:p>
          </p:txBody>
        </p:sp>
      </p:grpSp>
    </p:spTree>
    <p:extLst>
      <p:ext uri="{BB962C8B-B14F-4D97-AF65-F5344CB8AC3E}">
        <p14:creationId xmlns:p14="http://schemas.microsoft.com/office/powerpoint/2010/main" val="3775749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pic>
        <p:nvPicPr>
          <p:cNvPr id="5" name="Pilt 4">
            <a:extLst>
              <a:ext uri="{FF2B5EF4-FFF2-40B4-BE49-F238E27FC236}">
                <a16:creationId xmlns:a16="http://schemas.microsoft.com/office/drawing/2014/main" id="{9115FD23-7018-0AF8-F931-2BC8C9E7174A}"/>
              </a:ext>
            </a:extLst>
          </p:cNvPr>
          <p:cNvPicPr>
            <a:picLocks noChangeAspect="1"/>
          </p:cNvPicPr>
          <p:nvPr/>
        </p:nvPicPr>
        <p:blipFill rotWithShape="1">
          <a:blip r:embed="rId3"/>
          <a:srcRect l="222" r="20161"/>
          <a:stretch/>
        </p:blipFill>
        <p:spPr>
          <a:xfrm>
            <a:off x="4008438" y="0"/>
            <a:ext cx="8183562" cy="6858000"/>
          </a:xfrm>
          <a:prstGeom prst="rect">
            <a:avLst/>
          </a:prstGeom>
        </p:spPr>
      </p:pic>
      <p:sp>
        <p:nvSpPr>
          <p:cNvPr id="3" name="CustomShape 1">
            <a:extLst>
              <a:ext uri="{FF2B5EF4-FFF2-40B4-BE49-F238E27FC236}">
                <a16:creationId xmlns:a16="http://schemas.microsoft.com/office/drawing/2014/main" id="{5936CBCD-9D0D-9D6A-703B-85357392184B}"/>
              </a:ext>
            </a:extLst>
          </p:cNvPr>
          <p:cNvSpPr/>
          <p:nvPr/>
        </p:nvSpPr>
        <p:spPr>
          <a:xfrm>
            <a:off x="3987669" y="1"/>
            <a:ext cx="5937168" cy="6858000"/>
          </a:xfrm>
          <a:prstGeom prst="rect">
            <a:avLst/>
          </a:prstGeom>
          <a:gradFill rotWithShape="0">
            <a:gsLst>
              <a:gs pos="38000">
                <a:schemeClr val="tx1">
                  <a:lumMod val="50000"/>
                  <a:alpha val="0"/>
                </a:schemeClr>
              </a:gs>
              <a:gs pos="84000">
                <a:schemeClr val="accent1"/>
              </a:gs>
            </a:gsLst>
            <a:lin ang="114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dirty="0"/>
          </a:p>
        </p:txBody>
      </p:sp>
      <p:sp>
        <p:nvSpPr>
          <p:cNvPr id="2" name="Pealkiri 1">
            <a:extLst>
              <a:ext uri="{FF2B5EF4-FFF2-40B4-BE49-F238E27FC236}">
                <a16:creationId xmlns:a16="http://schemas.microsoft.com/office/drawing/2014/main" id="{0A625873-EADC-F72D-B8C0-0D0CC6A3F0D9}"/>
              </a:ext>
            </a:extLst>
          </p:cNvPr>
          <p:cNvSpPr>
            <a:spLocks noGrp="1"/>
          </p:cNvSpPr>
          <p:nvPr>
            <p:ph type="title"/>
          </p:nvPr>
        </p:nvSpPr>
        <p:spPr>
          <a:xfrm>
            <a:off x="623886" y="658801"/>
            <a:ext cx="5937169" cy="974638"/>
          </a:xfrm>
        </p:spPr>
        <p:txBody>
          <a:bodyPr/>
          <a:lstStyle/>
          <a:p>
            <a:r>
              <a:rPr lang="et-EE" dirty="0" err="1"/>
              <a:t>Early</a:t>
            </a:r>
            <a:r>
              <a:rPr lang="et-EE" dirty="0"/>
              <a:t> </a:t>
            </a:r>
            <a:r>
              <a:rPr lang="et-EE" dirty="0" err="1"/>
              <a:t>introduction</a:t>
            </a:r>
            <a:r>
              <a:rPr lang="et-EE" dirty="0"/>
              <a:t> </a:t>
            </a:r>
            <a:r>
              <a:rPr lang="et-EE" dirty="0" err="1"/>
              <a:t>to</a:t>
            </a:r>
            <a:r>
              <a:rPr lang="et-EE" dirty="0"/>
              <a:t> </a:t>
            </a:r>
            <a:r>
              <a:rPr lang="et-EE" dirty="0" err="1"/>
              <a:t>programming</a:t>
            </a:r>
            <a:endParaRPr lang="et-EE" dirty="0"/>
          </a:p>
        </p:txBody>
      </p:sp>
      <p:sp>
        <p:nvSpPr>
          <p:cNvPr id="6" name="Teksti kohatäide 5">
            <a:extLst>
              <a:ext uri="{FF2B5EF4-FFF2-40B4-BE49-F238E27FC236}">
                <a16:creationId xmlns:a16="http://schemas.microsoft.com/office/drawing/2014/main" id="{79E559A1-BE99-6DF1-95E9-478423C26500}"/>
              </a:ext>
            </a:extLst>
          </p:cNvPr>
          <p:cNvSpPr>
            <a:spLocks noGrp="1"/>
          </p:cNvSpPr>
          <p:nvPr>
            <p:ph type="body" sz="quarter" idx="12"/>
          </p:nvPr>
        </p:nvSpPr>
        <p:spPr>
          <a:xfrm>
            <a:off x="623888" y="3994150"/>
            <a:ext cx="6096000" cy="2243138"/>
          </a:xfrm>
        </p:spPr>
        <p:txBody>
          <a:bodyPr/>
          <a:lstStyle/>
          <a:p>
            <a:r>
              <a:rPr lang="et-EE" dirty="0"/>
              <a:t>L</a:t>
            </a:r>
            <a:r>
              <a:rPr lang="en-US" dirty="0" err="1"/>
              <a:t>ogical</a:t>
            </a:r>
            <a:r>
              <a:rPr lang="en-US" dirty="0"/>
              <a:t> thinking</a:t>
            </a:r>
            <a:r>
              <a:rPr lang="et-EE" dirty="0"/>
              <a:t>, </a:t>
            </a:r>
            <a:r>
              <a:rPr lang="en-US" dirty="0"/>
              <a:t>problem-solving skills</a:t>
            </a:r>
            <a:r>
              <a:rPr lang="et-EE" dirty="0"/>
              <a:t>, </a:t>
            </a:r>
            <a:br>
              <a:rPr lang="et-EE" dirty="0"/>
            </a:br>
            <a:r>
              <a:rPr lang="en-US" dirty="0"/>
              <a:t>creativity and innovation</a:t>
            </a:r>
            <a:r>
              <a:rPr lang="et-EE" dirty="0"/>
              <a:t> f</a:t>
            </a:r>
            <a:r>
              <a:rPr lang="en-US" dirty="0"/>
              <a:t>rom </a:t>
            </a:r>
            <a:r>
              <a:rPr lang="et-EE" dirty="0"/>
              <a:t>k</a:t>
            </a:r>
            <a:r>
              <a:rPr lang="en-US" dirty="0" err="1"/>
              <a:t>indergarten</a:t>
            </a:r>
            <a:r>
              <a:rPr lang="en-US" dirty="0"/>
              <a:t> </a:t>
            </a:r>
            <a:br>
              <a:rPr lang="et-EE" dirty="0"/>
            </a:br>
            <a:r>
              <a:rPr lang="en-US" dirty="0"/>
              <a:t>to </a:t>
            </a:r>
            <a:r>
              <a:rPr lang="et-EE" dirty="0" err="1"/>
              <a:t>high</a:t>
            </a:r>
            <a:r>
              <a:rPr lang="et-EE" dirty="0"/>
              <a:t> </a:t>
            </a:r>
            <a:r>
              <a:rPr lang="et-EE" dirty="0" err="1"/>
              <a:t>school</a:t>
            </a:r>
            <a:r>
              <a:rPr lang="et-EE" dirty="0"/>
              <a:t> and v</a:t>
            </a:r>
            <a:r>
              <a:rPr lang="en-US" dirty="0" err="1"/>
              <a:t>ocational</a:t>
            </a:r>
            <a:r>
              <a:rPr lang="en-US" dirty="0"/>
              <a:t> </a:t>
            </a:r>
            <a:r>
              <a:rPr lang="et-EE" dirty="0"/>
              <a:t>e</a:t>
            </a:r>
            <a:r>
              <a:rPr lang="en-US" dirty="0" err="1"/>
              <a:t>ducation</a:t>
            </a:r>
            <a:r>
              <a:rPr lang="en-US" dirty="0"/>
              <a:t> </a:t>
            </a:r>
            <a:endParaRPr lang="et-EE" dirty="0"/>
          </a:p>
          <a:p>
            <a:r>
              <a:rPr lang="et-EE" dirty="0"/>
              <a:t>T</a:t>
            </a:r>
            <a:r>
              <a:rPr lang="en-US" dirty="0" err="1"/>
              <a:t>eacher</a:t>
            </a:r>
            <a:r>
              <a:rPr lang="en-US" dirty="0"/>
              <a:t> training, device funding support, student events, free educational resources</a:t>
            </a:r>
          </a:p>
        </p:txBody>
      </p:sp>
      <p:sp>
        <p:nvSpPr>
          <p:cNvPr id="8" name="Teksti kohatäide 5">
            <a:extLst>
              <a:ext uri="{FF2B5EF4-FFF2-40B4-BE49-F238E27FC236}">
                <a16:creationId xmlns:a16="http://schemas.microsoft.com/office/drawing/2014/main" id="{FEF0AD23-F780-12F3-FCC0-F5871648578C}"/>
              </a:ext>
            </a:extLst>
          </p:cNvPr>
          <p:cNvSpPr txBox="1">
            <a:spLocks/>
          </p:cNvSpPr>
          <p:nvPr/>
        </p:nvSpPr>
        <p:spPr>
          <a:xfrm>
            <a:off x="623887" y="2103416"/>
            <a:ext cx="9648824" cy="647700"/>
          </a:xfrm>
          <a:prstGeom prst="rect">
            <a:avLst/>
          </a:prstGeom>
        </p:spPr>
        <p:txBody>
          <a:bodyPr vert="horz" lIns="0" tIns="0" rIns="0" bIns="0" rtlCol="0" anchor="t" anchorCtr="0">
            <a:noAutofit/>
          </a:bodyPr>
          <a:lstStyle>
            <a:lvl1pPr marL="0" indent="0" algn="l" defTabSz="270000" rtl="0" eaLnBrk="1" latinLnBrk="0" hangingPunct="1">
              <a:lnSpc>
                <a:spcPct val="100000"/>
              </a:lnSpc>
              <a:spcBef>
                <a:spcPts val="200"/>
              </a:spcBef>
              <a:spcAft>
                <a:spcPts val="0"/>
              </a:spcAft>
              <a:buClr>
                <a:schemeClr val="accent1"/>
              </a:buClr>
              <a:buFont typeface="Aino" panose="02000603040504020204" pitchFamily="50" charset="0"/>
              <a:buNone/>
              <a:defRPr sz="2200" kern="1200">
                <a:solidFill>
                  <a:schemeClr val="bg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r>
              <a:rPr lang="et-EE" sz="2800" err="1"/>
              <a:t>ProgeTiger</a:t>
            </a:r>
            <a:r>
              <a:rPr lang="et-EE" sz="2800"/>
              <a:t> programme</a:t>
            </a:r>
            <a:endParaRPr lang="et-EE"/>
          </a:p>
        </p:txBody>
      </p:sp>
    </p:spTree>
    <p:extLst>
      <p:ext uri="{BB962C8B-B14F-4D97-AF65-F5344CB8AC3E}">
        <p14:creationId xmlns:p14="http://schemas.microsoft.com/office/powerpoint/2010/main" val="670023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lt 7" descr="Pilt, millel on kujutatud rõivad, inimene, grupp, inimesed&#10;&#10;Kirjeldus on genereeritud automaatselt">
            <a:extLst>
              <a:ext uri="{FF2B5EF4-FFF2-40B4-BE49-F238E27FC236}">
                <a16:creationId xmlns:a16="http://schemas.microsoft.com/office/drawing/2014/main" id="{08A43552-72EF-8149-50CA-5151DABC3D79}"/>
              </a:ext>
            </a:extLst>
          </p:cNvPr>
          <p:cNvPicPr>
            <a:picLocks noChangeAspect="1"/>
          </p:cNvPicPr>
          <p:nvPr/>
        </p:nvPicPr>
        <p:blipFill rotWithShape="1">
          <a:blip r:embed="rId3"/>
          <a:srcRect l="1430" t="1064" r="16940" b="1"/>
          <a:stretch/>
        </p:blipFill>
        <p:spPr>
          <a:xfrm>
            <a:off x="3694177" y="-1"/>
            <a:ext cx="8497823" cy="6864646"/>
          </a:xfrm>
          <a:prstGeom prst="rect">
            <a:avLst/>
          </a:prstGeom>
        </p:spPr>
      </p:pic>
      <p:sp>
        <p:nvSpPr>
          <p:cNvPr id="4" name="CustomShape 1">
            <a:extLst>
              <a:ext uri="{FF2B5EF4-FFF2-40B4-BE49-F238E27FC236}">
                <a16:creationId xmlns:a16="http://schemas.microsoft.com/office/drawing/2014/main" id="{7DDA26A7-5551-46E0-ECE9-ED3AAA6AEC1A}"/>
              </a:ext>
            </a:extLst>
          </p:cNvPr>
          <p:cNvSpPr/>
          <p:nvPr/>
        </p:nvSpPr>
        <p:spPr>
          <a:xfrm>
            <a:off x="3694177" y="-1"/>
            <a:ext cx="6830388" cy="6858001"/>
          </a:xfrm>
          <a:prstGeom prst="rect">
            <a:avLst/>
          </a:prstGeom>
          <a:gradFill rotWithShape="0">
            <a:gsLst>
              <a:gs pos="41000">
                <a:schemeClr val="tx1">
                  <a:lumMod val="50000"/>
                  <a:alpha val="0"/>
                </a:schemeClr>
              </a:gs>
              <a:gs pos="85000">
                <a:schemeClr val="accent1"/>
              </a:gs>
            </a:gsLst>
            <a:lin ang="114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dirty="0"/>
          </a:p>
        </p:txBody>
      </p:sp>
      <p:sp>
        <p:nvSpPr>
          <p:cNvPr id="2" name="Pealkiri 1">
            <a:extLst>
              <a:ext uri="{FF2B5EF4-FFF2-40B4-BE49-F238E27FC236}">
                <a16:creationId xmlns:a16="http://schemas.microsoft.com/office/drawing/2014/main" id="{EDE6BFFC-086A-B875-128E-9984E5B27AEE}"/>
              </a:ext>
            </a:extLst>
          </p:cNvPr>
          <p:cNvSpPr>
            <a:spLocks noGrp="1"/>
          </p:cNvSpPr>
          <p:nvPr>
            <p:ph type="title"/>
          </p:nvPr>
        </p:nvSpPr>
        <p:spPr/>
        <p:txBody>
          <a:bodyPr/>
          <a:lstStyle/>
          <a:p>
            <a:r>
              <a:rPr lang="et-EE" err="1"/>
              <a:t>Challenging</a:t>
            </a:r>
            <a:r>
              <a:rPr lang="et-EE"/>
              <a:t> </a:t>
            </a:r>
            <a:r>
              <a:rPr lang="et-EE" err="1"/>
              <a:t>the</a:t>
            </a:r>
            <a:r>
              <a:rPr lang="et-EE"/>
              <a:t> </a:t>
            </a:r>
            <a:br>
              <a:rPr lang="et-EE"/>
            </a:br>
            <a:r>
              <a:rPr lang="et-EE" err="1"/>
              <a:t>brightest</a:t>
            </a:r>
            <a:r>
              <a:rPr lang="et-EE"/>
              <a:t> </a:t>
            </a:r>
            <a:r>
              <a:rPr lang="et-EE" err="1"/>
              <a:t>minds</a:t>
            </a:r>
            <a:br>
              <a:rPr lang="et-EE"/>
            </a:br>
            <a:endParaRPr lang="et-EE" sz="2400">
              <a:latin typeface="+mn-lt"/>
            </a:endParaRPr>
          </a:p>
        </p:txBody>
      </p:sp>
      <p:sp>
        <p:nvSpPr>
          <p:cNvPr id="3" name="Teksti kohatäide 2">
            <a:extLst>
              <a:ext uri="{FF2B5EF4-FFF2-40B4-BE49-F238E27FC236}">
                <a16:creationId xmlns:a16="http://schemas.microsoft.com/office/drawing/2014/main" id="{8EC95A29-06AD-FE3A-FB9D-8C2891A9145A}"/>
              </a:ext>
            </a:extLst>
          </p:cNvPr>
          <p:cNvSpPr>
            <a:spLocks noGrp="1"/>
          </p:cNvSpPr>
          <p:nvPr>
            <p:ph type="body" sz="quarter" idx="10"/>
          </p:nvPr>
        </p:nvSpPr>
        <p:spPr>
          <a:xfrm>
            <a:off x="623887" y="4133850"/>
            <a:ext cx="5363554" cy="2103438"/>
          </a:xfrm>
        </p:spPr>
        <p:txBody>
          <a:bodyPr/>
          <a:lstStyle/>
          <a:p>
            <a:pPr marL="0" indent="0">
              <a:buNone/>
            </a:pPr>
            <a:r>
              <a:rPr lang="et-EE" sz="1800" spc="72" dirty="0">
                <a:solidFill>
                  <a:srgbClr val="FFFFFF"/>
                </a:solidFill>
              </a:rPr>
              <a:t>E</a:t>
            </a:r>
            <a:r>
              <a:rPr lang="en-US" sz="1800" spc="72" dirty="0" err="1">
                <a:solidFill>
                  <a:srgbClr val="FFFFFF"/>
                </a:solidFill>
              </a:rPr>
              <a:t>ducational</a:t>
            </a:r>
            <a:r>
              <a:rPr lang="en-US" sz="1800" spc="72" dirty="0">
                <a:solidFill>
                  <a:srgbClr val="FFFFFF"/>
                </a:solidFill>
              </a:rPr>
              <a:t> opportunities </a:t>
            </a:r>
            <a:br>
              <a:rPr lang="et-EE" sz="1800" spc="72" dirty="0">
                <a:solidFill>
                  <a:srgbClr val="FFFFFF"/>
                </a:solidFill>
              </a:rPr>
            </a:br>
            <a:r>
              <a:rPr lang="en-US" sz="1800" spc="72" dirty="0">
                <a:solidFill>
                  <a:srgbClr val="FFFFFF"/>
                </a:solidFill>
              </a:rPr>
              <a:t>for gifted students</a:t>
            </a:r>
            <a:r>
              <a:rPr lang="et-EE" sz="1800" spc="72" dirty="0">
                <a:solidFill>
                  <a:srgbClr val="FFFFFF"/>
                </a:solidFill>
              </a:rPr>
              <a:t>:</a:t>
            </a:r>
            <a:endParaRPr lang="en-US" sz="1800" spc="72" dirty="0">
              <a:solidFill>
                <a:srgbClr val="FFFFFF"/>
              </a:solidFill>
            </a:endParaRPr>
          </a:p>
          <a:p>
            <a:r>
              <a:rPr lang="en-US" sz="1800" spc="72" dirty="0">
                <a:solidFill>
                  <a:srgbClr val="FFFFFF"/>
                </a:solidFill>
              </a:rPr>
              <a:t>Activities and resources </a:t>
            </a:r>
            <a:br>
              <a:rPr lang="et-EE" sz="1800" spc="72" dirty="0">
                <a:solidFill>
                  <a:srgbClr val="FFFFFF"/>
                </a:solidFill>
              </a:rPr>
            </a:br>
            <a:r>
              <a:rPr lang="en-US" sz="1800" spc="72" dirty="0">
                <a:solidFill>
                  <a:srgbClr val="FFFFFF"/>
                </a:solidFill>
              </a:rPr>
              <a:t>supplement the school curriculum</a:t>
            </a:r>
          </a:p>
          <a:p>
            <a:r>
              <a:rPr lang="et-EE" sz="1800" spc="72" dirty="0">
                <a:solidFill>
                  <a:srgbClr val="FFFFFF"/>
                </a:solidFill>
              </a:rPr>
              <a:t>C</a:t>
            </a:r>
            <a:r>
              <a:rPr lang="en-US" sz="1800" spc="72" dirty="0" err="1">
                <a:solidFill>
                  <a:srgbClr val="FFFFFF"/>
                </a:solidFill>
              </a:rPr>
              <a:t>ompetitions</a:t>
            </a:r>
            <a:r>
              <a:rPr lang="en-US" sz="1800" spc="72" dirty="0">
                <a:solidFill>
                  <a:srgbClr val="FFFFFF"/>
                </a:solidFill>
              </a:rPr>
              <a:t> and </a:t>
            </a:r>
            <a:r>
              <a:rPr lang="et-EE" sz="1800" spc="72" dirty="0" err="1">
                <a:solidFill>
                  <a:srgbClr val="FFFFFF"/>
                </a:solidFill>
              </a:rPr>
              <a:t>student</a:t>
            </a:r>
            <a:r>
              <a:rPr lang="et-EE" sz="1800" spc="72" dirty="0">
                <a:solidFill>
                  <a:srgbClr val="FFFFFF"/>
                </a:solidFill>
              </a:rPr>
              <a:t> </a:t>
            </a:r>
            <a:r>
              <a:rPr lang="en-US" sz="1800" spc="72" dirty="0">
                <a:solidFill>
                  <a:srgbClr val="FFFFFF"/>
                </a:solidFill>
              </a:rPr>
              <a:t>events </a:t>
            </a:r>
          </a:p>
          <a:p>
            <a:r>
              <a:rPr lang="et-EE" sz="1800" spc="72" dirty="0" err="1">
                <a:solidFill>
                  <a:srgbClr val="FFFFFF"/>
                </a:solidFill>
              </a:rPr>
              <a:t>Learning</a:t>
            </a:r>
            <a:r>
              <a:rPr lang="et-EE" sz="1800" spc="72" dirty="0">
                <a:solidFill>
                  <a:srgbClr val="FFFFFF"/>
                </a:solidFill>
              </a:rPr>
              <a:t> </a:t>
            </a:r>
            <a:r>
              <a:rPr lang="et-EE" sz="1800" spc="72" dirty="0" err="1">
                <a:solidFill>
                  <a:srgbClr val="FFFFFF"/>
                </a:solidFill>
              </a:rPr>
              <a:t>materials</a:t>
            </a:r>
            <a:endParaRPr lang="en-US" sz="1800" spc="72" dirty="0">
              <a:solidFill>
                <a:srgbClr val="FFFFFF"/>
              </a:solidFill>
            </a:endParaRPr>
          </a:p>
        </p:txBody>
      </p:sp>
      <p:sp>
        <p:nvSpPr>
          <p:cNvPr id="6" name="Teksti kohatäide 5">
            <a:extLst>
              <a:ext uri="{FF2B5EF4-FFF2-40B4-BE49-F238E27FC236}">
                <a16:creationId xmlns:a16="http://schemas.microsoft.com/office/drawing/2014/main" id="{3DDC6DB4-EE16-6807-640E-C915006783B0}"/>
              </a:ext>
            </a:extLst>
          </p:cNvPr>
          <p:cNvSpPr>
            <a:spLocks noGrp="1"/>
          </p:cNvSpPr>
          <p:nvPr>
            <p:ph type="body" sz="quarter" idx="11"/>
          </p:nvPr>
        </p:nvSpPr>
        <p:spPr>
          <a:xfrm>
            <a:off x="623887" y="2276475"/>
            <a:ext cx="9648824" cy="647700"/>
          </a:xfrm>
        </p:spPr>
        <p:txBody>
          <a:bodyPr/>
          <a:lstStyle/>
          <a:p>
            <a:r>
              <a:rPr lang="et-EE" sz="2800" dirty="0" err="1">
                <a:latin typeface="+mn-lt"/>
              </a:rPr>
              <a:t>Science</a:t>
            </a:r>
            <a:r>
              <a:rPr lang="et-EE" sz="2800" dirty="0">
                <a:latin typeface="+mn-lt"/>
              </a:rPr>
              <a:t> </a:t>
            </a:r>
            <a:r>
              <a:rPr lang="et-EE" sz="2800" dirty="0" err="1">
                <a:latin typeface="+mn-lt"/>
              </a:rPr>
              <a:t>school</a:t>
            </a:r>
            <a:r>
              <a:rPr lang="et-EE" sz="2800" dirty="0">
                <a:latin typeface="+mn-lt"/>
              </a:rPr>
              <a:t> of </a:t>
            </a:r>
            <a:br>
              <a:rPr lang="et-EE" sz="2800" dirty="0">
                <a:latin typeface="+mn-lt"/>
              </a:rPr>
            </a:br>
            <a:r>
              <a:rPr lang="et-EE" sz="2800" dirty="0" err="1">
                <a:latin typeface="+mn-lt"/>
              </a:rPr>
              <a:t>the</a:t>
            </a:r>
            <a:r>
              <a:rPr lang="et-EE" sz="2800" dirty="0">
                <a:latin typeface="+mn-lt"/>
              </a:rPr>
              <a:t> University of Tartu</a:t>
            </a:r>
            <a:endParaRPr lang="et-EE" dirty="0"/>
          </a:p>
        </p:txBody>
      </p:sp>
    </p:spTree>
    <p:extLst>
      <p:ext uri="{BB962C8B-B14F-4D97-AF65-F5344CB8AC3E}">
        <p14:creationId xmlns:p14="http://schemas.microsoft.com/office/powerpoint/2010/main" val="4118298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descr="Pilt, millel on kujutatud trepid, ehitis, Sümmeetria, toas&#10;&#10;Kirjeldus on genereeritud automaatselt">
            <a:extLst>
              <a:ext uri="{FF2B5EF4-FFF2-40B4-BE49-F238E27FC236}">
                <a16:creationId xmlns:a16="http://schemas.microsoft.com/office/drawing/2014/main" id="{F23A9011-4A12-3B58-1795-0E7AD8B744E4}"/>
              </a:ext>
            </a:extLst>
          </p:cNvPr>
          <p:cNvPicPr>
            <a:picLocks noChangeAspect="1"/>
          </p:cNvPicPr>
          <p:nvPr/>
        </p:nvPicPr>
        <p:blipFill rotWithShape="1">
          <a:blip r:embed="rId3"/>
          <a:srcRect l="13376" t="22395" r="23318" b="20102"/>
          <a:stretch/>
        </p:blipFill>
        <p:spPr>
          <a:xfrm>
            <a:off x="2393003" y="6475"/>
            <a:ext cx="11325203" cy="6857999"/>
          </a:xfrm>
          <a:prstGeom prst="rect">
            <a:avLst/>
          </a:prstGeom>
        </p:spPr>
      </p:pic>
      <p:sp>
        <p:nvSpPr>
          <p:cNvPr id="7" name="CustomShape 1">
            <a:extLst>
              <a:ext uri="{FF2B5EF4-FFF2-40B4-BE49-F238E27FC236}">
                <a16:creationId xmlns:a16="http://schemas.microsoft.com/office/drawing/2014/main" id="{2350AF4B-FDD8-3BF1-BC7E-42141667266B}"/>
              </a:ext>
            </a:extLst>
          </p:cNvPr>
          <p:cNvSpPr/>
          <p:nvPr/>
        </p:nvSpPr>
        <p:spPr>
          <a:xfrm>
            <a:off x="2383163" y="1"/>
            <a:ext cx="9253482" cy="6857999"/>
          </a:xfrm>
          <a:prstGeom prst="rect">
            <a:avLst/>
          </a:prstGeom>
          <a:gradFill rotWithShape="0">
            <a:gsLst>
              <a:gs pos="33000">
                <a:srgbClr val="000000">
                  <a:alpha val="0"/>
                </a:srgbClr>
              </a:gs>
              <a:gs pos="69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dirty="0"/>
          </a:p>
        </p:txBody>
      </p:sp>
      <p:sp>
        <p:nvSpPr>
          <p:cNvPr id="2" name="Pealkiri 1">
            <a:extLst>
              <a:ext uri="{FF2B5EF4-FFF2-40B4-BE49-F238E27FC236}">
                <a16:creationId xmlns:a16="http://schemas.microsoft.com/office/drawing/2014/main" id="{73CC180D-49A3-455A-FAF1-F961D8413A93}"/>
              </a:ext>
            </a:extLst>
          </p:cNvPr>
          <p:cNvSpPr>
            <a:spLocks noGrp="1"/>
          </p:cNvSpPr>
          <p:nvPr>
            <p:ph type="title"/>
          </p:nvPr>
        </p:nvSpPr>
        <p:spPr>
          <a:xfrm>
            <a:off x="623888" y="658801"/>
            <a:ext cx="10944224" cy="969974"/>
          </a:xfrm>
        </p:spPr>
        <p:txBody>
          <a:bodyPr/>
          <a:lstStyle/>
          <a:p>
            <a:r>
              <a:rPr lang="et-EE" dirty="0" err="1"/>
              <a:t>Hands</a:t>
            </a:r>
            <a:r>
              <a:rPr lang="et-EE" dirty="0"/>
              <a:t>-on </a:t>
            </a:r>
            <a:r>
              <a:rPr lang="et-EE" dirty="0" err="1"/>
              <a:t>tech</a:t>
            </a:r>
            <a:br>
              <a:rPr lang="et-EE" dirty="0"/>
            </a:br>
            <a:br>
              <a:rPr lang="en-US" dirty="0"/>
            </a:br>
            <a:endParaRPr lang="et-EE" dirty="0"/>
          </a:p>
        </p:txBody>
      </p:sp>
      <p:sp>
        <p:nvSpPr>
          <p:cNvPr id="3" name="Teksti kohatäide 2">
            <a:extLst>
              <a:ext uri="{FF2B5EF4-FFF2-40B4-BE49-F238E27FC236}">
                <a16:creationId xmlns:a16="http://schemas.microsoft.com/office/drawing/2014/main" id="{568F2048-D4C7-C168-496A-2E46273C7428}"/>
              </a:ext>
            </a:extLst>
          </p:cNvPr>
          <p:cNvSpPr>
            <a:spLocks noGrp="1"/>
          </p:cNvSpPr>
          <p:nvPr>
            <p:ph type="body" sz="quarter" idx="10"/>
          </p:nvPr>
        </p:nvSpPr>
        <p:spPr>
          <a:xfrm>
            <a:off x="623887" y="4133850"/>
            <a:ext cx="10944225" cy="2103438"/>
          </a:xfrm>
        </p:spPr>
        <p:txBody>
          <a:bodyPr/>
          <a:lstStyle/>
          <a:p>
            <a:r>
              <a:rPr lang="en-US" dirty="0"/>
              <a:t>35-hour course for 10th and 11th-grade students</a:t>
            </a:r>
          </a:p>
          <a:p>
            <a:r>
              <a:rPr lang="en-US" dirty="0"/>
              <a:t>Involves defining problems, project planning, and execution</a:t>
            </a:r>
          </a:p>
          <a:p>
            <a:r>
              <a:rPr lang="en-US" dirty="0"/>
              <a:t>Teams of 3-5 students</a:t>
            </a:r>
            <a:r>
              <a:rPr lang="et-EE" dirty="0"/>
              <a:t> in </a:t>
            </a:r>
            <a:r>
              <a:rPr lang="et-EE" dirty="0" err="1"/>
              <a:t>different</a:t>
            </a:r>
            <a:r>
              <a:rPr lang="et-EE" dirty="0"/>
              <a:t> </a:t>
            </a:r>
            <a:r>
              <a:rPr lang="et-EE" dirty="0" err="1"/>
              <a:t>roles</a:t>
            </a:r>
            <a:r>
              <a:rPr lang="en-US" dirty="0"/>
              <a:t>: </a:t>
            </a:r>
            <a:br>
              <a:rPr lang="et-EE" dirty="0"/>
            </a:br>
            <a:r>
              <a:rPr lang="et-EE" dirty="0"/>
              <a:t>p</a:t>
            </a:r>
            <a:r>
              <a:rPr lang="en-US" dirty="0" err="1"/>
              <a:t>rogrammer</a:t>
            </a:r>
            <a:r>
              <a:rPr lang="en-US" dirty="0"/>
              <a:t>, </a:t>
            </a:r>
            <a:r>
              <a:rPr lang="et-EE" dirty="0"/>
              <a:t>d</a:t>
            </a:r>
            <a:r>
              <a:rPr lang="en-US" dirty="0" err="1"/>
              <a:t>esigner</a:t>
            </a:r>
            <a:r>
              <a:rPr lang="en-US" dirty="0"/>
              <a:t>, </a:t>
            </a:r>
            <a:r>
              <a:rPr lang="et-EE" dirty="0"/>
              <a:t>p</a:t>
            </a:r>
            <a:r>
              <a:rPr lang="en-US" dirty="0" err="1"/>
              <a:t>roject</a:t>
            </a:r>
            <a:r>
              <a:rPr lang="en-US" dirty="0"/>
              <a:t> </a:t>
            </a:r>
            <a:r>
              <a:rPr lang="et-EE" dirty="0"/>
              <a:t>m</a:t>
            </a:r>
            <a:r>
              <a:rPr lang="en-US" dirty="0" err="1"/>
              <a:t>anager</a:t>
            </a:r>
            <a:endParaRPr lang="en-US" dirty="0"/>
          </a:p>
          <a:p>
            <a:r>
              <a:rPr lang="en-US" dirty="0"/>
              <a:t>Mentors from schools and companies</a:t>
            </a:r>
            <a:endParaRPr lang="et-EE" dirty="0"/>
          </a:p>
        </p:txBody>
      </p:sp>
      <p:sp>
        <p:nvSpPr>
          <p:cNvPr id="10" name="Teksti kohatäide 9">
            <a:extLst>
              <a:ext uri="{FF2B5EF4-FFF2-40B4-BE49-F238E27FC236}">
                <a16:creationId xmlns:a16="http://schemas.microsoft.com/office/drawing/2014/main" id="{6EADEE27-B213-E311-231B-5B993F8EFBE6}"/>
              </a:ext>
            </a:extLst>
          </p:cNvPr>
          <p:cNvSpPr>
            <a:spLocks noGrp="1"/>
          </p:cNvSpPr>
          <p:nvPr>
            <p:ph type="body" sz="quarter" idx="11"/>
          </p:nvPr>
        </p:nvSpPr>
        <p:spPr>
          <a:xfrm>
            <a:off x="623888" y="1400178"/>
            <a:ext cx="9648824" cy="647700"/>
          </a:xfrm>
        </p:spPr>
        <p:txBody>
          <a:bodyPr/>
          <a:lstStyle/>
          <a:p>
            <a:r>
              <a:rPr lang="en-US"/>
              <a:t>Informatics </a:t>
            </a:r>
            <a:r>
              <a:rPr lang="et-EE"/>
              <a:t>e</a:t>
            </a:r>
            <a:r>
              <a:rPr lang="en-US" err="1"/>
              <a:t>lective</a:t>
            </a:r>
            <a:r>
              <a:rPr lang="en-US"/>
              <a:t> </a:t>
            </a:r>
            <a:r>
              <a:rPr lang="et-EE"/>
              <a:t>c</a:t>
            </a:r>
            <a:r>
              <a:rPr lang="en-US" err="1"/>
              <a:t>ourses</a:t>
            </a:r>
            <a:r>
              <a:rPr lang="en-US"/>
              <a:t> for </a:t>
            </a:r>
            <a:r>
              <a:rPr lang="et-EE"/>
              <a:t>h</a:t>
            </a:r>
            <a:r>
              <a:rPr lang="en-US" err="1"/>
              <a:t>igh</a:t>
            </a:r>
            <a:r>
              <a:rPr lang="en-US"/>
              <a:t> </a:t>
            </a:r>
            <a:r>
              <a:rPr lang="et-EE"/>
              <a:t>s</a:t>
            </a:r>
            <a:r>
              <a:rPr lang="en-US" err="1"/>
              <a:t>chool</a:t>
            </a:r>
            <a:endParaRPr lang="et-EE"/>
          </a:p>
        </p:txBody>
      </p:sp>
    </p:spTree>
    <p:extLst>
      <p:ext uri="{BB962C8B-B14F-4D97-AF65-F5344CB8AC3E}">
        <p14:creationId xmlns:p14="http://schemas.microsoft.com/office/powerpoint/2010/main" val="3148185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descr="Pilt, millel on kujutatud trepid, ehitis, Sümmeetria, toas&#10;&#10;Kirjeldus on genereeritud automaatselt">
            <a:extLst>
              <a:ext uri="{FF2B5EF4-FFF2-40B4-BE49-F238E27FC236}">
                <a16:creationId xmlns:a16="http://schemas.microsoft.com/office/drawing/2014/main" id="{F23A9011-4A12-3B58-1795-0E7AD8B744E4}"/>
              </a:ext>
            </a:extLst>
          </p:cNvPr>
          <p:cNvPicPr>
            <a:picLocks noChangeAspect="1"/>
          </p:cNvPicPr>
          <p:nvPr/>
        </p:nvPicPr>
        <p:blipFill rotWithShape="1">
          <a:blip r:embed="rId3">
            <a:alphaModFix amt="63000"/>
          </a:blip>
          <a:srcRect l="13376" t="22395" r="23318" b="20102"/>
          <a:stretch/>
        </p:blipFill>
        <p:spPr>
          <a:xfrm>
            <a:off x="2393003" y="-4676"/>
            <a:ext cx="11325203" cy="6857999"/>
          </a:xfrm>
          <a:prstGeom prst="rect">
            <a:avLst/>
          </a:prstGeom>
        </p:spPr>
      </p:pic>
      <p:sp>
        <p:nvSpPr>
          <p:cNvPr id="7" name="CustomShape 1">
            <a:extLst>
              <a:ext uri="{FF2B5EF4-FFF2-40B4-BE49-F238E27FC236}">
                <a16:creationId xmlns:a16="http://schemas.microsoft.com/office/drawing/2014/main" id="{2350AF4B-FDD8-3BF1-BC7E-42141667266B}"/>
              </a:ext>
            </a:extLst>
          </p:cNvPr>
          <p:cNvSpPr/>
          <p:nvPr/>
        </p:nvSpPr>
        <p:spPr>
          <a:xfrm>
            <a:off x="2383163" y="1"/>
            <a:ext cx="9253482" cy="6857999"/>
          </a:xfrm>
          <a:prstGeom prst="rect">
            <a:avLst/>
          </a:prstGeom>
          <a:gradFill rotWithShape="0">
            <a:gsLst>
              <a:gs pos="33000">
                <a:srgbClr val="000000">
                  <a:alpha val="0"/>
                </a:srgbClr>
              </a:gs>
              <a:gs pos="69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dirty="0"/>
          </a:p>
        </p:txBody>
      </p:sp>
      <p:sp>
        <p:nvSpPr>
          <p:cNvPr id="2" name="Pealkiri 1">
            <a:extLst>
              <a:ext uri="{FF2B5EF4-FFF2-40B4-BE49-F238E27FC236}">
                <a16:creationId xmlns:a16="http://schemas.microsoft.com/office/drawing/2014/main" id="{73CC180D-49A3-455A-FAF1-F961D8413A93}"/>
              </a:ext>
            </a:extLst>
          </p:cNvPr>
          <p:cNvSpPr>
            <a:spLocks noGrp="1"/>
          </p:cNvSpPr>
          <p:nvPr>
            <p:ph type="title"/>
          </p:nvPr>
        </p:nvSpPr>
        <p:spPr>
          <a:xfrm>
            <a:off x="623888" y="658801"/>
            <a:ext cx="10944224" cy="969974"/>
          </a:xfrm>
        </p:spPr>
        <p:txBody>
          <a:bodyPr/>
          <a:lstStyle/>
          <a:p>
            <a:r>
              <a:rPr lang="et-EE" dirty="0" err="1"/>
              <a:t>Hands</a:t>
            </a:r>
            <a:r>
              <a:rPr lang="et-EE" dirty="0"/>
              <a:t>-on </a:t>
            </a:r>
            <a:r>
              <a:rPr lang="et-EE" dirty="0" err="1"/>
              <a:t>tech</a:t>
            </a:r>
            <a:br>
              <a:rPr lang="et-EE" dirty="0"/>
            </a:br>
            <a:br>
              <a:rPr lang="en-US" dirty="0"/>
            </a:br>
            <a:endParaRPr lang="et-EE" dirty="0"/>
          </a:p>
        </p:txBody>
      </p:sp>
      <p:sp>
        <p:nvSpPr>
          <p:cNvPr id="10" name="Teksti kohatäide 9">
            <a:extLst>
              <a:ext uri="{FF2B5EF4-FFF2-40B4-BE49-F238E27FC236}">
                <a16:creationId xmlns:a16="http://schemas.microsoft.com/office/drawing/2014/main" id="{6EADEE27-B213-E311-231B-5B993F8EFBE6}"/>
              </a:ext>
            </a:extLst>
          </p:cNvPr>
          <p:cNvSpPr>
            <a:spLocks noGrp="1"/>
          </p:cNvSpPr>
          <p:nvPr>
            <p:ph type="body" sz="quarter" idx="11"/>
          </p:nvPr>
        </p:nvSpPr>
        <p:spPr>
          <a:xfrm>
            <a:off x="623888" y="1400178"/>
            <a:ext cx="9648824" cy="647700"/>
          </a:xfrm>
        </p:spPr>
        <p:txBody>
          <a:bodyPr/>
          <a:lstStyle/>
          <a:p>
            <a:r>
              <a:rPr lang="en-US"/>
              <a:t>Informatics </a:t>
            </a:r>
            <a:r>
              <a:rPr lang="et-EE"/>
              <a:t>e</a:t>
            </a:r>
            <a:r>
              <a:rPr lang="en-US" err="1"/>
              <a:t>lective</a:t>
            </a:r>
            <a:r>
              <a:rPr lang="en-US"/>
              <a:t> </a:t>
            </a:r>
            <a:r>
              <a:rPr lang="et-EE"/>
              <a:t>c</a:t>
            </a:r>
            <a:r>
              <a:rPr lang="en-US" err="1"/>
              <a:t>ourses</a:t>
            </a:r>
            <a:r>
              <a:rPr lang="en-US"/>
              <a:t> for </a:t>
            </a:r>
            <a:r>
              <a:rPr lang="et-EE"/>
              <a:t>h</a:t>
            </a:r>
            <a:r>
              <a:rPr lang="en-US" err="1"/>
              <a:t>igh</a:t>
            </a:r>
            <a:r>
              <a:rPr lang="en-US"/>
              <a:t> </a:t>
            </a:r>
            <a:r>
              <a:rPr lang="et-EE"/>
              <a:t>s</a:t>
            </a:r>
            <a:r>
              <a:rPr lang="en-US" err="1"/>
              <a:t>chool</a:t>
            </a:r>
            <a:endParaRPr lang="et-EE"/>
          </a:p>
        </p:txBody>
      </p:sp>
      <p:pic>
        <p:nvPicPr>
          <p:cNvPr id="9" name="Pilt 8">
            <a:extLst>
              <a:ext uri="{FF2B5EF4-FFF2-40B4-BE49-F238E27FC236}">
                <a16:creationId xmlns:a16="http://schemas.microsoft.com/office/drawing/2014/main" id="{4CB5FB37-75A3-1C4C-BE04-AE4A4BA9B0E0}"/>
              </a:ext>
            </a:extLst>
          </p:cNvPr>
          <p:cNvPicPr>
            <a:picLocks noChangeAspect="1"/>
          </p:cNvPicPr>
          <p:nvPr/>
        </p:nvPicPr>
        <p:blipFill rotWithShape="1">
          <a:blip r:embed="rId4"/>
          <a:srcRect l="381" t="39502" r="12953" b="7642"/>
          <a:stretch/>
        </p:blipFill>
        <p:spPr>
          <a:xfrm>
            <a:off x="495300" y="2370152"/>
            <a:ext cx="11401406" cy="4172163"/>
          </a:xfrm>
          <a:prstGeom prst="rect">
            <a:avLst/>
          </a:prstGeom>
        </p:spPr>
      </p:pic>
    </p:spTree>
    <p:extLst>
      <p:ext uri="{BB962C8B-B14F-4D97-AF65-F5344CB8AC3E}">
        <p14:creationId xmlns:p14="http://schemas.microsoft.com/office/powerpoint/2010/main" val="2767792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UNIQUEID" val="235"/>
</p:tagLst>
</file>

<file path=ppt/tags/tag10.xml><?xml version="1.0" encoding="utf-8"?>
<p:tagLst xmlns:a="http://schemas.openxmlformats.org/drawingml/2006/main" xmlns:r="http://schemas.openxmlformats.org/officeDocument/2006/relationships" xmlns:p="http://schemas.openxmlformats.org/presentationml/2006/main">
  <p:tag name="AS_UNIQUEID" val="235"/>
</p:tagLst>
</file>

<file path=ppt/tags/tag11.xml><?xml version="1.0" encoding="utf-8"?>
<p:tagLst xmlns:a="http://schemas.openxmlformats.org/drawingml/2006/main" xmlns:r="http://schemas.openxmlformats.org/officeDocument/2006/relationships" xmlns:p="http://schemas.openxmlformats.org/presentationml/2006/main">
  <p:tag name="AS_UNIQUEID" val="247"/>
</p:tagLst>
</file>

<file path=ppt/tags/tag12.xml><?xml version="1.0" encoding="utf-8"?>
<p:tagLst xmlns:a="http://schemas.openxmlformats.org/drawingml/2006/main" xmlns:r="http://schemas.openxmlformats.org/officeDocument/2006/relationships" xmlns:p="http://schemas.openxmlformats.org/presentationml/2006/main">
  <p:tag name="AS_UNIQUEID" val="247"/>
</p:tagLst>
</file>

<file path=ppt/tags/tag13.xml><?xml version="1.0" encoding="utf-8"?>
<p:tagLst xmlns:a="http://schemas.openxmlformats.org/drawingml/2006/main" xmlns:r="http://schemas.openxmlformats.org/officeDocument/2006/relationships" xmlns:p="http://schemas.openxmlformats.org/presentationml/2006/main">
  <p:tag name="AS_UNIQUEID" val="235"/>
</p:tagLst>
</file>

<file path=ppt/tags/tag14.xml><?xml version="1.0" encoding="utf-8"?>
<p:tagLst xmlns:a="http://schemas.openxmlformats.org/drawingml/2006/main" xmlns:r="http://schemas.openxmlformats.org/officeDocument/2006/relationships" xmlns:p="http://schemas.openxmlformats.org/presentationml/2006/main">
  <p:tag name="AS_UNIQUEID" val="235"/>
</p:tagLst>
</file>

<file path=ppt/tags/tag15.xml><?xml version="1.0" encoding="utf-8"?>
<p:tagLst xmlns:a="http://schemas.openxmlformats.org/drawingml/2006/main" xmlns:r="http://schemas.openxmlformats.org/officeDocument/2006/relationships" xmlns:p="http://schemas.openxmlformats.org/presentationml/2006/main">
  <p:tag name="AS_UNIQUEID" val="247"/>
</p:tagLst>
</file>

<file path=ppt/tags/tag16.xml><?xml version="1.0" encoding="utf-8"?>
<p:tagLst xmlns:a="http://schemas.openxmlformats.org/drawingml/2006/main" xmlns:r="http://schemas.openxmlformats.org/officeDocument/2006/relationships" xmlns:p="http://schemas.openxmlformats.org/presentationml/2006/main">
  <p:tag name="AS_UNIQUEID" val="247"/>
</p:tagLst>
</file>

<file path=ppt/tags/tag17.xml><?xml version="1.0" encoding="utf-8"?>
<p:tagLst xmlns:a="http://schemas.openxmlformats.org/drawingml/2006/main" xmlns:r="http://schemas.openxmlformats.org/officeDocument/2006/relationships" xmlns:p="http://schemas.openxmlformats.org/presentationml/2006/main">
  <p:tag name="AS_UNIQUEID" val="247"/>
</p:tagLst>
</file>

<file path=ppt/tags/tag18.xml><?xml version="1.0" encoding="utf-8"?>
<p:tagLst xmlns:a="http://schemas.openxmlformats.org/drawingml/2006/main" xmlns:r="http://schemas.openxmlformats.org/officeDocument/2006/relationships" xmlns:p="http://schemas.openxmlformats.org/presentationml/2006/main">
  <p:tag name="AS_UNIQUEID" val="247"/>
</p:tagLst>
</file>

<file path=ppt/tags/tag19.xml><?xml version="1.0" encoding="utf-8"?>
<p:tagLst xmlns:a="http://schemas.openxmlformats.org/drawingml/2006/main" xmlns:r="http://schemas.openxmlformats.org/officeDocument/2006/relationships" xmlns:p="http://schemas.openxmlformats.org/presentationml/2006/main">
  <p:tag name="AS_UNIQUEID" val="247"/>
</p:tagLst>
</file>

<file path=ppt/tags/tag2.xml><?xml version="1.0" encoding="utf-8"?>
<p:tagLst xmlns:a="http://schemas.openxmlformats.org/drawingml/2006/main" xmlns:r="http://schemas.openxmlformats.org/officeDocument/2006/relationships" xmlns:p="http://schemas.openxmlformats.org/presentationml/2006/main">
  <p:tag name="AS_UNIQUEID" val="235"/>
</p:tagLst>
</file>

<file path=ppt/tags/tag20.xml><?xml version="1.0" encoding="utf-8"?>
<p:tagLst xmlns:a="http://schemas.openxmlformats.org/drawingml/2006/main" xmlns:r="http://schemas.openxmlformats.org/officeDocument/2006/relationships" xmlns:p="http://schemas.openxmlformats.org/presentationml/2006/main">
  <p:tag name="AS_UNIQUEID" val="247"/>
</p:tagLst>
</file>

<file path=ppt/tags/tag21.xml><?xml version="1.0" encoding="utf-8"?>
<p:tagLst xmlns:a="http://schemas.openxmlformats.org/drawingml/2006/main" xmlns:r="http://schemas.openxmlformats.org/officeDocument/2006/relationships" xmlns:p="http://schemas.openxmlformats.org/presentationml/2006/main">
  <p:tag name="AS_UNIQUEID" val="235"/>
</p:tagLst>
</file>

<file path=ppt/tags/tag22.xml><?xml version="1.0" encoding="utf-8"?>
<p:tagLst xmlns:a="http://schemas.openxmlformats.org/drawingml/2006/main" xmlns:r="http://schemas.openxmlformats.org/officeDocument/2006/relationships" xmlns:p="http://schemas.openxmlformats.org/presentationml/2006/main">
  <p:tag name="AS_UNIQUEID" val="247"/>
</p:tagLst>
</file>

<file path=ppt/tags/tag23.xml><?xml version="1.0" encoding="utf-8"?>
<p:tagLst xmlns:a="http://schemas.openxmlformats.org/drawingml/2006/main" xmlns:r="http://schemas.openxmlformats.org/officeDocument/2006/relationships" xmlns:p="http://schemas.openxmlformats.org/presentationml/2006/main">
  <p:tag name="AS_UNIQUEID" val="247"/>
</p:tagLst>
</file>

<file path=ppt/tags/tag24.xml><?xml version="1.0" encoding="utf-8"?>
<p:tagLst xmlns:a="http://schemas.openxmlformats.org/drawingml/2006/main" xmlns:r="http://schemas.openxmlformats.org/officeDocument/2006/relationships" xmlns:p="http://schemas.openxmlformats.org/presentationml/2006/main">
  <p:tag name="AS_UNIQUEID" val="247"/>
</p:tagLst>
</file>

<file path=ppt/tags/tag25.xml><?xml version="1.0" encoding="utf-8"?>
<p:tagLst xmlns:a="http://schemas.openxmlformats.org/drawingml/2006/main" xmlns:r="http://schemas.openxmlformats.org/officeDocument/2006/relationships" xmlns:p="http://schemas.openxmlformats.org/presentationml/2006/main">
  <p:tag name="AS_UNIQUEID" val="247"/>
</p:tagLst>
</file>

<file path=ppt/tags/tag26.xml><?xml version="1.0" encoding="utf-8"?>
<p:tagLst xmlns:a="http://schemas.openxmlformats.org/drawingml/2006/main" xmlns:r="http://schemas.openxmlformats.org/officeDocument/2006/relationships" xmlns:p="http://schemas.openxmlformats.org/presentationml/2006/main">
  <p:tag name="AS_UNIQUEID" val="247"/>
</p:tagLst>
</file>

<file path=ppt/tags/tag27.xml><?xml version="1.0" encoding="utf-8"?>
<p:tagLst xmlns:a="http://schemas.openxmlformats.org/drawingml/2006/main" xmlns:r="http://schemas.openxmlformats.org/officeDocument/2006/relationships" xmlns:p="http://schemas.openxmlformats.org/presentationml/2006/main">
  <p:tag name="AS_UNIQUEID" val="235"/>
</p:tagLst>
</file>

<file path=ppt/tags/tag28.xml><?xml version="1.0" encoding="utf-8"?>
<p:tagLst xmlns:a="http://schemas.openxmlformats.org/drawingml/2006/main" xmlns:r="http://schemas.openxmlformats.org/officeDocument/2006/relationships" xmlns:p="http://schemas.openxmlformats.org/presentationml/2006/main">
  <p:tag name="AS_UNIQUEID" val="247"/>
</p:tagLst>
</file>

<file path=ppt/tags/tag29.xml><?xml version="1.0" encoding="utf-8"?>
<p:tagLst xmlns:a="http://schemas.openxmlformats.org/drawingml/2006/main" xmlns:r="http://schemas.openxmlformats.org/officeDocument/2006/relationships" xmlns:p="http://schemas.openxmlformats.org/presentationml/2006/main">
  <p:tag name="AS_UNIQUEID" val="247"/>
</p:tagLst>
</file>

<file path=ppt/tags/tag3.xml><?xml version="1.0" encoding="utf-8"?>
<p:tagLst xmlns:a="http://schemas.openxmlformats.org/drawingml/2006/main" xmlns:r="http://schemas.openxmlformats.org/officeDocument/2006/relationships" xmlns:p="http://schemas.openxmlformats.org/presentationml/2006/main">
  <p:tag name="AS_UNIQUEID" val="235"/>
</p:tagLst>
</file>

<file path=ppt/tags/tag30.xml><?xml version="1.0" encoding="utf-8"?>
<p:tagLst xmlns:a="http://schemas.openxmlformats.org/drawingml/2006/main" xmlns:r="http://schemas.openxmlformats.org/officeDocument/2006/relationships" xmlns:p="http://schemas.openxmlformats.org/presentationml/2006/main">
  <p:tag name="AS_UNIQUEID" val="247"/>
</p:tagLst>
</file>

<file path=ppt/tags/tag31.xml><?xml version="1.0" encoding="utf-8"?>
<p:tagLst xmlns:a="http://schemas.openxmlformats.org/drawingml/2006/main" xmlns:r="http://schemas.openxmlformats.org/officeDocument/2006/relationships" xmlns:p="http://schemas.openxmlformats.org/presentationml/2006/main">
  <p:tag name="AS_UNIQUEID" val="235"/>
</p:tagLst>
</file>

<file path=ppt/tags/tag32.xml><?xml version="1.0" encoding="utf-8"?>
<p:tagLst xmlns:a="http://schemas.openxmlformats.org/drawingml/2006/main" xmlns:r="http://schemas.openxmlformats.org/officeDocument/2006/relationships" xmlns:p="http://schemas.openxmlformats.org/presentationml/2006/main">
  <p:tag name="AS_UNIQUEID" val="247"/>
</p:tagLst>
</file>

<file path=ppt/tags/tag33.xml><?xml version="1.0" encoding="utf-8"?>
<p:tagLst xmlns:a="http://schemas.openxmlformats.org/drawingml/2006/main" xmlns:r="http://schemas.openxmlformats.org/officeDocument/2006/relationships" xmlns:p="http://schemas.openxmlformats.org/presentationml/2006/main">
  <p:tag name="AS_UNIQUEID" val="247"/>
</p:tagLst>
</file>

<file path=ppt/tags/tag34.xml><?xml version="1.0" encoding="utf-8"?>
<p:tagLst xmlns:a="http://schemas.openxmlformats.org/drawingml/2006/main" xmlns:r="http://schemas.openxmlformats.org/officeDocument/2006/relationships" xmlns:p="http://schemas.openxmlformats.org/presentationml/2006/main">
  <p:tag name="AS_UNIQUEID" val="247"/>
</p:tagLst>
</file>

<file path=ppt/tags/tag35.xml><?xml version="1.0" encoding="utf-8"?>
<p:tagLst xmlns:a="http://schemas.openxmlformats.org/drawingml/2006/main" xmlns:r="http://schemas.openxmlformats.org/officeDocument/2006/relationships" xmlns:p="http://schemas.openxmlformats.org/presentationml/2006/main">
  <p:tag name="AS_UNIQUEID" val="594"/>
</p:tagLst>
</file>

<file path=ppt/tags/tag36.xml><?xml version="1.0" encoding="utf-8"?>
<p:tagLst xmlns:a="http://schemas.openxmlformats.org/drawingml/2006/main" xmlns:r="http://schemas.openxmlformats.org/officeDocument/2006/relationships" xmlns:p="http://schemas.openxmlformats.org/presentationml/2006/main">
  <p:tag name="QPSLIDECODE" val="2019111411523400028"/>
</p:tagLst>
</file>

<file path=ppt/tags/tag37.xml><?xml version="1.0" encoding="utf-8"?>
<p:tagLst xmlns:a="http://schemas.openxmlformats.org/drawingml/2006/main" xmlns:r="http://schemas.openxmlformats.org/officeDocument/2006/relationships" xmlns:p="http://schemas.openxmlformats.org/presentationml/2006/main">
  <p:tag name="AS_UNIQUEID" val="826"/>
</p:tagLst>
</file>

<file path=ppt/tags/tag38.xml><?xml version="1.0" encoding="utf-8"?>
<p:tagLst xmlns:a="http://schemas.openxmlformats.org/drawingml/2006/main" xmlns:r="http://schemas.openxmlformats.org/officeDocument/2006/relationships" xmlns:p="http://schemas.openxmlformats.org/presentationml/2006/main">
  <p:tag name="AS_UNIQUEID" val="827"/>
</p:tagLst>
</file>

<file path=ppt/tags/tag39.xml><?xml version="1.0" encoding="utf-8"?>
<p:tagLst xmlns:a="http://schemas.openxmlformats.org/drawingml/2006/main" xmlns:r="http://schemas.openxmlformats.org/officeDocument/2006/relationships" xmlns:p="http://schemas.openxmlformats.org/presentationml/2006/main">
  <p:tag name="AS_UNIQUEID" val="828"/>
</p:tagLst>
</file>

<file path=ppt/tags/tag4.xml><?xml version="1.0" encoding="utf-8"?>
<p:tagLst xmlns:a="http://schemas.openxmlformats.org/drawingml/2006/main" xmlns:r="http://schemas.openxmlformats.org/officeDocument/2006/relationships" xmlns:p="http://schemas.openxmlformats.org/presentationml/2006/main">
  <p:tag name="AS_UNIQUEID" val="247"/>
</p:tagLst>
</file>

<file path=ppt/tags/tag40.xml><?xml version="1.0" encoding="utf-8"?>
<p:tagLst xmlns:a="http://schemas.openxmlformats.org/drawingml/2006/main" xmlns:r="http://schemas.openxmlformats.org/officeDocument/2006/relationships" xmlns:p="http://schemas.openxmlformats.org/presentationml/2006/main">
  <p:tag name="QPSLIDECODE" val="2019111411523400028"/>
</p:tagLst>
</file>

<file path=ppt/tags/tag41.xml><?xml version="1.0" encoding="utf-8"?>
<p:tagLst xmlns:a="http://schemas.openxmlformats.org/drawingml/2006/main" xmlns:r="http://schemas.openxmlformats.org/officeDocument/2006/relationships" xmlns:p="http://schemas.openxmlformats.org/presentationml/2006/main">
  <p:tag name="AS_UNIQUEID" val="830"/>
</p:tagLst>
</file>

<file path=ppt/tags/tag42.xml><?xml version="1.0" encoding="utf-8"?>
<p:tagLst xmlns:a="http://schemas.openxmlformats.org/drawingml/2006/main" xmlns:r="http://schemas.openxmlformats.org/officeDocument/2006/relationships" xmlns:p="http://schemas.openxmlformats.org/presentationml/2006/main">
  <p:tag name="AS_UNIQUEID" val="830"/>
</p:tagLst>
</file>

<file path=ppt/tags/tag43.xml><?xml version="1.0" encoding="utf-8"?>
<p:tagLst xmlns:a="http://schemas.openxmlformats.org/drawingml/2006/main" xmlns:r="http://schemas.openxmlformats.org/officeDocument/2006/relationships" xmlns:p="http://schemas.openxmlformats.org/presentationml/2006/main">
  <p:tag name="AS_UNIQUEID" val="831"/>
</p:tagLst>
</file>

<file path=ppt/tags/tag44.xml><?xml version="1.0" encoding="utf-8"?>
<p:tagLst xmlns:a="http://schemas.openxmlformats.org/drawingml/2006/main" xmlns:r="http://schemas.openxmlformats.org/officeDocument/2006/relationships" xmlns:p="http://schemas.openxmlformats.org/presentationml/2006/main">
  <p:tag name="AS_UNIQUEID" val="826"/>
</p:tagLst>
</file>

<file path=ppt/tags/tag45.xml><?xml version="1.0" encoding="utf-8"?>
<p:tagLst xmlns:a="http://schemas.openxmlformats.org/drawingml/2006/main" xmlns:r="http://schemas.openxmlformats.org/officeDocument/2006/relationships" xmlns:p="http://schemas.openxmlformats.org/presentationml/2006/main">
  <p:tag name="AS_UNIQUEID" val="827"/>
</p:tagLst>
</file>

<file path=ppt/tags/tag46.xml><?xml version="1.0" encoding="utf-8"?>
<p:tagLst xmlns:a="http://schemas.openxmlformats.org/drawingml/2006/main" xmlns:r="http://schemas.openxmlformats.org/officeDocument/2006/relationships" xmlns:p="http://schemas.openxmlformats.org/presentationml/2006/main">
  <p:tag name="AS_UNIQUEID" val="828"/>
</p:tagLst>
</file>

<file path=ppt/tags/tag5.xml><?xml version="1.0" encoding="utf-8"?>
<p:tagLst xmlns:a="http://schemas.openxmlformats.org/drawingml/2006/main" xmlns:r="http://schemas.openxmlformats.org/officeDocument/2006/relationships" xmlns:p="http://schemas.openxmlformats.org/presentationml/2006/main">
  <p:tag name="AS_UNIQUEID" val="247"/>
</p:tagLst>
</file>

<file path=ppt/tags/tag6.xml><?xml version="1.0" encoding="utf-8"?>
<p:tagLst xmlns:a="http://schemas.openxmlformats.org/drawingml/2006/main" xmlns:r="http://schemas.openxmlformats.org/officeDocument/2006/relationships" xmlns:p="http://schemas.openxmlformats.org/presentationml/2006/main">
  <p:tag name="AS_UNIQUEID" val="247"/>
</p:tagLst>
</file>

<file path=ppt/tags/tag7.xml><?xml version="1.0" encoding="utf-8"?>
<p:tagLst xmlns:a="http://schemas.openxmlformats.org/drawingml/2006/main" xmlns:r="http://schemas.openxmlformats.org/officeDocument/2006/relationships" xmlns:p="http://schemas.openxmlformats.org/presentationml/2006/main">
  <p:tag name="AS_UNIQUEID" val="247"/>
</p:tagLst>
</file>

<file path=ppt/tags/tag8.xml><?xml version="1.0" encoding="utf-8"?>
<p:tagLst xmlns:a="http://schemas.openxmlformats.org/drawingml/2006/main" xmlns:r="http://schemas.openxmlformats.org/officeDocument/2006/relationships" xmlns:p="http://schemas.openxmlformats.org/presentationml/2006/main">
  <p:tag name="AS_UNIQUEID" val="235"/>
</p:tagLst>
</file>

<file path=ppt/tags/tag9.xml><?xml version="1.0" encoding="utf-8"?>
<p:tagLst xmlns:a="http://schemas.openxmlformats.org/drawingml/2006/main" xmlns:r="http://schemas.openxmlformats.org/officeDocument/2006/relationships" xmlns:p="http://schemas.openxmlformats.org/presentationml/2006/main">
  <p:tag name="AS_UNIQUEID" val="235"/>
</p:tagLst>
</file>

<file path=ppt/theme/theme1.xml><?xml version="1.0" encoding="utf-8"?>
<a:theme xmlns:a="http://schemas.openxmlformats.org/drawingml/2006/main" name="Manual_Master">
  <a:themeElements>
    <a:clrScheme name="BrandEstonia">
      <a:dk1>
        <a:srgbClr val="575A5D"/>
      </a:dk1>
      <a:lt1>
        <a:srgbClr val="FFFFFF"/>
      </a:lt1>
      <a:dk2>
        <a:srgbClr val="0000F0"/>
      </a:dk2>
      <a:lt2>
        <a:srgbClr val="BAE6E8"/>
      </a:lt2>
      <a:accent1>
        <a:srgbClr val="000096"/>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nual_Master">
  <a:themeElements>
    <a:clrScheme name="BrandEstonia">
      <a:dk1>
        <a:srgbClr val="575A5D"/>
      </a:dk1>
      <a:lt1>
        <a:srgbClr val="FFFFFF"/>
      </a:lt1>
      <a:dk2>
        <a:srgbClr val="0000F0"/>
      </a:dk2>
      <a:lt2>
        <a:srgbClr val="BAE6E8"/>
      </a:lt2>
      <a:accent1>
        <a:srgbClr val="000096"/>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F0"/>
      </a:dk2>
      <a:lt2>
        <a:srgbClr val="BAE6E8"/>
      </a:lt2>
      <a:accent1>
        <a:srgbClr val="0000F0"/>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84D338B25BE840A60C576DAB63411D" ma:contentTypeVersion="18" ma:contentTypeDescription="Create a new document." ma:contentTypeScope="" ma:versionID="02b7f750fd0ae4f72a6f9f29cb0f6d13">
  <xsd:schema xmlns:xsd="http://www.w3.org/2001/XMLSchema" xmlns:xs="http://www.w3.org/2001/XMLSchema" xmlns:p="http://schemas.microsoft.com/office/2006/metadata/properties" xmlns:ns3="f528634e-1f2b-485b-87ff-f65e308745fe" xmlns:ns4="6a0d3001-f57b-4e1f-a759-4f20e43b3fa5" targetNamespace="http://schemas.microsoft.com/office/2006/metadata/properties" ma:root="true" ma:fieldsID="c0736577ed7e1a81b8c8ecc3e3c0f665" ns3:_="" ns4:_="">
    <xsd:import namespace="f528634e-1f2b-485b-87ff-f65e308745fe"/>
    <xsd:import namespace="6a0d3001-f57b-4e1f-a759-4f20e43b3fa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8634e-1f2b-485b-87ff-f65e30874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0d3001-f57b-4e1f-a759-4f20e43b3f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528634e-1f2b-485b-87ff-f65e308745fe" xsi:nil="true"/>
  </documentManagement>
</p:properties>
</file>

<file path=customXml/itemProps1.xml><?xml version="1.0" encoding="utf-8"?>
<ds:datastoreItem xmlns:ds="http://schemas.openxmlformats.org/officeDocument/2006/customXml" ds:itemID="{FCF1C0B2-D16F-4659-8BC4-0BF34B5971DD}">
  <ds:schemaRefs>
    <ds:schemaRef ds:uri="http://schemas.microsoft.com/sharepoint/v3/contenttype/forms"/>
  </ds:schemaRefs>
</ds:datastoreItem>
</file>

<file path=customXml/itemProps2.xml><?xml version="1.0" encoding="utf-8"?>
<ds:datastoreItem xmlns:ds="http://schemas.openxmlformats.org/officeDocument/2006/customXml" ds:itemID="{DAB1DA87-A231-4F93-B8F8-1A96B2DEF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8634e-1f2b-485b-87ff-f65e308745fe"/>
    <ds:schemaRef ds:uri="6a0d3001-f57b-4e1f-a759-4f20e43b3f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17BB47-F83E-4C9A-9EA2-FD5AFABF233C}">
  <ds:schemaRef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f528634e-1f2b-485b-87ff-f65e308745fe"/>
    <ds:schemaRef ds:uri="http://purl.org/dc/elements/1.1/"/>
    <ds:schemaRef ds:uri="6a0d3001-f57b-4e1f-a759-4f20e43b3fa5"/>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717</TotalTime>
  <Words>2492</Words>
  <Application>Microsoft Office PowerPoint</Application>
  <PresentationFormat>Laiekraan</PresentationFormat>
  <Paragraphs>259</Paragraphs>
  <Slides>19</Slides>
  <Notes>19</Notes>
  <HiddenSlides>0</HiddenSlides>
  <MMClips>0</MMClips>
  <ScaleCrop>false</ScaleCrop>
  <HeadingPairs>
    <vt:vector size="6" baseType="variant">
      <vt:variant>
        <vt:lpstr>Kasutatud fondid</vt:lpstr>
      </vt:variant>
      <vt:variant>
        <vt:i4>7</vt:i4>
      </vt:variant>
      <vt:variant>
        <vt:lpstr>Kujundus</vt:lpstr>
      </vt:variant>
      <vt:variant>
        <vt:i4>2</vt:i4>
      </vt:variant>
      <vt:variant>
        <vt:lpstr>Slaidipealkirjad</vt:lpstr>
      </vt:variant>
      <vt:variant>
        <vt:i4>19</vt:i4>
      </vt:variant>
    </vt:vector>
  </HeadingPairs>
  <TitlesOfParts>
    <vt:vector size="28" baseType="lpstr">
      <vt:lpstr>Aino</vt:lpstr>
      <vt:lpstr>Aino Headline</vt:lpstr>
      <vt:lpstr>Arial</vt:lpstr>
      <vt:lpstr>Arial</vt:lpstr>
      <vt:lpstr>Calibri</vt:lpstr>
      <vt:lpstr>Libre Franklin</vt:lpstr>
      <vt:lpstr>Söhne</vt:lpstr>
      <vt:lpstr>Manual_Master</vt:lpstr>
      <vt:lpstr>Manual_Master</vt:lpstr>
      <vt:lpstr>Tech Education </vt:lpstr>
      <vt:lpstr>Estonian students  top global rankings (PISA 2022)</vt:lpstr>
      <vt:lpstr>Characteristics of  Estonia’s education system </vt:lpstr>
      <vt:lpstr>Tracing the roots</vt:lpstr>
      <vt:lpstr>PowerPointi esitlus</vt:lpstr>
      <vt:lpstr>Early introduction to programming</vt:lpstr>
      <vt:lpstr>Challenging the  brightest minds </vt:lpstr>
      <vt:lpstr>Hands-on tech  </vt:lpstr>
      <vt:lpstr>Hands-on tech  </vt:lpstr>
      <vt:lpstr>Shaping ICT education  </vt:lpstr>
      <vt:lpstr>80% of the 7-19 year olds participate  in hobby education and  hobby activities</vt:lpstr>
      <vt:lpstr>Making STEM popular </vt:lpstr>
      <vt:lpstr>Estonian EdTechs</vt:lpstr>
      <vt:lpstr>Empowering girls in tech</vt:lpstr>
      <vt:lpstr>The numbers Estonia’s tech education</vt:lpstr>
      <vt:lpstr>Solving tech talent needs</vt:lpstr>
      <vt:lpstr>The future is for all </vt:lpstr>
      <vt:lpstr>   Too small to fail. Countries like Estonia are like a wild animal – constantly on the alert, and forced to innovate.</vt:lpstr>
      <vt:lpstr>Aitäh!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Estonia. Smart Solutions</dc:title>
  <dc:creator>Eva Toome</dc:creator>
  <cp:lastModifiedBy>Eva Toome</cp:lastModifiedBy>
  <cp:revision>8</cp:revision>
  <dcterms:created xsi:type="dcterms:W3CDTF">2021-03-18T16:27:43Z</dcterms:created>
  <dcterms:modified xsi:type="dcterms:W3CDTF">2025-03-03T13:46:12Z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0x010100EF84D338B25BE840A60C576DAB63411D</vt:lpwstr>
  </property>
</Properties>
</file>