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7" r:id="rId4"/>
    <p:sldMasterId id="2147483648" r:id="rId5"/>
  </p:sldMasterIdLst>
  <p:notesMasterIdLst>
    <p:notesMasterId r:id="rId20"/>
  </p:notesMasterIdLst>
  <p:handoutMasterIdLst>
    <p:handoutMasterId r:id="rId21"/>
  </p:handoutMasterIdLst>
  <p:sldIdLst>
    <p:sldId id="597" r:id="rId6"/>
    <p:sldId id="580" r:id="rId7"/>
    <p:sldId id="601" r:id="rId8"/>
    <p:sldId id="604" r:id="rId9"/>
    <p:sldId id="590" r:id="rId10"/>
    <p:sldId id="594" r:id="rId11"/>
    <p:sldId id="587" r:id="rId12"/>
    <p:sldId id="610" r:id="rId13"/>
    <p:sldId id="598" r:id="rId14"/>
    <p:sldId id="612" r:id="rId15"/>
    <p:sldId id="593" r:id="rId16"/>
    <p:sldId id="616" r:id="rId17"/>
    <p:sldId id="596" r:id="rId18"/>
    <p:sldId id="420" r:id="rId19"/>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B8E22-F800-8357-4717-63301978492F}" name="Tormi Kotkas" initials="" userId="S::Tormi.Kotkas@hm.ee::213eaa2d-b060-4e42-bbf9-f4f414c7cd80" providerId="AD"/>
  <p188:author id="{175E0D28-0538-1216-C2DD-3A7977370E53}" name="Martti Martinson" initials="MM" userId="S::martti.martinson@hm.ee::15de46a7-5f0b-482e-ae74-19a047eec5c0" providerId="AD"/>
  <p188:author id="{B89E127B-106F-9F10-54A1-0BE2FDBD0FFE}" name="Eva Toome" initials="ET" userId="S::e.toome@harno.ee::65131506-3e0f-46b6-9df2-d52bf8eb10d0" providerId="AD"/>
  <p188:author id="{8EF53DC9-C2AF-2F6E-444E-6B6B9AD09950}" name="Tormi Kotkas" initials="TK" userId="S::tormi.kotkas@hm.ee::213eaa2d-b060-4e42-bbf9-f4f414c7cd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C5"/>
    <a:srgbClr val="0078FF"/>
    <a:srgbClr val="FF4800"/>
    <a:srgbClr val="F321BC"/>
    <a:srgbClr val="D2DBC1"/>
    <a:srgbClr val="FFCA9F"/>
    <a:srgbClr val="D2C3D4"/>
    <a:srgbClr val="2B7AA1"/>
    <a:srgbClr val="0000F0"/>
    <a:srgbClr val="3C007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E9F5D-5E66-4CDF-916A-FA2C9CF320B6}" v="17" dt="2023-10-26T10:28:11.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36" y="224"/>
      </p:cViewPr>
      <p:guideLst>
        <p:guide orient="horz" pos="2092"/>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D02E9F5D-5E66-4CDF-916A-FA2C9CF320B6}"/>
    <pc:docChg chg="undo custSel addSld modSld">
      <pc:chgData name="Eva Toome" userId="65131506-3e0f-46b6-9df2-d52bf8eb10d0" providerId="ADAL" clId="{D02E9F5D-5E66-4CDF-916A-FA2C9CF320B6}" dt="2023-10-26T10:27:46.916" v="83" actId="34136"/>
      <pc:docMkLst>
        <pc:docMk/>
      </pc:docMkLst>
      <pc:sldChg chg="add">
        <pc:chgData name="Eva Toome" userId="65131506-3e0f-46b6-9df2-d52bf8eb10d0" providerId="ADAL" clId="{D02E9F5D-5E66-4CDF-916A-FA2C9CF320B6}" dt="2023-10-26T10:17:56.031" v="56"/>
        <pc:sldMkLst>
          <pc:docMk/>
          <pc:sldMk cId="3718804673" sldId="420"/>
        </pc:sldMkLst>
      </pc:sldChg>
      <pc:sldChg chg="modSp mod delCm modCm">
        <pc:chgData name="Eva Toome" userId="65131506-3e0f-46b6-9df2-d52bf8eb10d0" providerId="ADAL" clId="{D02E9F5D-5E66-4CDF-916A-FA2C9CF320B6}" dt="2023-10-26T10:27:46.916" v="83" actId="34136"/>
        <pc:sldMkLst>
          <pc:docMk/>
          <pc:sldMk cId="1620819712" sldId="587"/>
        </pc:sldMkLst>
        <pc:spChg chg="mod">
          <ac:chgData name="Eva Toome" userId="65131506-3e0f-46b6-9df2-d52bf8eb10d0" providerId="ADAL" clId="{D02E9F5D-5E66-4CDF-916A-FA2C9CF320B6}" dt="2023-10-26T10:27:46.916" v="83" actId="34136"/>
          <ac:spMkLst>
            <pc:docMk/>
            <pc:sldMk cId="1620819712" sldId="587"/>
            <ac:spMk id="2" creationId="{F6C58B58-25C2-2357-EE96-7B93B2C0788A}"/>
          </ac:spMkLst>
        </pc:spChg>
        <pc:spChg chg="mod">
          <ac:chgData name="Eva Toome" userId="65131506-3e0f-46b6-9df2-d52bf8eb10d0" providerId="ADAL" clId="{D02E9F5D-5E66-4CDF-916A-FA2C9CF320B6}" dt="2023-10-26T10:27:46.916" v="83" actId="34136"/>
          <ac:spMkLst>
            <pc:docMk/>
            <pc:sldMk cId="1620819712" sldId="587"/>
            <ac:spMk id="6" creationId="{19699901-C146-298E-6238-4D2F83FFA62E}"/>
          </ac:spMkLst>
        </pc:spChg>
        <pc:spChg chg="mod">
          <ac:chgData name="Eva Toome" userId="65131506-3e0f-46b6-9df2-d52bf8eb10d0" providerId="ADAL" clId="{D02E9F5D-5E66-4CDF-916A-FA2C9CF320B6}" dt="2023-10-26T10:27:46.916" v="83" actId="34136"/>
          <ac:spMkLst>
            <pc:docMk/>
            <pc:sldMk cId="1620819712" sldId="587"/>
            <ac:spMk id="10" creationId="{02B3740F-4414-0A26-D056-A60172412F4F}"/>
          </ac:spMkLst>
        </pc:spChg>
        <pc:spChg chg="mod">
          <ac:chgData name="Eva Toome" userId="65131506-3e0f-46b6-9df2-d52bf8eb10d0" providerId="ADAL" clId="{D02E9F5D-5E66-4CDF-916A-FA2C9CF320B6}" dt="2023-10-26T10:27:46.916" v="83" actId="34136"/>
          <ac:spMkLst>
            <pc:docMk/>
            <pc:sldMk cId="1620819712" sldId="587"/>
            <ac:spMk id="14" creationId="{285876A4-0FFC-4263-7C3C-B3B6F2B0EAF7}"/>
          </ac:spMkLst>
        </pc:spChg>
        <pc:picChg chg="mod">
          <ac:chgData name="Eva Toome" userId="65131506-3e0f-46b6-9df2-d52bf8eb10d0" providerId="ADAL" clId="{D02E9F5D-5E66-4CDF-916A-FA2C9CF320B6}" dt="2023-10-26T10:27:46.916" v="83" actId="34136"/>
          <ac:picMkLst>
            <pc:docMk/>
            <pc:sldMk cId="1620819712" sldId="587"/>
            <ac:picMk id="4" creationId="{E4ED680D-C885-DA16-63D2-5640CD8379E1}"/>
          </ac:picMkLst>
        </pc:picChg>
        <pc:extLst>
          <p:ext xmlns:p="http://schemas.openxmlformats.org/presentationml/2006/main" uri="{D6D511B9-2390-475A-947B-AFAB55BFBCF1}">
            <pc226:cmChg xmlns:pc226="http://schemas.microsoft.com/office/powerpoint/2022/06/main/command" chg="del mod">
              <pc226:chgData name="Eva Toome" userId="65131506-3e0f-46b6-9df2-d52bf8eb10d0" providerId="ADAL" clId="{D02E9F5D-5E66-4CDF-916A-FA2C9CF320B6}" dt="2023-10-26T10:26:15.783" v="78"/>
              <pc2:cmMkLst xmlns:pc2="http://schemas.microsoft.com/office/powerpoint/2019/9/main/command">
                <pc:docMk/>
                <pc:sldMk cId="1620819712" sldId="587"/>
                <pc2:cmMk id="{E478601A-3A5C-4834-A1E1-00F6067B988E}"/>
              </pc2:cmMkLst>
            </pc226:cmChg>
            <pc226:cmChg xmlns:pc226="http://schemas.microsoft.com/office/powerpoint/2022/06/main/command" chg="del mod">
              <pc226:chgData name="Eva Toome" userId="65131506-3e0f-46b6-9df2-d52bf8eb10d0" providerId="ADAL" clId="{D02E9F5D-5E66-4CDF-916A-FA2C9CF320B6}" dt="2023-10-26T10:26:14.317" v="77"/>
              <pc2:cmMkLst xmlns:pc2="http://schemas.microsoft.com/office/powerpoint/2019/9/main/command">
                <pc:docMk/>
                <pc:sldMk cId="1620819712" sldId="587"/>
                <pc2:cmMk id="{0F3FC72D-4285-45A3-B1BA-6C585F8D51E5}"/>
              </pc2:cmMkLst>
            </pc226:cmChg>
            <pc226:cmChg xmlns:pc226="http://schemas.microsoft.com/office/powerpoint/2022/06/main/command" chg="del mod">
              <pc226:chgData name="Eva Toome" userId="65131506-3e0f-46b6-9df2-d52bf8eb10d0" providerId="ADAL" clId="{D02E9F5D-5E66-4CDF-916A-FA2C9CF320B6}" dt="2023-10-26T10:26:19.630" v="81"/>
              <pc2:cmMkLst xmlns:pc2="http://schemas.microsoft.com/office/powerpoint/2019/9/main/command">
                <pc:docMk/>
                <pc:sldMk cId="1620819712" sldId="587"/>
                <pc2:cmMk id="{BA78E496-DA65-4556-AE57-90EE297464C1}"/>
              </pc2:cmMkLst>
            </pc226:cmChg>
            <pc226:cmChg xmlns:pc226="http://schemas.microsoft.com/office/powerpoint/2022/06/main/command" chg="del mod">
              <pc226:chgData name="Eva Toome" userId="65131506-3e0f-46b6-9df2-d52bf8eb10d0" providerId="ADAL" clId="{D02E9F5D-5E66-4CDF-916A-FA2C9CF320B6}" dt="2023-10-26T10:26:20.464" v="82"/>
              <pc2:cmMkLst xmlns:pc2="http://schemas.microsoft.com/office/powerpoint/2019/9/main/command">
                <pc:docMk/>
                <pc:sldMk cId="1620819712" sldId="587"/>
                <pc2:cmMk id="{24BB24D1-9EF9-4991-96FA-850564EC6315}"/>
              </pc2:cmMkLst>
            </pc226:cmChg>
            <pc226:cmChg xmlns:pc226="http://schemas.microsoft.com/office/powerpoint/2022/06/main/command" chg="del mod">
              <pc226:chgData name="Eva Toome" userId="65131506-3e0f-46b6-9df2-d52bf8eb10d0" providerId="ADAL" clId="{D02E9F5D-5E66-4CDF-916A-FA2C9CF320B6}" dt="2023-10-26T10:26:16.406" v="79"/>
              <pc2:cmMkLst xmlns:pc2="http://schemas.microsoft.com/office/powerpoint/2019/9/main/command">
                <pc:docMk/>
                <pc:sldMk cId="1620819712" sldId="587"/>
                <pc2:cmMk id="{102962DD-8A9C-4FCB-AC90-A951D2A4E61D}"/>
              </pc2:cmMkLst>
            </pc226:cmChg>
          </p:ext>
        </pc:extLst>
      </pc:sldChg>
      <pc:sldChg chg="modSp mod">
        <pc:chgData name="Eva Toome" userId="65131506-3e0f-46b6-9df2-d52bf8eb10d0" providerId="ADAL" clId="{D02E9F5D-5E66-4CDF-916A-FA2C9CF320B6}" dt="2023-10-26T09:49:52.321" v="6" actId="20577"/>
        <pc:sldMkLst>
          <pc:docMk/>
          <pc:sldMk cId="610378190" sldId="596"/>
        </pc:sldMkLst>
        <pc:spChg chg="mod">
          <ac:chgData name="Eva Toome" userId="65131506-3e0f-46b6-9df2-d52bf8eb10d0" providerId="ADAL" clId="{D02E9F5D-5E66-4CDF-916A-FA2C9CF320B6}" dt="2023-10-26T09:49:52.321" v="6" actId="20577"/>
          <ac:spMkLst>
            <pc:docMk/>
            <pc:sldMk cId="610378190" sldId="596"/>
            <ac:spMk id="260" creationId="{73F5E6DC-4E2A-2B7C-EC33-093BE31BF680}"/>
          </ac:spMkLst>
        </pc:spChg>
        <pc:spChg chg="mod">
          <ac:chgData name="Eva Toome" userId="65131506-3e0f-46b6-9df2-d52bf8eb10d0" providerId="ADAL" clId="{D02E9F5D-5E66-4CDF-916A-FA2C9CF320B6}" dt="2023-10-26T09:49:48.538" v="5" actId="20577"/>
          <ac:spMkLst>
            <pc:docMk/>
            <pc:sldMk cId="610378190" sldId="596"/>
            <ac:spMk id="262" creationId="{0FCE7594-10A0-4F62-C4B4-098C6A1DEF2B}"/>
          </ac:spMkLst>
        </pc:spChg>
      </pc:sldChg>
      <pc:sldChg chg="modSp mod">
        <pc:chgData name="Eva Toome" userId="65131506-3e0f-46b6-9df2-d52bf8eb10d0" providerId="ADAL" clId="{D02E9F5D-5E66-4CDF-916A-FA2C9CF320B6}" dt="2023-10-26T10:20:24.400" v="58" actId="20577"/>
        <pc:sldMkLst>
          <pc:docMk/>
          <pc:sldMk cId="4063142511" sldId="597"/>
        </pc:sldMkLst>
        <pc:spChg chg="mod">
          <ac:chgData name="Eva Toome" userId="65131506-3e0f-46b6-9df2-d52bf8eb10d0" providerId="ADAL" clId="{D02E9F5D-5E66-4CDF-916A-FA2C9CF320B6}" dt="2023-10-26T10:20:22.112" v="57" actId="20577"/>
          <ac:spMkLst>
            <pc:docMk/>
            <pc:sldMk cId="4063142511" sldId="597"/>
            <ac:spMk id="61" creationId="{D3C1B981-6D4C-F6C7-8725-9808CD791D09}"/>
          </ac:spMkLst>
        </pc:spChg>
        <pc:spChg chg="mod">
          <ac:chgData name="Eva Toome" userId="65131506-3e0f-46b6-9df2-d52bf8eb10d0" providerId="ADAL" clId="{D02E9F5D-5E66-4CDF-916A-FA2C9CF320B6}" dt="2023-10-26T10:20:24.400" v="58" actId="20577"/>
          <ac:spMkLst>
            <pc:docMk/>
            <pc:sldMk cId="4063142511" sldId="597"/>
            <ac:spMk id="63" creationId="{59AC7A16-0923-C81B-ED4D-4BA1DD448E3D}"/>
          </ac:spMkLst>
        </pc:spChg>
      </pc:sldChg>
      <pc:sldChg chg="modSp mod modAnim delCm modCm">
        <pc:chgData name="Eva Toome" userId="65131506-3e0f-46b6-9df2-d52bf8eb10d0" providerId="ADAL" clId="{D02E9F5D-5E66-4CDF-916A-FA2C9CF320B6}" dt="2023-10-26T10:25:27.948" v="73"/>
        <pc:sldMkLst>
          <pc:docMk/>
          <pc:sldMk cId="847821905" sldId="601"/>
        </pc:sldMkLst>
        <pc:spChg chg="mod">
          <ac:chgData name="Eva Toome" userId="65131506-3e0f-46b6-9df2-d52bf8eb10d0" providerId="ADAL" clId="{D02E9F5D-5E66-4CDF-916A-FA2C9CF320B6}" dt="2023-10-26T10:25:16.264" v="71" actId="34135"/>
          <ac:spMkLst>
            <pc:docMk/>
            <pc:sldMk cId="847821905" sldId="601"/>
            <ac:spMk id="2" creationId="{23F0875F-25E2-46BB-A757-795DBA2681E1}"/>
          </ac:spMkLst>
        </pc:spChg>
        <pc:spChg chg="mod">
          <ac:chgData name="Eva Toome" userId="65131506-3e0f-46b6-9df2-d52bf8eb10d0" providerId="ADAL" clId="{D02E9F5D-5E66-4CDF-916A-FA2C9CF320B6}" dt="2023-10-26T10:25:03.731" v="70" actId="34136"/>
          <ac:spMkLst>
            <pc:docMk/>
            <pc:sldMk cId="847821905" sldId="601"/>
            <ac:spMk id="3" creationId="{9E26322A-2112-4D81-5DDA-CB13542B1B8C}"/>
          </ac:spMkLst>
        </pc:spChg>
        <pc:spChg chg="mod">
          <ac:chgData name="Eva Toome" userId="65131506-3e0f-46b6-9df2-d52bf8eb10d0" providerId="ADAL" clId="{D02E9F5D-5E66-4CDF-916A-FA2C9CF320B6}" dt="2023-10-26T10:25:03.731" v="70" actId="34136"/>
          <ac:spMkLst>
            <pc:docMk/>
            <pc:sldMk cId="847821905" sldId="601"/>
            <ac:spMk id="4" creationId="{F057D624-43F9-DC7D-8641-4CD9BD4C2FCA}"/>
          </ac:spMkLst>
        </pc:spChg>
        <pc:extLst>
          <p:ext xmlns:p="http://schemas.openxmlformats.org/presentationml/2006/main" uri="{D6D511B9-2390-475A-947B-AFAB55BFBCF1}">
            <pc226:cmChg xmlns:pc226="http://schemas.microsoft.com/office/powerpoint/2022/06/main/command" chg="del mod">
              <pc226:chgData name="Eva Toome" userId="65131506-3e0f-46b6-9df2-d52bf8eb10d0" providerId="ADAL" clId="{D02E9F5D-5E66-4CDF-916A-FA2C9CF320B6}" dt="2023-10-26T10:25:26.508" v="72"/>
              <pc2:cmMkLst xmlns:pc2="http://schemas.microsoft.com/office/powerpoint/2019/9/main/command">
                <pc:docMk/>
                <pc:sldMk cId="847821905" sldId="601"/>
                <pc2:cmMk id="{3EE3773E-25AA-4C2A-9D66-7F0628E964D3}"/>
              </pc2:cmMkLst>
            </pc226:cmChg>
            <pc226:cmChg xmlns:pc226="http://schemas.microsoft.com/office/powerpoint/2022/06/main/command" chg="del">
              <pc226:chgData name="Eva Toome" userId="65131506-3e0f-46b6-9df2-d52bf8eb10d0" providerId="ADAL" clId="{D02E9F5D-5E66-4CDF-916A-FA2C9CF320B6}" dt="2023-10-26T10:25:27.948" v="73"/>
              <pc2:cmMkLst xmlns:pc2="http://schemas.microsoft.com/office/powerpoint/2019/9/main/command">
                <pc:docMk/>
                <pc:sldMk cId="847821905" sldId="601"/>
                <pc2:cmMk id="{414172C8-D5BA-48C8-93D8-0CB63670B216}"/>
              </pc2:cmMkLst>
            </pc226:cmChg>
          </p:ext>
        </pc:extLst>
      </pc:sldChg>
      <pc:sldChg chg="delCm">
        <pc:chgData name="Eva Toome" userId="65131506-3e0f-46b6-9df2-d52bf8eb10d0" providerId="ADAL" clId="{D02E9F5D-5E66-4CDF-916A-FA2C9CF320B6}" dt="2023-10-26T10:25:32.026" v="74"/>
        <pc:sldMkLst>
          <pc:docMk/>
          <pc:sldMk cId="336043291" sldId="604"/>
        </pc:sldMkLst>
        <pc:extLst>
          <p:ext xmlns:p="http://schemas.openxmlformats.org/presentationml/2006/main" uri="{D6D511B9-2390-475A-947B-AFAB55BFBCF1}">
            <pc226:cmChg xmlns:pc226="http://schemas.microsoft.com/office/powerpoint/2022/06/main/command" chg="del">
              <pc226:chgData name="Eva Toome" userId="65131506-3e0f-46b6-9df2-d52bf8eb10d0" providerId="ADAL" clId="{D02E9F5D-5E66-4CDF-916A-FA2C9CF320B6}" dt="2023-10-26T10:25:32.026" v="74"/>
              <pc2:cmMkLst xmlns:pc2="http://schemas.microsoft.com/office/powerpoint/2019/9/main/command">
                <pc:docMk/>
                <pc:sldMk cId="336043291" sldId="604"/>
                <pc2:cmMk id="{8E8D0B30-8342-4D6D-A1AB-F9C4F459E047}"/>
              </pc2:cmMkLst>
            </pc226:cmChg>
          </p:ext>
        </pc:extLst>
      </pc:sldChg>
      <pc:sldChg chg="delCm">
        <pc:chgData name="Eva Toome" userId="65131506-3e0f-46b6-9df2-d52bf8eb10d0" providerId="ADAL" clId="{D02E9F5D-5E66-4CDF-916A-FA2C9CF320B6}" dt="2023-10-26T10:25:46.646" v="75"/>
        <pc:sldMkLst>
          <pc:docMk/>
          <pc:sldMk cId="1654383480" sldId="610"/>
        </pc:sldMkLst>
        <pc:extLst>
          <p:ext xmlns:p="http://schemas.openxmlformats.org/presentationml/2006/main" uri="{D6D511B9-2390-475A-947B-AFAB55BFBCF1}">
            <pc226:cmChg xmlns:pc226="http://schemas.microsoft.com/office/powerpoint/2022/06/main/command" chg="del">
              <pc226:chgData name="Eva Toome" userId="65131506-3e0f-46b6-9df2-d52bf8eb10d0" providerId="ADAL" clId="{D02E9F5D-5E66-4CDF-916A-FA2C9CF320B6}" dt="2023-10-26T10:25:46.646" v="75"/>
              <pc2:cmMkLst xmlns:pc2="http://schemas.microsoft.com/office/powerpoint/2019/9/main/command">
                <pc:docMk/>
                <pc:sldMk cId="1654383480" sldId="610"/>
                <pc2:cmMk id="{A4058A08-38F3-48C7-B6FC-369B7DADCD34}"/>
              </pc2:cmMkLst>
            </pc226:cmChg>
          </p:ext>
        </pc:extLst>
      </pc:sldChg>
      <pc:sldChg chg="delCm">
        <pc:chgData name="Eva Toome" userId="65131506-3e0f-46b6-9df2-d52bf8eb10d0" providerId="ADAL" clId="{D02E9F5D-5E66-4CDF-916A-FA2C9CF320B6}" dt="2023-10-26T10:26:11.273" v="76"/>
        <pc:sldMkLst>
          <pc:docMk/>
          <pc:sldMk cId="1379110311" sldId="616"/>
        </pc:sldMkLst>
        <pc:extLst>
          <p:ext xmlns:p="http://schemas.openxmlformats.org/presentationml/2006/main" uri="{D6D511B9-2390-475A-947B-AFAB55BFBCF1}">
            <pc226:cmChg xmlns:pc226="http://schemas.microsoft.com/office/powerpoint/2022/06/main/command" chg="del">
              <pc226:chgData name="Eva Toome" userId="65131506-3e0f-46b6-9df2-d52bf8eb10d0" providerId="ADAL" clId="{D02E9F5D-5E66-4CDF-916A-FA2C9CF320B6}" dt="2023-10-26T10:26:11.273" v="76"/>
              <pc2:cmMkLst xmlns:pc2="http://schemas.microsoft.com/office/powerpoint/2019/9/main/command">
                <pc:docMk/>
                <pc:sldMk cId="1379110311" sldId="616"/>
                <pc2:cmMk id="{BFDB233A-6100-4653-A088-33B435A8F144}"/>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60420767716537"/>
          <c:y val="3.5156247837337118E-2"/>
          <c:w val="0.63229170767716536"/>
          <c:h val="0.94843750317190556"/>
        </c:manualLayout>
      </c:layout>
      <c:doughnutChart>
        <c:varyColors val="1"/>
        <c:ser>
          <c:idx val="0"/>
          <c:order val="0"/>
          <c:tx>
            <c:strRef>
              <c:f>Leht1!$B$1</c:f>
              <c:strCache>
                <c:ptCount val="1"/>
                <c:pt idx="0">
                  <c:v>Veerg1</c:v>
                </c:pt>
              </c:strCache>
            </c:strRef>
          </c:tx>
          <c:dPt>
            <c:idx val="0"/>
            <c:bubble3D val="0"/>
            <c:spPr>
              <a:solidFill>
                <a:srgbClr val="F321BC"/>
              </a:solidFill>
              <a:ln w="19050">
                <a:solidFill>
                  <a:schemeClr val="lt1"/>
                </a:solidFill>
              </a:ln>
              <a:effectLst/>
            </c:spPr>
            <c:extLst>
              <c:ext xmlns:c16="http://schemas.microsoft.com/office/drawing/2014/chart" uri="{C3380CC4-5D6E-409C-BE32-E72D297353CC}">
                <c16:uniqueId val="{00000002-7689-4769-84BE-C8F190C374D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7689-4769-84BE-C8F190C374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5A-4419-B795-33156B2870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5A-4419-B795-33156B287013}"/>
              </c:ext>
            </c:extLst>
          </c:dPt>
          <c:cat>
            <c:numRef>
              <c:f>Leht1!$A$2:$A$5</c:f>
              <c:numCache>
                <c:formatCode>General</c:formatCode>
                <c:ptCount val="4"/>
              </c:numCache>
            </c:numRef>
          </c:cat>
          <c:val>
            <c:numRef>
              <c:f>Leht1!$B$2:$B$5</c:f>
              <c:numCache>
                <c:formatCode>General</c:formatCode>
                <c:ptCount val="4"/>
                <c:pt idx="0">
                  <c:v>21</c:v>
                </c:pt>
                <c:pt idx="1">
                  <c:v>79</c:v>
                </c:pt>
              </c:numCache>
            </c:numRef>
          </c:val>
          <c:extLst>
            <c:ext xmlns:c16="http://schemas.microsoft.com/office/drawing/2014/chart" uri="{C3380CC4-5D6E-409C-BE32-E72D297353CC}">
              <c16:uniqueId val="{00000000-7689-4769-84BE-C8F190C374D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26.10.2023</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42.794"/>
    </inkml:context>
    <inkml:brush xml:id="br0">
      <inkml:brushProperty name="width" value="0.05" units="cm"/>
      <inkml:brushProperty name="height" value="0.05" units="cm"/>
    </inkml:brush>
  </inkml:definitions>
  <inkml:trace contextRef="#ctx0" brushRef="#br0">0 6 24575,'0'-6'0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2.903"/>
    </inkml:context>
    <inkml:brush xml:id="br0">
      <inkml:brushProperty name="width" value="0.05" units="cm"/>
      <inkml:brushProperty name="height" value="0.0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3.752"/>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0T13:36:54.971"/>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a:latin typeface="Calibri"/>
              </a:rPr>
              <a:t>Click to edit the notes format</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i.hp.edu.ee/sites/default/files/inline-files/Youth%20Monitoring%20and%20Analysis%20System%20Estoni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374902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13</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38130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2</a:t>
            </a:fld>
            <a:endParaRPr lang="et-EE" sz="1400" b="0" strike="noStrike" spc="-1">
              <a:latin typeface="Calibri"/>
            </a:endParaRPr>
          </a:p>
        </p:txBody>
      </p:sp>
    </p:spTree>
    <p:extLst>
      <p:ext uri="{BB962C8B-B14F-4D97-AF65-F5344CB8AC3E}">
        <p14:creationId xmlns:p14="http://schemas.microsoft.com/office/powerpoint/2010/main" val="39389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a:t>Allikas: </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4</a:t>
            </a:fld>
            <a:endParaRPr lang="et-EE" sz="1400" b="0" strike="noStrike" spc="-1">
              <a:latin typeface="Calibri"/>
            </a:endParaRPr>
          </a:p>
        </p:txBody>
      </p:sp>
    </p:spTree>
    <p:extLst>
      <p:ext uri="{BB962C8B-B14F-4D97-AF65-F5344CB8AC3E}">
        <p14:creationId xmlns:p14="http://schemas.microsoft.com/office/powerpoint/2010/main" val="128545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lgn="l">
              <a:buFont typeface="Arial" panose="020B0604020202020204" pitchFamily="34" charset="0"/>
              <a:buChar char="•"/>
            </a:pPr>
            <a:endParaRPr lang="et-EE" sz="1200" kern="1200">
              <a:solidFill>
                <a:schemeClr val="accent1"/>
              </a:solidFill>
              <a:latin typeface="+mn-lt"/>
              <a:ea typeface="+mn-ea"/>
              <a:cs typeface="+mn-cs"/>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Tree>
    <p:extLst>
      <p:ext uri="{BB962C8B-B14F-4D97-AF65-F5344CB8AC3E}">
        <p14:creationId xmlns:p14="http://schemas.microsoft.com/office/powerpoint/2010/main" val="319082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n-US" b="0" i="0">
                <a:solidFill>
                  <a:srgbClr val="374151"/>
                </a:solidFill>
                <a:effectLst/>
                <a:latin typeface="Söhne"/>
              </a:rPr>
              <a:t>The Ministry of Education and Research oversees youth policy and youth work in Estonia, implemented through the Education and Youth Board of Estonia. Local authorities, being closest to the youth, plan objectives, activities, and allocate funds at the local level. </a:t>
            </a: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205105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a:hlinkClick r:id="rId3">
                  <a:extLst>
                    <a:ext uri="{A12FA001-AC4F-418D-AE19-62706E023703}">
                      <ahyp:hlinkClr xmlns:ahyp="http://schemas.microsoft.com/office/drawing/2018/hyperlinkcolor" val="tx"/>
                    </a:ext>
                  </a:extLst>
                </a:hlinkClick>
              </a:rPr>
              <a:t>https://api.hp.edu.ee/sites/default/files/inline-files/Youth%20Monitoring%20and%20Analysis%20System%20Estonia.pdf</a:t>
            </a:r>
            <a:endParaRPr lang="et-EE"/>
          </a:p>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13953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411462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12</a:t>
            </a:fld>
            <a:endParaRPr lang="et-EE" sz="1200" b="0" strike="noStrike" spc="-1">
              <a:latin typeface="Calibri"/>
            </a:endParaRPr>
          </a:p>
        </p:txBody>
      </p:sp>
    </p:spTree>
    <p:extLst>
      <p:ext uri="{BB962C8B-B14F-4D97-AF65-F5344CB8AC3E}">
        <p14:creationId xmlns:p14="http://schemas.microsoft.com/office/powerpoint/2010/main" val="195279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Master" Target="../slideMasters/slideMaster2.xml"/><Relationship Id="rId5" Type="http://schemas.openxmlformats.org/officeDocument/2006/relationships/customXml" Target="../ink/ink4.xml"/><Relationship Id="rId4" Type="http://schemas.openxmlformats.org/officeDocument/2006/relationships/customXml" Target="../ink/ink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486479"/>
            <a:ext cx="9446704" cy="643036"/>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10349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453821"/>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E5F39-137C-401D-889F-4BC363A9EC3E}"/>
              </a:ext>
            </a:extLst>
          </p:cNvPr>
          <p:cNvSpPr>
            <a:spLocks noGrp="1"/>
          </p:cNvSpPr>
          <p:nvPr>
            <p:ph type="dt" sz="half" idx="10"/>
          </p:nvPr>
        </p:nvSpPr>
        <p:spPr/>
        <p:txBody>
          <a:bodyPr/>
          <a:lstStyle/>
          <a:p>
            <a:fld id="{1E7498D3-B141-4230-9A6E-1165E0F2A8AF}" type="datetimeFigureOut">
              <a:rPr lang="en-US" smtClean="0"/>
              <a:t>10/26/2023</a:t>
            </a:fld>
            <a:endParaRPr lang="en-US"/>
          </a:p>
        </p:txBody>
      </p:sp>
      <p:sp>
        <p:nvSpPr>
          <p:cNvPr id="5" name="Footer Placeholder 4">
            <a:extLst>
              <a:ext uri="{FF2B5EF4-FFF2-40B4-BE49-F238E27FC236}">
                <a16:creationId xmlns:a16="http://schemas.microsoft.com/office/drawing/2014/main" id="{18A603AF-E0FA-4A2A-B7E7-F5A7E9D67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460A9-8215-48AD-AD1B-99A60DFFA64E}"/>
              </a:ext>
            </a:extLst>
          </p:cNvPr>
          <p:cNvSpPr>
            <a:spLocks noGrp="1"/>
          </p:cNvSpPr>
          <p:nvPr>
            <p:ph type="sldNum" sz="quarter" idx="12"/>
          </p:nvPr>
        </p:nvSpPr>
        <p:spPr/>
        <p:txBody>
          <a:bodyPr/>
          <a:lstStyle/>
          <a:p>
            <a:fld id="{60449F8C-1720-47E9-9229-DBBC5A9AAC2E}" type="slidenum">
              <a:rPr lang="en-US" smtClean="0"/>
              <a:t>‹#›</a:t>
            </a:fld>
            <a:endParaRPr lang="en-US"/>
          </a:p>
        </p:txBody>
      </p:sp>
    </p:spTree>
    <p:extLst>
      <p:ext uri="{BB962C8B-B14F-4D97-AF65-F5344CB8AC3E}">
        <p14:creationId xmlns:p14="http://schemas.microsoft.com/office/powerpoint/2010/main" val="2054752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DA90-BCB6-40DF-ACE0-E5D00D1BC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415C4F-A404-4A78-BBA1-3061B62AA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5C34B-4354-4BBB-957F-E9F1E94E6B89}"/>
              </a:ext>
            </a:extLst>
          </p:cNvPr>
          <p:cNvSpPr>
            <a:spLocks noGrp="1"/>
          </p:cNvSpPr>
          <p:nvPr>
            <p:ph type="dt" sz="half" idx="10"/>
          </p:nvPr>
        </p:nvSpPr>
        <p:spPr/>
        <p:txBody>
          <a:bodyPr/>
          <a:lstStyle/>
          <a:p>
            <a:fld id="{1E7498D3-B141-4230-9A6E-1165E0F2A8AF}" type="datetimeFigureOut">
              <a:rPr lang="en-US" smtClean="0"/>
              <a:t>10/26/2023</a:t>
            </a:fld>
            <a:endParaRPr lang="en-US"/>
          </a:p>
        </p:txBody>
      </p:sp>
      <p:sp>
        <p:nvSpPr>
          <p:cNvPr id="5" name="Footer Placeholder 4">
            <a:extLst>
              <a:ext uri="{FF2B5EF4-FFF2-40B4-BE49-F238E27FC236}">
                <a16:creationId xmlns:a16="http://schemas.microsoft.com/office/drawing/2014/main" id="{5CCA83A6-F52F-4607-8C84-93FF716E7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B788D-CB44-4DA4-BA48-D1531689AC62}"/>
              </a:ext>
            </a:extLst>
          </p:cNvPr>
          <p:cNvSpPr>
            <a:spLocks noGrp="1"/>
          </p:cNvSpPr>
          <p:nvPr>
            <p:ph type="sldNum" sz="quarter" idx="12"/>
          </p:nvPr>
        </p:nvSpPr>
        <p:spPr/>
        <p:txBody>
          <a:bodyPr/>
          <a:lstStyle/>
          <a:p>
            <a:fld id="{60449F8C-1720-47E9-9229-DBBC5A9AAC2E}" type="slidenum">
              <a:rPr lang="en-US" smtClean="0"/>
              <a:t>‹#›</a:t>
            </a:fld>
            <a:endParaRPr lang="en-US"/>
          </a:p>
        </p:txBody>
      </p:sp>
    </p:spTree>
    <p:extLst>
      <p:ext uri="{BB962C8B-B14F-4D97-AF65-F5344CB8AC3E}">
        <p14:creationId xmlns:p14="http://schemas.microsoft.com/office/powerpoint/2010/main" val="1239442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a:t>Pealkiri</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Name</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Title</a:t>
            </a:r>
            <a:r>
              <a:rPr lang="et-EE"/>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a:t>Alapealkiri</a:t>
            </a:r>
            <a:endParaRPr lang="en-GB"/>
          </a:p>
        </p:txBody>
      </p:sp>
    </p:spTree>
    <p:extLst>
      <p:ext uri="{BB962C8B-B14F-4D97-AF65-F5344CB8AC3E}">
        <p14:creationId xmlns:p14="http://schemas.microsoft.com/office/powerpoint/2010/main" val="29727562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sz="2400" baseline="0">
                <a:solidFill>
                  <a:schemeClr val="accent1"/>
                </a:solidFill>
              </a:defRPr>
            </a:lvl1pPr>
            <a:lvl2pPr>
              <a:buClr>
                <a:schemeClr val="accent1"/>
              </a:buClr>
              <a:defRPr sz="1800" baseline="0">
                <a:solidFill>
                  <a:schemeClr val="accent1"/>
                </a:solidFill>
              </a:defRPr>
            </a:lvl2pPr>
            <a:lvl3pPr>
              <a:buClr>
                <a:schemeClr val="accent1"/>
              </a:buClr>
              <a:defRPr sz="1800" baseline="0">
                <a:solidFill>
                  <a:schemeClr val="accent1"/>
                </a:solidFill>
              </a:defRPr>
            </a:lvl3pPr>
            <a:lvl4pPr>
              <a:buClr>
                <a:schemeClr val="accent1"/>
              </a:buClr>
              <a:defRPr sz="1800" baseline="0">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t-EE"/>
          </a:p>
          <a:p>
            <a:pPr lvl="2"/>
            <a:r>
              <a:rPr lang="et-EE" err="1"/>
              <a:t>Third</a:t>
            </a:r>
            <a:r>
              <a:rPr lang="et-EE"/>
              <a:t> </a:t>
            </a:r>
            <a:r>
              <a:rPr lang="et-EE" err="1"/>
              <a:t>level</a:t>
            </a:r>
            <a:endParaRPr lang="et-EE"/>
          </a:p>
          <a:p>
            <a:pPr lvl="3"/>
            <a:r>
              <a:rPr lang="et-EE" err="1"/>
              <a:t>Fourth</a:t>
            </a:r>
            <a:r>
              <a:rPr lang="et-EE"/>
              <a:t> </a:t>
            </a:r>
            <a:r>
              <a:rPr lang="et-EE" err="1"/>
              <a:t>level</a:t>
            </a:r>
            <a:endParaRPr lang="en-US"/>
          </a:p>
        </p:txBody>
      </p:sp>
      <mc:AlternateContent xmlns:mc="http://schemas.openxmlformats.org/markup-compatibility/2006" xmlns:p14="http://schemas.microsoft.com/office/powerpoint/2010/main">
        <mc:Choice Requires="p14">
          <p:contentPart p14:bwMode="auto" r:id="rId2">
            <p14:nvContentPartPr>
              <p14:cNvPr id="3" name="Tint 2">
                <a:extLst>
                  <a:ext uri="{FF2B5EF4-FFF2-40B4-BE49-F238E27FC236}">
                    <a16:creationId xmlns:a16="http://schemas.microsoft.com/office/drawing/2014/main" id="{FCDF70D0-F4E9-4738-A030-CBA2097A088D}"/>
                  </a:ext>
                </a:extLst>
              </p14:cNvPr>
              <p14:cNvContentPartPr/>
              <p14:nvPr userDrawn="1"/>
            </p14:nvContentPartPr>
            <p14:xfrm>
              <a:off x="1993600" y="850540"/>
              <a:ext cx="360" cy="360"/>
            </p14:xfrm>
          </p:contentPart>
        </mc:Choice>
        <mc:Fallback xmlns="">
          <p:pic>
            <p:nvPicPr>
              <p:cNvPr id="3" name="Tint 2">
                <a:extLst>
                  <a:ext uri="{FF2B5EF4-FFF2-40B4-BE49-F238E27FC236}">
                    <a16:creationId xmlns:a16="http://schemas.microsoft.com/office/drawing/2014/main" id="{FCDF70D0-F4E9-4738-A030-CBA2097A088D}"/>
                  </a:ext>
                </a:extLst>
              </p:cNvPr>
              <p:cNvPicPr/>
              <p:nvPr/>
            </p:nvPicPr>
            <p:blipFill>
              <a:blip r:embed="rId3"/>
              <a:stretch>
                <a:fillRect/>
              </a:stretch>
            </p:blipFill>
            <p:spPr>
              <a:xfrm>
                <a:off x="1984600" y="841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 3">
                <a:extLst>
                  <a:ext uri="{FF2B5EF4-FFF2-40B4-BE49-F238E27FC236}">
                    <a16:creationId xmlns:a16="http://schemas.microsoft.com/office/drawing/2014/main" id="{BA5C1D87-E227-475D-924A-5220B17BE0E8}"/>
                  </a:ext>
                </a:extLst>
              </p14:cNvPr>
              <p14:cNvContentPartPr/>
              <p14:nvPr userDrawn="1"/>
            </p14:nvContentPartPr>
            <p14:xfrm>
              <a:off x="4533760" y="952420"/>
              <a:ext cx="360" cy="360"/>
            </p14:xfrm>
          </p:contentPart>
        </mc:Choice>
        <mc:Fallback xmlns="">
          <p:pic>
            <p:nvPicPr>
              <p:cNvPr id="4" name="Tint 3">
                <a:extLst>
                  <a:ext uri="{FF2B5EF4-FFF2-40B4-BE49-F238E27FC236}">
                    <a16:creationId xmlns:a16="http://schemas.microsoft.com/office/drawing/2014/main" id="{BA5C1D87-E227-475D-924A-5220B17BE0E8}"/>
                  </a:ext>
                </a:extLst>
              </p:cNvPr>
              <p:cNvPicPr/>
              <p:nvPr/>
            </p:nvPicPr>
            <p:blipFill>
              <a:blip r:embed="rId3"/>
              <a:stretch>
                <a:fillRect/>
              </a:stretch>
            </p:blipFill>
            <p:spPr>
              <a:xfrm>
                <a:off x="4524760" y="9434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Tint 4">
                <a:extLst>
                  <a:ext uri="{FF2B5EF4-FFF2-40B4-BE49-F238E27FC236}">
                    <a16:creationId xmlns:a16="http://schemas.microsoft.com/office/drawing/2014/main" id="{D0BA8429-39FA-40B2-89E4-AD98B7DE35BC}"/>
                  </a:ext>
                </a:extLst>
              </p14:cNvPr>
              <p14:cNvContentPartPr/>
              <p14:nvPr userDrawn="1"/>
            </p14:nvContentPartPr>
            <p14:xfrm>
              <a:off x="2654200" y="6070540"/>
              <a:ext cx="360" cy="360"/>
            </p14:xfrm>
          </p:contentPart>
        </mc:Choice>
        <mc:Fallback xmlns="">
          <p:pic>
            <p:nvPicPr>
              <p:cNvPr id="5" name="Tint 4">
                <a:extLst>
                  <a:ext uri="{FF2B5EF4-FFF2-40B4-BE49-F238E27FC236}">
                    <a16:creationId xmlns:a16="http://schemas.microsoft.com/office/drawing/2014/main" id="{D0BA8429-39FA-40B2-89E4-AD98B7DE35BC}"/>
                  </a:ext>
                </a:extLst>
              </p:cNvPr>
              <p:cNvPicPr/>
              <p:nvPr/>
            </p:nvPicPr>
            <p:blipFill>
              <a:blip r:embed="rId3"/>
              <a:stretch>
                <a:fillRect/>
              </a:stretch>
            </p:blipFill>
            <p:spPr>
              <a:xfrm>
                <a:off x="2645200" y="6061540"/>
                <a:ext cx="18000" cy="18000"/>
              </a:xfrm>
              <a:prstGeom prst="rect">
                <a:avLst/>
              </a:prstGeom>
            </p:spPr>
          </p:pic>
        </mc:Fallback>
      </mc:AlternateContent>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apealkirjaga SISU. sinin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bg1"/>
              </a:buClr>
              <a:buFont typeface="Aino" panose="02000603040504020204" pitchFamily="50" charset="-70"/>
              <a:buChar char="+"/>
              <a:defRPr sz="2200">
                <a:solidFill>
                  <a:schemeClr val="bg1"/>
                </a:solidFill>
              </a:defRPr>
            </a:lvl1pPr>
            <a:lvl2pPr marL="612900" indent="-342900">
              <a:buClr>
                <a:schemeClr val="bg1"/>
              </a:buClr>
              <a:buFont typeface="Aino" panose="02000603040504020204" pitchFamily="50" charset="-70"/>
              <a:buChar cha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16300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apealkirjaga SISU. val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accent1"/>
              </a:buClr>
              <a:buFont typeface="Aino" panose="02000603040504020204" pitchFamily="50" charset="-70"/>
              <a:buChar char="+"/>
              <a:defRPr sz="2200">
                <a:solidFill>
                  <a:schemeClr val="accent1"/>
                </a:solidFill>
              </a:defRPr>
            </a:lvl1pPr>
            <a:lvl2pPr marL="612900" indent="-342900">
              <a:buClr>
                <a:schemeClr val="accent1"/>
              </a:buClr>
              <a:buFont typeface="Aino" panose="02000603040504020204" pitchFamily="50" charset="-70"/>
              <a:buChar char="+"/>
              <a:defRPr sz="2100">
                <a:solidFill>
                  <a:schemeClr val="accent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91368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apealkirjaga SISU. hall">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accent1"/>
              </a:buClr>
              <a:buFont typeface="Aino" panose="02000603040504020204" pitchFamily="50" charset="-70"/>
              <a:buChar char="+"/>
              <a:defRPr sz="2200">
                <a:solidFill>
                  <a:schemeClr val="accent1"/>
                </a:solidFill>
              </a:defRPr>
            </a:lvl1pPr>
            <a:lvl2pPr marL="612900" indent="-342900">
              <a:buClr>
                <a:schemeClr val="accent1"/>
              </a:buClr>
              <a:buFont typeface="Aino" panose="02000603040504020204" pitchFamily="50" charset="-70"/>
              <a:buChar char="+"/>
              <a:defRPr sz="2100">
                <a:solidFill>
                  <a:schemeClr val="accent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767271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10275340"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397550"/>
            <a:ext cx="10275339"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theme" Target="../theme/theme2.xml"/><Relationship Id="rId1" Type="http://schemas.openxmlformats.org/officeDocument/2006/relationships/slideLayout" Target="../slideLayouts/slideLayout3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895" r:id="rId1"/>
    <p:sldLayoutId id="2147483894" r:id="rId2"/>
    <p:sldLayoutId id="2147483731" r:id="rId3"/>
    <p:sldLayoutId id="2147483780" r:id="rId4"/>
    <p:sldLayoutId id="2147483904" r:id="rId5"/>
    <p:sldLayoutId id="2147483905" r:id="rId6"/>
    <p:sldLayoutId id="2147483906" r:id="rId7"/>
    <p:sldLayoutId id="2147483781" r:id="rId8"/>
    <p:sldLayoutId id="2147483692" r:id="rId9"/>
    <p:sldLayoutId id="2147483698" r:id="rId10"/>
    <p:sldLayoutId id="2147483778" r:id="rId11"/>
    <p:sldLayoutId id="2147483686" r:id="rId12"/>
    <p:sldLayoutId id="2147483771" r:id="rId13"/>
    <p:sldLayoutId id="2147483779" r:id="rId14"/>
    <p:sldLayoutId id="2147483729" r:id="rId15"/>
    <p:sldLayoutId id="2147483777" r:id="rId16"/>
    <p:sldLayoutId id="2147483711" r:id="rId17"/>
    <p:sldLayoutId id="2147483716" r:id="rId18"/>
    <p:sldLayoutId id="2147483858" r:id="rId19"/>
    <p:sldLayoutId id="2147483776" r:id="rId20"/>
    <p:sldLayoutId id="2147483871" r:id="rId21"/>
    <p:sldLayoutId id="2147483890" r:id="rId22"/>
    <p:sldLayoutId id="2147483727" r:id="rId23"/>
    <p:sldLayoutId id="2147483874" r:id="rId24"/>
    <p:sldLayoutId id="2147483737" r:id="rId25"/>
    <p:sldLayoutId id="2147483889" r:id="rId26"/>
    <p:sldLayoutId id="2147483896" r:id="rId27"/>
    <p:sldLayoutId id="2147483897" r:id="rId28"/>
    <p:sldLayoutId id="2147483907"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9840553" cy="688975"/>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a:t>Four</a:t>
            </a:r>
            <a:r>
              <a:rPr lang="et-EE"/>
              <a:t>t</a:t>
            </a:r>
            <a:r>
              <a:rPr lang="en-US"/>
              <a:t>h level</a:t>
            </a:r>
            <a:endParaRPr lang="en-GB"/>
          </a:p>
        </p:txBody>
      </p:sp>
      <mc:AlternateContent xmlns:mc="http://schemas.openxmlformats.org/markup-compatibility/2006" xmlns:p14="http://schemas.microsoft.com/office/powerpoint/2010/main">
        <mc:Choice Requires="p14">
          <p:contentPart p14:bwMode="auto" r:id="rId3">
            <p14:nvContentPartPr>
              <p14:cNvPr id="4" name="Tint 3">
                <a:extLst>
                  <a:ext uri="{FF2B5EF4-FFF2-40B4-BE49-F238E27FC236}">
                    <a16:creationId xmlns:a16="http://schemas.microsoft.com/office/drawing/2014/main" id="{CF71FEB0-AB38-4DD3-B866-ED227CD7582C}"/>
                  </a:ext>
                </a:extLst>
              </p14:cNvPr>
              <p14:cNvContentPartPr/>
              <p14:nvPr userDrawn="1"/>
            </p14:nvContentPartPr>
            <p14:xfrm>
              <a:off x="2019160" y="1712020"/>
              <a:ext cx="360" cy="2520"/>
            </p14:xfrm>
          </p:contentPart>
        </mc:Choice>
        <mc:Fallback xmlns="">
          <p:pic>
            <p:nvPicPr>
              <p:cNvPr id="4" name="Tint 3">
                <a:extLst>
                  <a:ext uri="{FF2B5EF4-FFF2-40B4-BE49-F238E27FC236}">
                    <a16:creationId xmlns:a16="http://schemas.microsoft.com/office/drawing/2014/main" id="{CF71FEB0-AB38-4DD3-B866-ED227CD7582C}"/>
                  </a:ext>
                </a:extLst>
              </p:cNvPr>
              <p:cNvPicPr/>
              <p:nvPr/>
            </p:nvPicPr>
            <p:blipFill>
              <a:blip r:embed="rId4"/>
              <a:stretch>
                <a:fillRect/>
              </a:stretch>
            </p:blipFill>
            <p:spPr>
              <a:xfrm>
                <a:off x="2010160" y="1703020"/>
                <a:ext cx="18000" cy="20160"/>
              </a:xfrm>
              <a:prstGeom prst="rect">
                <a:avLst/>
              </a:prstGeom>
            </p:spPr>
          </p:pic>
        </mc:Fallback>
      </mc:AlternateContent>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8"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24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hyperlink" Target="juhtimislauad.stat.ee/en/youth-monitoring-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estonia.org/wp-content/uploads/2022/05/Aino-typeface.zip"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2846089" y="-1"/>
            <a:ext cx="9345912" cy="6858001"/>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2846409" y="-1"/>
            <a:ext cx="9345591" cy="6858001"/>
          </a:xfrm>
          <a:prstGeom prst="rect">
            <a:avLst/>
          </a:prstGeom>
          <a:gradFill>
            <a:gsLst>
              <a:gs pos="96000">
                <a:schemeClr val="accent1"/>
              </a:gs>
              <a:gs pos="38000">
                <a:schemeClr val="accent1">
                  <a:alpha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alkiri 23">
            <a:extLst>
              <a:ext uri="{FF2B5EF4-FFF2-40B4-BE49-F238E27FC236}">
                <a16:creationId xmlns:a16="http://schemas.microsoft.com/office/drawing/2014/main" id="{E2CC0771-63AE-4D74-A972-A6CB1AF57009}"/>
              </a:ext>
            </a:extLst>
          </p:cNvPr>
          <p:cNvSpPr>
            <a:spLocks noGrp="1" noRot="1" noMove="1" noResize="1" noEditPoints="1" noAdjustHandles="1" noChangeArrowheads="1" noChangeShapeType="1"/>
          </p:cNvSpPr>
          <p:nvPr>
            <p:ph type="title"/>
          </p:nvPr>
        </p:nvSpPr>
        <p:spPr>
          <a:xfrm>
            <a:off x="623888" y="658801"/>
            <a:ext cx="8936632" cy="969974"/>
          </a:xfrm>
        </p:spPr>
        <p:txBody>
          <a:bodyPr/>
          <a:lstStyle/>
          <a:p>
            <a:r>
              <a:rPr lang="et-EE" err="1"/>
              <a:t>Empowering</a:t>
            </a:r>
            <a:r>
              <a:rPr lang="et-EE"/>
              <a:t> </a:t>
            </a:r>
            <a:br>
              <a:rPr lang="et-EE"/>
            </a:br>
            <a:r>
              <a:rPr lang="et-EE"/>
              <a:t>Young </a:t>
            </a:r>
            <a:r>
              <a:rPr lang="et-EE" err="1"/>
              <a:t>People</a:t>
            </a:r>
            <a:endParaRPr lang="et-EE"/>
          </a:p>
        </p:txBody>
      </p:sp>
      <p:sp>
        <p:nvSpPr>
          <p:cNvPr id="61" name="Teksti kohatäide 60">
            <a:extLst>
              <a:ext uri="{FF2B5EF4-FFF2-40B4-BE49-F238E27FC236}">
                <a16:creationId xmlns:a16="http://schemas.microsoft.com/office/drawing/2014/main" id="{D3C1B981-6D4C-F6C7-8725-9808CD791D09}"/>
              </a:ext>
            </a:extLst>
          </p:cNvPr>
          <p:cNvSpPr>
            <a:spLocks noGrp="1" noRot="1" noMove="1" noResize="1" noEditPoints="1" noAdjustHandles="1" noChangeArrowheads="1" noChangeShapeType="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noRot="1" noMove="1" noResize="1" noEditPoints="1" noAdjustHandles="1" noChangeArrowheads="1" noChangeShapeType="1"/>
          </p:cNvSpPr>
          <p:nvPr>
            <p:ph type="body" sz="quarter" idx="16"/>
          </p:nvPr>
        </p:nvSpPr>
        <p:spPr/>
        <p:txBody>
          <a:bodyPr/>
          <a:lstStyle/>
          <a:p>
            <a:endParaRPr lang="et-EE" dirty="0"/>
          </a:p>
        </p:txBody>
      </p:sp>
      <p:sp>
        <p:nvSpPr>
          <p:cNvPr id="3" name="Teksti kohatäide 2">
            <a:extLst>
              <a:ext uri="{FF2B5EF4-FFF2-40B4-BE49-F238E27FC236}">
                <a16:creationId xmlns:a16="http://schemas.microsoft.com/office/drawing/2014/main" id="{14397751-4785-CE97-90BD-DF021A756FA0}"/>
              </a:ext>
            </a:extLst>
          </p:cNvPr>
          <p:cNvSpPr>
            <a:spLocks noGrp="1" noRot="1" noMove="1" noResize="1" noEditPoints="1" noAdjustHandles="1" noChangeArrowheads="1" noChangeShapeType="1"/>
          </p:cNvSpPr>
          <p:nvPr>
            <p:ph type="body" sz="quarter" idx="11"/>
          </p:nvPr>
        </p:nvSpPr>
        <p:spPr>
          <a:xfrm>
            <a:off x="608878" y="2519053"/>
            <a:ext cx="8966651" cy="647700"/>
          </a:xfrm>
        </p:spPr>
        <p:txBody>
          <a:bodyPr/>
          <a:lstStyle/>
          <a:p>
            <a:r>
              <a:rPr lang="en-US"/>
              <a:t>An </a:t>
            </a:r>
            <a:r>
              <a:rPr lang="et-EE"/>
              <a:t>o</a:t>
            </a:r>
            <a:r>
              <a:rPr lang="en-US" err="1"/>
              <a:t>verview</a:t>
            </a:r>
            <a:r>
              <a:rPr lang="en-US"/>
              <a:t> of Estonia’s </a:t>
            </a:r>
            <a:r>
              <a:rPr lang="et-EE"/>
              <a:t>y</a:t>
            </a:r>
            <a:r>
              <a:rPr lang="en-US" err="1"/>
              <a:t>outh</a:t>
            </a:r>
            <a:r>
              <a:rPr lang="en-US"/>
              <a:t> </a:t>
            </a:r>
            <a:r>
              <a:rPr lang="et-EE"/>
              <a:t>s</a:t>
            </a:r>
            <a:r>
              <a:rPr lang="en-US" err="1"/>
              <a:t>ector</a:t>
            </a:r>
            <a:endParaRPr lang="et-EE"/>
          </a:p>
        </p:txBody>
      </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a:grpSpLocks noGrp="1" noUngrp="1" noRot="1" noMove="1" noResize="1"/>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a:spLocks noGrp="1" noRot="1" noMove="1" noResize="1" noEditPoints="1" noAdjustHandles="1" noChangeArrowheads="1" noChangeShapeType="1"/>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a:spLocks noGrp="1" noRot="1" noMove="1" noResize="1" noEditPoints="1" noAdjustHandles="1" noChangeArrowheads="1" noChangeShapeType="1"/>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a:spLocks noGrp="1" noRot="1" noMove="1" noResize="1" noEditPoints="1" noAdjustHandles="1" noChangeArrowheads="1" noChangeShapeType="1"/>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a:spLocks noGrp="1" noRot="1" noMove="1" noResize="1" noEditPoints="1" noAdjustHandles="1" noChangeArrowheads="1" noChangeShapeType="1"/>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a:spLocks noGrp="1" noRot="1" noMove="1" noResize="1" noEditPoints="1" noAdjustHandles="1" noChangeArrowheads="1" noChangeShapeType="1"/>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a:spLocks noGrp="1" noRot="1" noMove="1" noResize="1" noEditPoints="1" noAdjustHandles="1" noChangeArrowheads="1" noChangeShapeType="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a:spLocks noGrp="1" noRot="1" noMove="1" noResize="1" noEditPoints="1" noAdjustHandles="1" noChangeArrowheads="1" noChangeShapeType="1"/>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a:spLocks noGrp="1" noRot="1" noMove="1" noResize="1" noEditPoints="1" noAdjustHandles="1" noChangeArrowheads="1" noChangeShapeType="1"/>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a:spLocks noGrp="1" noRot="1" noMove="1" noResize="1" noEditPoints="1" noAdjustHandles="1" noChangeArrowheads="1" noChangeShapeType="1"/>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a:spLocks noGrp="1" noRot="1" noMove="1" noResize="1" noEditPoints="1" noAdjustHandles="1" noChangeArrowheads="1" noChangeShapeType="1"/>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a:spLocks noGrp="1" noRot="1" noMove="1" noResize="1" noEditPoints="1" noAdjustHandles="1" noChangeArrowheads="1" noChangeShapeType="1"/>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a:spLocks noGrp="1" noRot="1" noMove="1" noResize="1" noEditPoints="1" noAdjustHandles="1" noChangeArrowheads="1" noChangeShapeType="1"/>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a:spLocks noGrp="1" noRot="1" noMove="1" noResize="1" noEditPoints="1" noAdjustHandles="1" noChangeArrowheads="1" noChangeShapeType="1"/>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a:spLocks noGrp="1" noRot="1" noMove="1" noResize="1" noEditPoints="1" noAdjustHandles="1" noChangeArrowheads="1" noChangeShapeType="1"/>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a:spLocks noGrp="1" noRot="1" noMove="1" noResize="1" noEditPoints="1" noAdjustHandles="1" noChangeArrowheads="1" noChangeShapeType="1"/>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a:spLocks noGrp="1" noRot="1" noMove="1" noResize="1" noEditPoints="1" noAdjustHandles="1" noChangeArrowheads="1" noChangeShapeType="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a:spLocks noGrp="1" noRot="1" noMove="1" noResize="1" noEditPoints="1" noAdjustHandles="1" noChangeArrowheads="1" noChangeShapeType="1"/>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a:spLocks noGrp="1" noRot="1" noMove="1" noResize="1" noEditPoints="1" noAdjustHandles="1" noChangeArrowheads="1" noChangeShapeType="1"/>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a:spLocks noGrp="1" noRot="1" noMove="1" noResize="1" noEditPoints="1" noAdjustHandles="1" noChangeArrowheads="1" noChangeShapeType="1"/>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a:spLocks noGrp="1" noRot="1" noMove="1" noResize="1" noEditPoints="1" noAdjustHandles="1" noChangeArrowheads="1" noChangeShapeType="1"/>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a:spLocks noGrp="1" noRot="1" noMove="1" noResize="1" noEditPoints="1" noAdjustHandles="1" noChangeArrowheads="1" noChangeShapeType="1"/>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a:spLocks noGrp="1" noRot="1" noMove="1" noResize="1" noEditPoints="1" noAdjustHandles="1" noChangeArrowheads="1" noChangeShapeType="1"/>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a:spLocks noGrp="1" noRot="1" noMove="1" noResize="1" noEditPoints="1" noAdjustHandles="1" noChangeArrowheads="1" noChangeShapeType="1"/>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a:spLocks noGrp="1" noRot="1" noMove="1" noResize="1" noEditPoints="1" noAdjustHandles="1" noChangeArrowheads="1" noChangeShapeType="1"/>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a:spLocks noGrp="1" noRot="1" noMove="1" noResize="1" noEditPoints="1" noAdjustHandles="1" noChangeArrowheads="1" noChangeShapeType="1"/>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a:spLocks noGrp="1" noRot="1" noMove="1" noResize="1" noEditPoints="1" noAdjustHandles="1" noChangeArrowheads="1" noChangeShapeType="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a:spLocks noGrp="1" noRot="1" noMove="1" noResize="1" noEditPoints="1" noAdjustHandles="1" noChangeArrowheads="1" noChangeShapeType="1"/>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a:spLocks noGrp="1" noRot="1" noMove="1" noResize="1" noEditPoints="1" noAdjustHandles="1" noChangeArrowheads="1" noChangeShapeType="1"/>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a:spLocks noGrp="1" noRot="1" noMove="1" noResize="1" noEditPoints="1" noAdjustHandles="1" noChangeArrowheads="1" noChangeShapeType="1"/>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a:spLocks noGrp="1" noRot="1" noMove="1" noResize="1" noEditPoints="1" noAdjustHandles="1" noChangeArrowheads="1" noChangeShapeType="1"/>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a:spLocks noGrp="1" noRot="1" noMove="1" noResize="1" noEditPoints="1" noAdjustHandles="1" noChangeArrowheads="1" noChangeShapeType="1"/>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a:spLocks noGrp="1" noRot="1" noMove="1" noResize="1" noEditPoints="1" noAdjustHandles="1" noChangeArrowheads="1" noChangeShapeType="1"/>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a:spLocks noGrp="1" noRot="1" noMove="1" noResize="1" noEditPoints="1" noAdjustHandles="1" noChangeArrowheads="1" noChangeShapeType="1"/>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a:spLocks noGrp="1" noRot="1" noMove="1" noResize="1" noEditPoints="1" noAdjustHandles="1" noChangeArrowheads="1" noChangeShapeType="1"/>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a:spLocks noGrp="1" noRot="1" noMove="1" noResize="1" noEditPoints="1" noAdjustHandles="1" noChangeArrowheads="1" noChangeShapeType="1"/>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a:spLocks noGrp="1" noRot="1" noMove="1" noResize="1" noEditPoints="1" noAdjustHandles="1" noChangeArrowheads="1" noChangeShapeType="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a:spLocks noGrp="1" noRot="1" noMove="1" noResize="1" noEditPoints="1" noAdjustHandles="1" noChangeArrowheads="1" noChangeShapeType="1"/>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a:spLocks noGrp="1" noRot="1" noMove="1" noResize="1" noEditPoints="1" noAdjustHandles="1" noChangeArrowheads="1" noChangeShapeType="1"/>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a:spLocks noGrp="1" noRot="1" noMove="1" noResize="1" noEditPoints="1" noAdjustHandles="1" noChangeArrowheads="1" noChangeShapeType="1"/>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a:spLocks noGrp="1" noRot="1" noMove="1" noResize="1" noEditPoints="1" noAdjustHandles="1" noChangeArrowheads="1" noChangeShapeType="1"/>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a:spLocks noGrp="1" noRot="1" noMove="1" noResize="1" noEditPoints="1" noAdjustHandles="1" noChangeArrowheads="1" noChangeShapeType="1"/>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noGrp="1" noRot="1" noMove="1" noResize="1" noEditPoints="1" noAdjustHandles="1" noChangeArrowheads="1" noChangeShapeType="1"/>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4063142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lt 17" descr="Pilt, millel on kujutatud rõivad, inimene, naine, Füüsiline treening&#10;&#10;Kirjeldus on genereeritud automaatselt">
            <a:extLst>
              <a:ext uri="{FF2B5EF4-FFF2-40B4-BE49-F238E27FC236}">
                <a16:creationId xmlns:a16="http://schemas.microsoft.com/office/drawing/2014/main" id="{C0124F3D-CF56-35D7-B634-9953A4941AE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76057" y="-38100"/>
            <a:ext cx="7815943" cy="6896100"/>
          </a:xfrm>
          <a:prstGeom prst="rect">
            <a:avLst/>
          </a:prstGeom>
        </p:spPr>
      </p:pic>
      <p:sp>
        <p:nvSpPr>
          <p:cNvPr id="16" name="Ristkülik 15">
            <a:extLst>
              <a:ext uri="{FF2B5EF4-FFF2-40B4-BE49-F238E27FC236}">
                <a16:creationId xmlns:a16="http://schemas.microsoft.com/office/drawing/2014/main" id="{587BD73E-5214-08CF-AB27-BFBFCE843435}"/>
              </a:ext>
            </a:extLst>
          </p:cNvPr>
          <p:cNvSpPr/>
          <p:nvPr/>
        </p:nvSpPr>
        <p:spPr>
          <a:xfrm>
            <a:off x="4361429" y="0"/>
            <a:ext cx="7830571" cy="6858000"/>
          </a:xfrm>
          <a:prstGeom prst="rect">
            <a:avLst/>
          </a:prstGeom>
          <a:gradFill flip="none" rotWithShape="1">
            <a:gsLst>
              <a:gs pos="48000">
                <a:schemeClr val="accent1">
                  <a:alpha val="0"/>
                </a:schemeClr>
              </a:gs>
              <a:gs pos="93000">
                <a:schemeClr val="accent1"/>
              </a:gs>
            </a:gsLst>
            <a:lin ang="10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Pealkiri 4">
            <a:extLst>
              <a:ext uri="{FF2B5EF4-FFF2-40B4-BE49-F238E27FC236}">
                <a16:creationId xmlns:a16="http://schemas.microsoft.com/office/drawing/2014/main" id="{4C48D14C-C9A6-514A-4ECA-82E05188F143}"/>
              </a:ext>
            </a:extLst>
          </p:cNvPr>
          <p:cNvSpPr>
            <a:spLocks noGrp="1"/>
          </p:cNvSpPr>
          <p:nvPr>
            <p:ph type="title"/>
          </p:nvPr>
        </p:nvSpPr>
        <p:spPr/>
        <p:txBody>
          <a:bodyPr/>
          <a:lstStyle/>
          <a:p>
            <a:r>
              <a:rPr lang="et-EE"/>
              <a:t>Y</a:t>
            </a:r>
            <a:r>
              <a:rPr lang="en-US" err="1"/>
              <a:t>outh</a:t>
            </a:r>
            <a:r>
              <a:rPr lang="en-US"/>
              <a:t> data</a:t>
            </a:r>
            <a:endParaRPr lang="et-EE"/>
          </a:p>
        </p:txBody>
      </p:sp>
      <p:sp>
        <p:nvSpPr>
          <p:cNvPr id="6" name="Teksti kohatäide 5">
            <a:extLst>
              <a:ext uri="{FF2B5EF4-FFF2-40B4-BE49-F238E27FC236}">
                <a16:creationId xmlns:a16="http://schemas.microsoft.com/office/drawing/2014/main" id="{46E2EEFF-FE7C-5745-AA04-E646E41B25DB}"/>
              </a:ext>
            </a:extLst>
          </p:cNvPr>
          <p:cNvSpPr>
            <a:spLocks noGrp="1"/>
          </p:cNvSpPr>
          <p:nvPr>
            <p:ph type="body" sz="quarter" idx="11"/>
          </p:nvPr>
        </p:nvSpPr>
        <p:spPr/>
        <p:txBody>
          <a:bodyPr/>
          <a:lstStyle/>
          <a:p>
            <a:r>
              <a:rPr lang="et-EE"/>
              <a:t>H</a:t>
            </a:r>
            <a:r>
              <a:rPr lang="en-US"/>
              <a:t>ow Estonia keeps track</a:t>
            </a:r>
            <a:endParaRPr lang="et-EE"/>
          </a:p>
        </p:txBody>
      </p:sp>
      <p:sp>
        <p:nvSpPr>
          <p:cNvPr id="7" name="Teksti kohatäide 6">
            <a:extLst>
              <a:ext uri="{FF2B5EF4-FFF2-40B4-BE49-F238E27FC236}">
                <a16:creationId xmlns:a16="http://schemas.microsoft.com/office/drawing/2014/main" id="{7D6AFFF2-720A-6D67-24D7-84BE9872F1DD}"/>
              </a:ext>
            </a:extLst>
          </p:cNvPr>
          <p:cNvSpPr>
            <a:spLocks noGrp="1" noRot="1" noMove="1" noResize="1" noEditPoints="1" noAdjustHandles="1" noChangeArrowheads="1" noChangeShapeType="1"/>
          </p:cNvSpPr>
          <p:nvPr>
            <p:ph type="body" sz="quarter" idx="12"/>
          </p:nvPr>
        </p:nvSpPr>
        <p:spPr>
          <a:xfrm>
            <a:off x="623887" y="2276475"/>
            <a:ext cx="6119813" cy="3960813"/>
          </a:xfrm>
        </p:spPr>
        <p:txBody>
          <a:bodyPr/>
          <a:lstStyle/>
          <a:p>
            <a:r>
              <a:rPr lang="et-EE" err="1"/>
              <a:t>Youth</a:t>
            </a:r>
            <a:r>
              <a:rPr lang="et-EE"/>
              <a:t> Monitoring </a:t>
            </a:r>
            <a:r>
              <a:rPr lang="en-US"/>
              <a:t>is </a:t>
            </a:r>
            <a:r>
              <a:rPr lang="et-EE"/>
              <a:t>a </a:t>
            </a:r>
            <a:r>
              <a:rPr lang="en-US"/>
              <a:t>central system for youth data, managed by the Ministry and Education and Youth Board</a:t>
            </a:r>
            <a:endParaRPr lang="et-EE"/>
          </a:p>
          <a:p>
            <a:r>
              <a:rPr lang="et-EE"/>
              <a:t>Co-</a:t>
            </a:r>
            <a:r>
              <a:rPr lang="et-EE" err="1"/>
              <a:t>operation</a:t>
            </a:r>
            <a:r>
              <a:rPr lang="et-EE"/>
              <a:t> </a:t>
            </a:r>
            <a:r>
              <a:rPr lang="en-US"/>
              <a:t>with universities for</a:t>
            </a:r>
            <a:r>
              <a:rPr lang="et-EE"/>
              <a:t> </a:t>
            </a:r>
            <a:r>
              <a:rPr lang="en-US"/>
              <a:t>research and improvements in youth work</a:t>
            </a:r>
            <a:endParaRPr lang="et-EE"/>
          </a:p>
          <a:p>
            <a:r>
              <a:rPr lang="en-US"/>
              <a:t>The Youth Monitoring Dashboard and periodic reports provide a detailed view of youth demographics and activities.</a:t>
            </a:r>
            <a:endParaRPr lang="et-EE"/>
          </a:p>
        </p:txBody>
      </p:sp>
      <p:pic>
        <p:nvPicPr>
          <p:cNvPr id="22" name="Pilt 21">
            <a:extLst>
              <a:ext uri="{FF2B5EF4-FFF2-40B4-BE49-F238E27FC236}">
                <a16:creationId xmlns:a16="http://schemas.microsoft.com/office/drawing/2014/main" id="{0EECAF60-F27A-3C3D-8522-24CC2C268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608" y="657225"/>
            <a:ext cx="7063867" cy="2112735"/>
          </a:xfrm>
          <a:prstGeom prst="rect">
            <a:avLst/>
          </a:prstGeom>
        </p:spPr>
      </p:pic>
      <p:sp>
        <p:nvSpPr>
          <p:cNvPr id="23" name="TextBox 22">
            <a:extLst>
              <a:ext uri="{FF2B5EF4-FFF2-40B4-BE49-F238E27FC236}">
                <a16:creationId xmlns:a16="http://schemas.microsoft.com/office/drawing/2014/main" id="{905E8A00-CBD9-71AA-D07E-CADB67925293}"/>
              </a:ext>
            </a:extLst>
          </p:cNvPr>
          <p:cNvSpPr txBox="1"/>
          <p:nvPr/>
        </p:nvSpPr>
        <p:spPr>
          <a:xfrm>
            <a:off x="6581482" y="6022066"/>
            <a:ext cx="5456472" cy="307777"/>
          </a:xfrm>
          <a:prstGeom prst="rect">
            <a:avLst/>
          </a:prstGeom>
          <a:noFill/>
        </p:spPr>
        <p:txBody>
          <a:bodyPr wrap="square" rtlCol="0">
            <a:spAutoFit/>
          </a:bodyPr>
          <a:lstStyle/>
          <a:p>
            <a:pPr algn="r"/>
            <a:r>
              <a:rPr lang="et-EE" sz="1400" b="1">
                <a:solidFill>
                  <a:schemeClr val="bg2"/>
                </a:solidFill>
                <a:hlinkClick r:id="rId4">
                  <a:extLst>
                    <a:ext uri="{A12FA001-AC4F-418D-AE19-62706E023703}">
                      <ahyp:hlinkClr xmlns:ahyp="http://schemas.microsoft.com/office/drawing/2018/hyperlinkcolor" val="tx"/>
                    </a:ext>
                  </a:extLst>
                </a:hlinkClick>
              </a:rPr>
              <a:t>juhtimislauad.stat.ee/</a:t>
            </a:r>
            <a:r>
              <a:rPr lang="et-EE" sz="1400" b="1" err="1">
                <a:solidFill>
                  <a:schemeClr val="bg2"/>
                </a:solidFill>
                <a:hlinkClick r:id="rId4">
                  <a:extLst>
                    <a:ext uri="{A12FA001-AC4F-418D-AE19-62706E023703}">
                      <ahyp:hlinkClr xmlns:ahyp="http://schemas.microsoft.com/office/drawing/2018/hyperlinkcolor" val="tx"/>
                    </a:ext>
                  </a:extLst>
                </a:hlinkClick>
              </a:rPr>
              <a:t>en</a:t>
            </a:r>
            <a:r>
              <a:rPr lang="et-EE" sz="1400" b="1">
                <a:solidFill>
                  <a:schemeClr val="bg2"/>
                </a:solidFill>
                <a:hlinkClick r:id="rId4">
                  <a:extLst>
                    <a:ext uri="{A12FA001-AC4F-418D-AE19-62706E023703}">
                      <ahyp:hlinkClr xmlns:ahyp="http://schemas.microsoft.com/office/drawing/2018/hyperlinkcolor" val="tx"/>
                    </a:ext>
                  </a:extLst>
                </a:hlinkClick>
              </a:rPr>
              <a:t>/youth-monitoring-6</a:t>
            </a:r>
            <a:endParaRPr lang="et-EE" sz="1400" b="1">
              <a:solidFill>
                <a:schemeClr val="bg2"/>
              </a:solidFill>
            </a:endParaRPr>
          </a:p>
        </p:txBody>
      </p:sp>
    </p:spTree>
    <p:extLst>
      <p:ext uri="{BB962C8B-B14F-4D97-AF65-F5344CB8AC3E}">
        <p14:creationId xmlns:p14="http://schemas.microsoft.com/office/powerpoint/2010/main" val="1033698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lt 15" descr="Pilt, millel on kujutatud õues, puu, taevas, maastik&#10;&#10;Kirjeldus on genereeritud automaatselt">
            <a:extLst>
              <a:ext uri="{FF2B5EF4-FFF2-40B4-BE49-F238E27FC236}">
                <a16:creationId xmlns:a16="http://schemas.microsoft.com/office/drawing/2014/main" id="{86E9F46F-536B-B72D-84E3-C50DEF6EC2B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r="-6"/>
          <a:stretch/>
        </p:blipFill>
        <p:spPr>
          <a:xfrm>
            <a:off x="-10161" y="0"/>
            <a:ext cx="13237063" cy="6861682"/>
          </a:xfrm>
          <a:prstGeom prst="rect">
            <a:avLst/>
          </a:prstGeom>
        </p:spPr>
      </p:pic>
      <p:sp>
        <p:nvSpPr>
          <p:cNvPr id="17" name="Ristkülik 16">
            <a:extLst>
              <a:ext uri="{FF2B5EF4-FFF2-40B4-BE49-F238E27FC236}">
                <a16:creationId xmlns:a16="http://schemas.microsoft.com/office/drawing/2014/main" id="{36EDEF90-2477-AC22-E7F6-3645D8630C87}"/>
              </a:ext>
            </a:extLst>
          </p:cNvPr>
          <p:cNvSpPr>
            <a:spLocks noGrp="1" noRot="1" noMove="1" noResize="1" noEditPoints="1" noAdjustHandles="1" noChangeArrowheads="1" noChangeShapeType="1"/>
          </p:cNvSpPr>
          <p:nvPr/>
        </p:nvSpPr>
        <p:spPr>
          <a:xfrm>
            <a:off x="1" y="0"/>
            <a:ext cx="16426542" cy="6858000"/>
          </a:xfrm>
          <a:prstGeom prst="rect">
            <a:avLst/>
          </a:prstGeom>
          <a:gradFill flip="none" rotWithShape="1">
            <a:gsLst>
              <a:gs pos="16000">
                <a:schemeClr val="accent1">
                  <a:alpha val="0"/>
                </a:schemeClr>
              </a:gs>
              <a:gs pos="87000">
                <a:schemeClr val="accent1">
                  <a:alpha val="6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Pealkiri 5">
            <a:extLst>
              <a:ext uri="{FF2B5EF4-FFF2-40B4-BE49-F238E27FC236}">
                <a16:creationId xmlns:a16="http://schemas.microsoft.com/office/drawing/2014/main" id="{19699901-C146-298E-6238-4D2F83FFA62E}"/>
              </a:ext>
            </a:extLst>
          </p:cNvPr>
          <p:cNvSpPr>
            <a:spLocks noGrp="1" noRot="1" noMove="1" noResize="1" noEditPoints="1" noAdjustHandles="1" noChangeArrowheads="1" noChangeShapeType="1"/>
          </p:cNvSpPr>
          <p:nvPr>
            <p:ph type="title"/>
          </p:nvPr>
        </p:nvSpPr>
        <p:spPr>
          <a:xfrm>
            <a:off x="623887" y="658801"/>
            <a:ext cx="9446704" cy="974638"/>
          </a:xfrm>
        </p:spPr>
        <p:txBody>
          <a:bodyPr/>
          <a:lstStyle/>
          <a:p>
            <a:r>
              <a:rPr lang="et-EE" err="1"/>
              <a:t>Shaping</a:t>
            </a:r>
            <a:r>
              <a:rPr lang="et-EE"/>
              <a:t> </a:t>
            </a:r>
            <a:r>
              <a:rPr lang="et-EE" err="1"/>
              <a:t>the</a:t>
            </a:r>
            <a:r>
              <a:rPr lang="et-EE"/>
              <a:t> </a:t>
            </a:r>
            <a:r>
              <a:rPr lang="et-EE" err="1"/>
              <a:t>future</a:t>
            </a:r>
            <a:endParaRPr lang="et-EE"/>
          </a:p>
        </p:txBody>
      </p:sp>
      <p:sp>
        <p:nvSpPr>
          <p:cNvPr id="14" name="Teksti kohatäide 13">
            <a:extLst>
              <a:ext uri="{FF2B5EF4-FFF2-40B4-BE49-F238E27FC236}">
                <a16:creationId xmlns:a16="http://schemas.microsoft.com/office/drawing/2014/main" id="{285876A4-0FFC-4263-7C3C-B3B6F2B0EAF7}"/>
              </a:ext>
            </a:extLst>
          </p:cNvPr>
          <p:cNvSpPr>
            <a:spLocks noGrp="1" noRot="1" noMove="1" noResize="1" noEditPoints="1" noAdjustHandles="1" noChangeArrowheads="1" noChangeShapeType="1"/>
          </p:cNvSpPr>
          <p:nvPr>
            <p:ph type="body" sz="quarter" idx="11"/>
          </p:nvPr>
        </p:nvSpPr>
        <p:spPr>
          <a:xfrm>
            <a:off x="623887" y="1486479"/>
            <a:ext cx="9446704" cy="643036"/>
          </a:xfrm>
        </p:spPr>
        <p:txBody>
          <a:bodyPr/>
          <a:lstStyle/>
          <a:p>
            <a:r>
              <a:rPr lang="et-EE" err="1"/>
              <a:t>Strategic</a:t>
            </a:r>
            <a:r>
              <a:rPr lang="et-EE"/>
              <a:t> </a:t>
            </a:r>
            <a:r>
              <a:rPr lang="et-EE" err="1"/>
              <a:t>aims</a:t>
            </a:r>
            <a:r>
              <a:rPr lang="et-EE"/>
              <a:t> of </a:t>
            </a:r>
            <a:r>
              <a:rPr lang="et-EE" err="1"/>
              <a:t>the</a:t>
            </a:r>
            <a:r>
              <a:rPr lang="et-EE"/>
              <a:t> </a:t>
            </a:r>
            <a:r>
              <a:rPr lang="et-EE" err="1"/>
              <a:t>Youth</a:t>
            </a:r>
            <a:r>
              <a:rPr lang="et-EE"/>
              <a:t> </a:t>
            </a:r>
            <a:r>
              <a:rPr lang="et-EE" err="1"/>
              <a:t>Sector</a:t>
            </a:r>
            <a:r>
              <a:rPr lang="et-EE"/>
              <a:t> </a:t>
            </a:r>
            <a:r>
              <a:rPr lang="et-EE" err="1"/>
              <a:t>Strategy</a:t>
            </a:r>
            <a:r>
              <a:rPr lang="et-EE"/>
              <a:t> </a:t>
            </a:r>
            <a:r>
              <a:rPr lang="en-US"/>
              <a:t>2021–2035</a:t>
            </a:r>
            <a:endParaRPr lang="et-EE"/>
          </a:p>
        </p:txBody>
      </p:sp>
      <p:sp>
        <p:nvSpPr>
          <p:cNvPr id="2" name="Teksti kohatäide 1">
            <a:extLst>
              <a:ext uri="{FF2B5EF4-FFF2-40B4-BE49-F238E27FC236}">
                <a16:creationId xmlns:a16="http://schemas.microsoft.com/office/drawing/2014/main" id="{F6C58B58-25C2-2357-EE96-7B93B2C0788A}"/>
              </a:ext>
            </a:extLst>
          </p:cNvPr>
          <p:cNvSpPr>
            <a:spLocks noGrp="1" noRot="1" noMove="1" noResize="1" noEditPoints="1" noAdjustHandles="1" noChangeArrowheads="1" noChangeShapeType="1"/>
          </p:cNvSpPr>
          <p:nvPr>
            <p:ph type="body" sz="quarter" idx="12"/>
          </p:nvPr>
        </p:nvSpPr>
        <p:spPr>
          <a:xfrm>
            <a:off x="623887" y="3429000"/>
            <a:ext cx="4964112" cy="2808288"/>
          </a:xfrm>
        </p:spPr>
        <p:txBody>
          <a:bodyPr anchor="b"/>
          <a:lstStyle/>
          <a:p>
            <a:r>
              <a:rPr lang="en-US"/>
              <a:t>MOMENTUM</a:t>
            </a:r>
            <a:br>
              <a:rPr lang="et-EE"/>
            </a:br>
            <a:r>
              <a:rPr lang="en-US"/>
              <a:t>Empowering youth as the creative force in society, focusing on education, culture, and economy.</a:t>
            </a:r>
            <a:endParaRPr lang="et-EE"/>
          </a:p>
          <a:p>
            <a:endParaRPr lang="en-US"/>
          </a:p>
          <a:p>
            <a:r>
              <a:rPr lang="en-US"/>
              <a:t>RIGHTS AND </a:t>
            </a:r>
            <a:r>
              <a:rPr lang="et-EE"/>
              <a:t>P</a:t>
            </a:r>
            <a:r>
              <a:rPr lang="en-US"/>
              <a:t>ARTICIPATION</a:t>
            </a:r>
            <a:br>
              <a:rPr lang="et-EE"/>
            </a:br>
            <a:r>
              <a:rPr lang="en-US"/>
              <a:t>Ensuring consistent protection of youth rights and encouraging active civic participation.</a:t>
            </a:r>
          </a:p>
        </p:txBody>
      </p:sp>
      <p:sp>
        <p:nvSpPr>
          <p:cNvPr id="3" name="Teksti kohatäide 2">
            <a:extLst>
              <a:ext uri="{FF2B5EF4-FFF2-40B4-BE49-F238E27FC236}">
                <a16:creationId xmlns:a16="http://schemas.microsoft.com/office/drawing/2014/main" id="{35F61E62-DBC3-FE21-4F03-F2C33FDA0F11}"/>
              </a:ext>
            </a:extLst>
          </p:cNvPr>
          <p:cNvSpPr>
            <a:spLocks noGrp="1" noRot="1" noMove="1" noResize="1" noEditPoints="1" noAdjustHandles="1" noChangeArrowheads="1" noChangeShapeType="1"/>
          </p:cNvSpPr>
          <p:nvPr>
            <p:ph type="body" sz="quarter" idx="13"/>
          </p:nvPr>
        </p:nvSpPr>
        <p:spPr>
          <a:xfrm>
            <a:off x="6096001" y="3429000"/>
            <a:ext cx="4964111" cy="2808288"/>
          </a:xfrm>
        </p:spPr>
        <p:txBody>
          <a:bodyPr anchor="b"/>
          <a:lstStyle/>
          <a:p>
            <a:r>
              <a:rPr lang="en-US"/>
              <a:t>QUALITY </a:t>
            </a:r>
            <a:r>
              <a:rPr lang="et-EE"/>
              <a:t>Y</a:t>
            </a:r>
            <a:r>
              <a:rPr lang="en-US"/>
              <a:t>OUTH </a:t>
            </a:r>
            <a:r>
              <a:rPr lang="et-EE"/>
              <a:t>W</a:t>
            </a:r>
            <a:r>
              <a:rPr lang="en-US"/>
              <a:t>ORK</a:t>
            </a:r>
            <a:br>
              <a:rPr lang="et-EE"/>
            </a:br>
            <a:r>
              <a:rPr lang="en-US"/>
              <a:t>Making quality youth work accessible across Estonia for versatile self-development.</a:t>
            </a:r>
            <a:endParaRPr lang="et-EE"/>
          </a:p>
          <a:p>
            <a:endParaRPr lang="en-US"/>
          </a:p>
          <a:p>
            <a:r>
              <a:rPr lang="en-US"/>
              <a:t>SAFETY NET</a:t>
            </a:r>
            <a:br>
              <a:rPr lang="et-EE"/>
            </a:br>
            <a:r>
              <a:rPr lang="en-US"/>
              <a:t>Identifying and preventing youth exclusion through a supportive network.</a:t>
            </a:r>
            <a:endParaRPr lang="et-EE"/>
          </a:p>
          <a:p>
            <a:endParaRPr lang="et-EE"/>
          </a:p>
        </p:txBody>
      </p:sp>
    </p:spTree>
    <p:extLst>
      <p:ext uri="{BB962C8B-B14F-4D97-AF65-F5344CB8AC3E}">
        <p14:creationId xmlns:p14="http://schemas.microsoft.com/office/powerpoint/2010/main" val="3172350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4308229" y="-3499"/>
            <a:ext cx="7883771"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4250726" y="-1"/>
            <a:ext cx="7958381" cy="6858000"/>
          </a:xfrm>
          <a:prstGeom prst="rect">
            <a:avLst/>
          </a:prstGeom>
          <a:gradFill>
            <a:gsLst>
              <a:gs pos="87000">
                <a:schemeClr val="accent1"/>
              </a:gs>
              <a:gs pos="38000">
                <a:schemeClr val="accent1">
                  <a:alpha val="1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al 15">
            <a:extLst>
              <a:ext uri="{FF2B5EF4-FFF2-40B4-BE49-F238E27FC236}">
                <a16:creationId xmlns:a16="http://schemas.microsoft.com/office/drawing/2014/main" id="{652EB21B-EE76-AEE9-F736-D8A053E833DE}"/>
              </a:ext>
            </a:extLst>
          </p:cNvPr>
          <p:cNvSpPr>
            <a:spLocks noGrp="1" noRot="1" noMove="1" noResize="1" noEditPoints="1" noAdjustHandles="1" noChangeArrowheads="1" noChangeShapeType="1"/>
          </p:cNvSpPr>
          <p:nvPr/>
        </p:nvSpPr>
        <p:spPr>
          <a:xfrm>
            <a:off x="7561089" y="5004972"/>
            <a:ext cx="3596128" cy="3531087"/>
          </a:xfrm>
          <a:prstGeom prst="ellipse">
            <a:avLst/>
          </a:prstGeom>
          <a:solidFill>
            <a:schemeClr val="accent1">
              <a:alpha val="22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18" name="Rühm 17">
            <a:extLst>
              <a:ext uri="{FF2B5EF4-FFF2-40B4-BE49-F238E27FC236}">
                <a16:creationId xmlns:a16="http://schemas.microsoft.com/office/drawing/2014/main" id="{1F129874-F741-8010-5D94-229A22853CF6}"/>
              </a:ext>
            </a:extLst>
          </p:cNvPr>
          <p:cNvGrpSpPr>
            <a:grpSpLocks noGrp="1" noUngrp="1" noRot="1" noMove="1" noResize="1"/>
          </p:cNvGrpSpPr>
          <p:nvPr/>
        </p:nvGrpSpPr>
        <p:grpSpPr>
          <a:xfrm>
            <a:off x="6395676" y="3673251"/>
            <a:ext cx="5885146" cy="3531088"/>
            <a:chOff x="6096000" y="3488835"/>
            <a:chExt cx="5885146" cy="3531088"/>
          </a:xfrm>
        </p:grpSpPr>
        <p:pic>
          <p:nvPicPr>
            <p:cNvPr id="5" name="Pilt 4">
              <a:extLst>
                <a:ext uri="{FF2B5EF4-FFF2-40B4-BE49-F238E27FC236}">
                  <a16:creationId xmlns:a16="http://schemas.microsoft.com/office/drawing/2014/main" id="{D4BF026A-B884-E980-3882-6332DE4FCB5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6096000" y="3488835"/>
              <a:ext cx="5885146" cy="3531088"/>
            </a:xfrm>
            <a:prstGeom prst="rect">
              <a:avLst/>
            </a:prstGeom>
          </p:spPr>
        </p:pic>
        <p:sp>
          <p:nvSpPr>
            <p:cNvPr id="6" name="TextBox 5">
              <a:extLst>
                <a:ext uri="{FF2B5EF4-FFF2-40B4-BE49-F238E27FC236}">
                  <a16:creationId xmlns:a16="http://schemas.microsoft.com/office/drawing/2014/main" id="{E7400A53-AB13-6A52-57AA-532E5007E210}"/>
                </a:ext>
              </a:extLst>
            </p:cNvPr>
            <p:cNvSpPr txBox="1">
              <a:spLocks noGrp="1" noRot="1" noMove="1" noResize="1" noEditPoints="1" noAdjustHandles="1" noChangeArrowheads="1" noChangeShapeType="1"/>
            </p:cNvSpPr>
            <p:nvPr/>
          </p:nvSpPr>
          <p:spPr>
            <a:xfrm>
              <a:off x="7712692" y="5387988"/>
              <a:ext cx="2898648" cy="1169551"/>
            </a:xfrm>
            <a:prstGeom prst="rect">
              <a:avLst/>
            </a:prstGeom>
            <a:noFill/>
          </p:spPr>
          <p:txBody>
            <a:bodyPr wrap="square" rtlCol="0">
              <a:spAutoFit/>
            </a:bodyPr>
            <a:lstStyle/>
            <a:p>
              <a:pPr algn="ctr" rtl="0">
                <a:defRPr lang="en-US" sz="2400" b="0" i="0" u="none" strike="noStrike" kern="1200" baseline="0" smtClean="0">
                  <a:solidFill>
                    <a:srgbClr val="000096"/>
                  </a:solidFill>
                  <a:latin typeface="+mn-lt"/>
                  <a:ea typeface="+mn-ea"/>
                  <a:cs typeface="+mn-cs"/>
                </a:defRPr>
              </a:pPr>
              <a:r>
                <a:rPr lang="et-EE" sz="7000" b="0" i="0" u="none" strike="noStrike" kern="1200" baseline="0">
                  <a:solidFill>
                    <a:schemeClr val="bg1"/>
                  </a:solidFill>
                  <a:latin typeface="+mj-lt"/>
                  <a:ea typeface="+mn-ea"/>
                  <a:cs typeface="+mn-cs"/>
                </a:rPr>
                <a:t>53%</a:t>
              </a:r>
            </a:p>
          </p:txBody>
        </p:sp>
      </p:grpSp>
      <p:grpSp>
        <p:nvGrpSpPr>
          <p:cNvPr id="256" name="Rühm 255">
            <a:extLst>
              <a:ext uri="{FF2B5EF4-FFF2-40B4-BE49-F238E27FC236}">
                <a16:creationId xmlns:a16="http://schemas.microsoft.com/office/drawing/2014/main" id="{AE018D8B-2683-4D14-C2F6-979255E65FCB}"/>
              </a:ext>
            </a:extLst>
          </p:cNvPr>
          <p:cNvGrpSpPr>
            <a:grpSpLocks noGrp="1" noUngrp="1" noRot="1" noMove="1" noResize="1"/>
          </p:cNvGrpSpPr>
          <p:nvPr/>
        </p:nvGrpSpPr>
        <p:grpSpPr>
          <a:xfrm>
            <a:off x="6376742" y="3667372"/>
            <a:ext cx="5912793" cy="3547676"/>
            <a:chOff x="6376742" y="3667372"/>
            <a:chExt cx="5912793" cy="3547676"/>
          </a:xfrm>
        </p:grpSpPr>
        <p:pic>
          <p:nvPicPr>
            <p:cNvPr id="257" name="Pilt 256">
              <a:extLst>
                <a:ext uri="{FF2B5EF4-FFF2-40B4-BE49-F238E27FC236}">
                  <a16:creationId xmlns:a16="http://schemas.microsoft.com/office/drawing/2014/main" id="{14F011F2-7BC4-8505-F7A2-C1717B8A7E4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6376742" y="3667372"/>
              <a:ext cx="5912793" cy="3547676"/>
            </a:xfrm>
            <a:prstGeom prst="rect">
              <a:avLst/>
            </a:prstGeom>
          </p:spPr>
        </p:pic>
        <p:sp>
          <p:nvSpPr>
            <p:cNvPr id="258" name="TextBox 257">
              <a:extLst>
                <a:ext uri="{FF2B5EF4-FFF2-40B4-BE49-F238E27FC236}">
                  <a16:creationId xmlns:a16="http://schemas.microsoft.com/office/drawing/2014/main" id="{A97E7F81-E763-9E17-6AB9-B438AFEE4589}"/>
                </a:ext>
              </a:extLst>
            </p:cNvPr>
            <p:cNvSpPr txBox="1">
              <a:spLocks noGrp="1" noRot="1" noMove="1" noResize="1" noEditPoints="1" noAdjustHandles="1" noChangeArrowheads="1" noChangeShapeType="1"/>
            </p:cNvSpPr>
            <p:nvPr/>
          </p:nvSpPr>
          <p:spPr>
            <a:xfrm>
              <a:off x="7979156" y="5569157"/>
              <a:ext cx="2898648" cy="1169551"/>
            </a:xfrm>
            <a:prstGeom prst="rect">
              <a:avLst/>
            </a:prstGeom>
            <a:noFill/>
          </p:spPr>
          <p:txBody>
            <a:bodyPr wrap="square" rtlCol="0">
              <a:spAutoFit/>
            </a:bodyPr>
            <a:lstStyle/>
            <a:p>
              <a:pPr algn="ctr" rtl="0">
                <a:defRPr lang="en-US" sz="2400" b="0" i="0" u="none" strike="noStrike" kern="1200" baseline="0" smtClean="0">
                  <a:solidFill>
                    <a:srgbClr val="000096"/>
                  </a:solidFill>
                  <a:latin typeface="+mn-lt"/>
                  <a:ea typeface="+mn-ea"/>
                  <a:cs typeface="+mn-cs"/>
                </a:defRPr>
              </a:pPr>
              <a:r>
                <a:rPr lang="et-EE" sz="7000" b="0" i="0" u="none" strike="noStrike" kern="1200" baseline="0">
                  <a:solidFill>
                    <a:schemeClr val="bg1"/>
                  </a:solidFill>
                  <a:latin typeface="+mj-lt"/>
                  <a:ea typeface="+mn-ea"/>
                  <a:cs typeface="+mn-cs"/>
                </a:rPr>
                <a:t>70%</a:t>
              </a:r>
            </a:p>
          </p:txBody>
        </p:sp>
      </p:gr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sp>
        <p:nvSpPr>
          <p:cNvPr id="56" name="Pealkiri 1">
            <a:extLst>
              <a:ext uri="{FF2B5EF4-FFF2-40B4-BE49-F238E27FC236}">
                <a16:creationId xmlns:a16="http://schemas.microsoft.com/office/drawing/2014/main" id="{90615288-01D7-C0C9-DC6E-F6E274743512}"/>
              </a:ext>
            </a:extLst>
          </p:cNvPr>
          <p:cNvSpPr>
            <a:spLocks noGrp="1" noRot="1" noMove="1" noResize="1" noEditPoints="1" noAdjustHandles="1" noChangeArrowheads="1" noChangeShapeType="1"/>
          </p:cNvSpPr>
          <p:nvPr>
            <p:ph type="title"/>
          </p:nvPr>
        </p:nvSpPr>
        <p:spPr>
          <a:xfrm>
            <a:off x="623887" y="658801"/>
            <a:ext cx="10944225" cy="969974"/>
          </a:xfrm>
        </p:spPr>
        <p:txBody>
          <a:bodyPr/>
          <a:lstStyle/>
          <a:p>
            <a:r>
              <a:rPr lang="et-EE" dirty="0" err="1"/>
              <a:t>Our</a:t>
            </a:r>
            <a:r>
              <a:rPr lang="et-EE" dirty="0"/>
              <a:t> g</a:t>
            </a:r>
            <a:r>
              <a:rPr lang="en-US" dirty="0" err="1"/>
              <a:t>oal</a:t>
            </a:r>
            <a:r>
              <a:rPr lang="et-EE" dirty="0"/>
              <a:t> </a:t>
            </a:r>
            <a:r>
              <a:rPr lang="et-EE" dirty="0" err="1"/>
              <a:t>is</a:t>
            </a:r>
            <a:r>
              <a:rPr lang="et-EE" dirty="0"/>
              <a:t> </a:t>
            </a:r>
            <a:r>
              <a:rPr lang="et-EE" dirty="0" err="1"/>
              <a:t>to</a:t>
            </a:r>
            <a:r>
              <a:rPr lang="en-US" dirty="0"/>
              <a:t> </a:t>
            </a:r>
            <a:r>
              <a:rPr lang="et-EE" dirty="0" err="1"/>
              <a:t>build</a:t>
            </a:r>
            <a:r>
              <a:rPr lang="et-EE" dirty="0"/>
              <a:t> </a:t>
            </a:r>
            <a:br>
              <a:rPr lang="et-EE" dirty="0"/>
            </a:br>
            <a:r>
              <a:rPr lang="et-EE" dirty="0"/>
              <a:t> </a:t>
            </a:r>
            <a:r>
              <a:rPr lang="en-US" dirty="0"/>
              <a:t>Estonia </a:t>
            </a:r>
            <a:r>
              <a:rPr lang="et-EE" dirty="0"/>
              <a:t>t</a:t>
            </a:r>
            <a:r>
              <a:rPr lang="en-US" dirty="0"/>
              <a:t>hat </a:t>
            </a:r>
            <a:br>
              <a:rPr lang="et-EE" dirty="0"/>
            </a:br>
            <a:r>
              <a:rPr lang="et-EE" dirty="0" err="1"/>
              <a:t>young</a:t>
            </a:r>
            <a:r>
              <a:rPr lang="et-EE" dirty="0"/>
              <a:t> </a:t>
            </a:r>
            <a:r>
              <a:rPr lang="et-EE" dirty="0" err="1"/>
              <a:t>people</a:t>
            </a:r>
            <a:r>
              <a:rPr lang="et-EE" dirty="0"/>
              <a:t> </a:t>
            </a:r>
            <a:r>
              <a:rPr lang="et-EE" dirty="0" err="1"/>
              <a:t>want</a:t>
            </a:r>
            <a:r>
              <a:rPr lang="et-EE" dirty="0"/>
              <a:t> </a:t>
            </a:r>
            <a:br>
              <a:rPr lang="et-EE" dirty="0"/>
            </a:br>
            <a:r>
              <a:rPr lang="et-EE" dirty="0" err="1"/>
              <a:t>to</a:t>
            </a:r>
            <a:r>
              <a:rPr lang="et-EE" dirty="0"/>
              <a:t> </a:t>
            </a:r>
            <a:r>
              <a:rPr lang="et-EE" dirty="0" err="1"/>
              <a:t>live</a:t>
            </a:r>
            <a:r>
              <a:rPr lang="et-EE" dirty="0"/>
              <a:t> in and </a:t>
            </a:r>
            <a:r>
              <a:rPr lang="et-EE" dirty="0" err="1"/>
              <a:t>lead</a:t>
            </a:r>
            <a:endParaRPr lang="et-EE" dirty="0"/>
          </a:p>
        </p:txBody>
      </p:sp>
      <p:sp>
        <p:nvSpPr>
          <p:cNvPr id="57" name="Teksti kohatäide 2">
            <a:extLst>
              <a:ext uri="{FF2B5EF4-FFF2-40B4-BE49-F238E27FC236}">
                <a16:creationId xmlns:a16="http://schemas.microsoft.com/office/drawing/2014/main" id="{69E51EC3-D3B3-ABD5-06B2-B22154A74021}"/>
              </a:ext>
            </a:extLst>
          </p:cNvPr>
          <p:cNvSpPr txBox="1">
            <a:spLocks noGrp="1" noRot="1" noMove="1" noResize="1" noEditPoints="1" noAdjustHandles="1" noChangeArrowheads="1" noChangeShapeType="1"/>
          </p:cNvSpPr>
          <p:nvPr/>
        </p:nvSpPr>
        <p:spPr>
          <a:xfrm>
            <a:off x="623887" y="1466851"/>
            <a:ext cx="9648825" cy="647700"/>
          </a:xfrm>
          <a:prstGeom prst="rect">
            <a:avLst/>
          </a:prstGeom>
        </p:spPr>
        <p:txBody>
          <a:bodyPr vert="horz" lIns="0" tIns="0" rIns="0" bIns="0" rtlCol="0" anchor="t">
            <a:noAutofit/>
          </a:bodyPr>
          <a:lstStyle>
            <a:lvl1pPr marL="0"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180975" indent="0" algn="l" defTabSz="914400" rtl="0" eaLnBrk="1" latinLnBrk="0" hangingPunct="1">
              <a:lnSpc>
                <a:spcPct val="100000"/>
              </a:lnSpc>
              <a:spcBef>
                <a:spcPts val="400"/>
              </a:spcBef>
              <a:spcAft>
                <a:spcPts val="200"/>
              </a:spcAft>
              <a:buClr>
                <a:schemeClr val="accent1"/>
              </a:buClr>
              <a:buFont typeface="Aino" panose="02000603040504020204" pitchFamily="50" charset="0"/>
              <a:buNone/>
              <a:defRPr sz="1800" kern="1200">
                <a:solidFill>
                  <a:srgbClr val="C4BEC5"/>
                </a:solidFill>
                <a:latin typeface="+mn-lt"/>
                <a:ea typeface="+mn-ea"/>
                <a:cs typeface="+mn-cs"/>
              </a:defRPr>
            </a:lvl2pPr>
            <a:lvl3pPr marL="361950" indent="0" algn="l" defTabSz="270000" rtl="0" eaLnBrk="1" latinLnBrk="0" hangingPunct="1">
              <a:lnSpc>
                <a:spcPct val="100000"/>
              </a:lnSpc>
              <a:spcBef>
                <a:spcPts val="400"/>
              </a:spcBef>
              <a:spcAft>
                <a:spcPts val="200"/>
              </a:spcAft>
              <a:buClr>
                <a:schemeClr val="accent1"/>
              </a:buClr>
              <a:buFont typeface="Aino" panose="02000603040504020204" pitchFamily="50" charset="0"/>
              <a:buNone/>
              <a:defRPr sz="1800" kern="1200">
                <a:solidFill>
                  <a:srgbClr val="C4BEC5"/>
                </a:solidFill>
                <a:latin typeface="+mn-lt"/>
                <a:ea typeface="+mn-ea"/>
                <a:cs typeface="+mn-cs"/>
              </a:defRPr>
            </a:lvl3pPr>
            <a:lvl4pPr marL="542925"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1800" kern="1200">
                <a:solidFill>
                  <a:srgbClr val="C4BEC5"/>
                </a:solidFill>
                <a:latin typeface="+mn-lt"/>
                <a:ea typeface="+mn-ea"/>
                <a:cs typeface="+mn-cs"/>
              </a:defRPr>
            </a:lvl4pPr>
            <a:lvl5pPr marL="714375" indent="0" algn="l" defTabSz="270000" rtl="0" eaLnBrk="1" latinLnBrk="0" hangingPunct="1">
              <a:lnSpc>
                <a:spcPct val="100000"/>
              </a:lnSpc>
              <a:spcBef>
                <a:spcPts val="400"/>
              </a:spcBef>
              <a:spcAft>
                <a:spcPts val="0"/>
              </a:spcAft>
              <a:buClr>
                <a:schemeClr val="accent1"/>
              </a:buClr>
              <a:buFont typeface="Aino" panose="02000603040504020204" pitchFamily="50" charset="0"/>
              <a:buNone/>
              <a:defRPr sz="1800" kern="1200">
                <a:solidFill>
                  <a:srgbClr val="C4BEC5"/>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a:t> </a:t>
            </a:r>
          </a:p>
        </p:txBody>
      </p:sp>
      <p:sp>
        <p:nvSpPr>
          <p:cNvPr id="58" name="Teksti kohatäide 3">
            <a:extLst>
              <a:ext uri="{FF2B5EF4-FFF2-40B4-BE49-F238E27FC236}">
                <a16:creationId xmlns:a16="http://schemas.microsoft.com/office/drawing/2014/main" id="{540743E2-8FD2-7216-A9D1-3A0C0A886CAA}"/>
              </a:ext>
            </a:extLst>
          </p:cNvPr>
          <p:cNvSpPr>
            <a:spLocks noGrp="1" noRot="1" noMove="1" noResize="1" noEditPoints="1" noAdjustHandles="1" noChangeArrowheads="1" noChangeShapeType="1"/>
          </p:cNvSpPr>
          <p:nvPr>
            <p:ph type="body" sz="quarter" idx="12"/>
          </p:nvPr>
        </p:nvSpPr>
        <p:spPr>
          <a:xfrm>
            <a:off x="623888" y="2276475"/>
            <a:ext cx="7697152" cy="3960813"/>
          </a:xfrm>
        </p:spPr>
        <p:txBody>
          <a:bodyPr/>
          <a:lstStyle/>
          <a:p>
            <a:endParaRPr lang="en-US"/>
          </a:p>
          <a:p>
            <a:pPr marL="0" indent="0">
              <a:buNone/>
            </a:pPr>
            <a:r>
              <a:rPr lang="en-US"/>
              <a:t>Metric: Increase </a:t>
            </a:r>
            <a:r>
              <a:rPr lang="et-EE"/>
              <a:t>y</a:t>
            </a:r>
            <a:r>
              <a:rPr lang="en-US" err="1"/>
              <a:t>ou</a:t>
            </a:r>
            <a:r>
              <a:rPr lang="et-EE" err="1"/>
              <a:t>ng</a:t>
            </a:r>
            <a:r>
              <a:rPr lang="en-US"/>
              <a:t> </a:t>
            </a:r>
            <a:r>
              <a:rPr lang="et-EE" err="1"/>
              <a:t>people’s</a:t>
            </a:r>
            <a:r>
              <a:rPr lang="et-EE"/>
              <a:t> t</a:t>
            </a:r>
            <a:r>
              <a:rPr lang="en-US"/>
              <a:t>rust in </a:t>
            </a:r>
            <a:r>
              <a:rPr lang="et-EE"/>
              <a:t>s</a:t>
            </a:r>
            <a:r>
              <a:rPr lang="en-US" err="1"/>
              <a:t>tate</a:t>
            </a:r>
            <a:endParaRPr lang="et-EE"/>
          </a:p>
          <a:p>
            <a:pPr marL="0" indent="0">
              <a:buNone/>
            </a:pPr>
            <a:endParaRPr lang="en-US"/>
          </a:p>
          <a:p>
            <a:pPr marL="342900" indent="-342900">
              <a:buFont typeface="Aino" panose="02000603040504020204" pitchFamily="50" charset="-70"/>
              <a:buChar char="+"/>
            </a:pPr>
            <a:r>
              <a:rPr lang="en-US"/>
              <a:t>In 2016, 53% of young Estonians </a:t>
            </a:r>
            <a:br>
              <a:rPr lang="et-EE"/>
            </a:br>
            <a:r>
              <a:rPr lang="en-US"/>
              <a:t>expressed trust in the parliament.</a:t>
            </a:r>
            <a:endParaRPr lang="et-EE"/>
          </a:p>
          <a:p>
            <a:pPr marL="342900" indent="-342900">
              <a:buFont typeface="Aino" panose="02000603040504020204" pitchFamily="50" charset="-70"/>
              <a:buChar char="+"/>
            </a:pPr>
            <a:r>
              <a:rPr lang="en-US"/>
              <a:t>Our 2035 aim is 70%</a:t>
            </a:r>
          </a:p>
          <a:p>
            <a:pPr marL="342900" indent="-342900">
              <a:buFont typeface="Aino" panose="02000603040504020204" pitchFamily="50" charset="-70"/>
              <a:buChar char="+"/>
            </a:pPr>
            <a:r>
              <a:rPr lang="en-US"/>
              <a:t>Estimated cost over 15 years: €356 million</a:t>
            </a:r>
            <a:endParaRPr lang="et-EE"/>
          </a:p>
        </p:txBody>
      </p:sp>
    </p:spTree>
    <p:extLst>
      <p:ext uri="{BB962C8B-B14F-4D97-AF65-F5344CB8AC3E}">
        <p14:creationId xmlns:p14="http://schemas.microsoft.com/office/powerpoint/2010/main" val="137911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3" end="3"/>
                                            </p:txEl>
                                          </p:spTgt>
                                        </p:tgtEl>
                                        <p:attrNameLst>
                                          <p:attrName>style.visibility</p:attrName>
                                        </p:attrNameLst>
                                      </p:cBhvr>
                                      <p:to>
                                        <p:strVal val="visible"/>
                                      </p:to>
                                    </p:set>
                                    <p:animEffect transition="in" filter="fade">
                                      <p:cBhvr>
                                        <p:cTn id="7" dur="500"/>
                                        <p:tgtEl>
                                          <p:spTgt spid="58">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
                                            <p:txEl>
                                              <p:pRg st="4" end="4"/>
                                            </p:txEl>
                                          </p:spTgt>
                                        </p:tgtEl>
                                        <p:attrNameLst>
                                          <p:attrName>style.visibility</p:attrName>
                                        </p:attrNameLst>
                                      </p:cBhvr>
                                      <p:to>
                                        <p:strVal val="visible"/>
                                      </p:to>
                                    </p:set>
                                    <p:animEffect transition="in" filter="fade">
                                      <p:cBhvr>
                                        <p:cTn id="18" dur="500"/>
                                        <p:tgtEl>
                                          <p:spTgt spid="58">
                                            <p:txEl>
                                              <p:pRg st="4" end="4"/>
                                            </p:txEl>
                                          </p:spTgt>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56"/>
                                        </p:tgtEl>
                                        <p:attrNameLst>
                                          <p:attrName>style.visibility</p:attrName>
                                        </p:attrNameLst>
                                      </p:cBhvr>
                                      <p:to>
                                        <p:strVal val="visible"/>
                                      </p:to>
                                    </p:set>
                                    <p:animEffect transition="in" filter="fade">
                                      <p:cBhvr>
                                        <p:cTn id="24" dur="750"/>
                                        <p:tgtEl>
                                          <p:spTgt spid="2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
                                            <p:txEl>
                                              <p:pRg st="5" end="5"/>
                                            </p:txEl>
                                          </p:spTgt>
                                        </p:tgtEl>
                                        <p:attrNameLst>
                                          <p:attrName>style.visibility</p:attrName>
                                        </p:attrNameLst>
                                      </p:cBhvr>
                                      <p:to>
                                        <p:strVal val="visible"/>
                                      </p:to>
                                    </p:set>
                                    <p:animEffect transition="in" filter="fade">
                                      <p:cBhvr>
                                        <p:cTn id="29" dur="500"/>
                                        <p:tgtEl>
                                          <p:spTgt spid="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a:picLocks noGrp="1" noRo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a:spLocks noGrp="1" noRot="1" noMove="1" noResize="1" noEditPoints="1" noAdjustHandles="1" noChangeArrowheads="1" noChangeShapeType="1"/>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a:spLocks noGrp="1" noRot="1" noMove="1" noResize="1" noEditPoints="1" noAdjustHandles="1" noChangeArrowheads="1" noChangeShapeType="1"/>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Pildi kohatäide 260">
            <a:extLst>
              <a:ext uri="{FF2B5EF4-FFF2-40B4-BE49-F238E27FC236}">
                <a16:creationId xmlns:a16="http://schemas.microsoft.com/office/drawing/2014/main" id="{2A3F1AA6-D5D4-A9D8-AD5B-417A472BE33B}"/>
              </a:ext>
            </a:extLst>
          </p:cNvPr>
          <p:cNvSpPr>
            <a:spLocks noGrp="1" noRot="1" noMove="1" noResize="1" noEditPoints="1" noAdjustHandles="1" noChangeArrowheads="1" noChangeShapeType="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noRot="1" noMove="1" noResize="1" noEditPoints="1" noAdjustHandles="1" noChangeArrowheads="1" noChangeShapeType="1"/>
          </p:cNvSpPr>
          <p:nvPr>
            <p:ph type="title"/>
          </p:nvPr>
        </p:nvSpPr>
        <p:spPr/>
        <p:txBody>
          <a:bodyPr/>
          <a:lstStyle/>
          <a:p>
            <a:r>
              <a:rPr lang="et-EE"/>
              <a:t>Aitäh!</a:t>
            </a:r>
          </a:p>
        </p:txBody>
      </p:sp>
      <p:sp>
        <p:nvSpPr>
          <p:cNvPr id="260" name="Teksti kohatäide 259">
            <a:extLst>
              <a:ext uri="{FF2B5EF4-FFF2-40B4-BE49-F238E27FC236}">
                <a16:creationId xmlns:a16="http://schemas.microsoft.com/office/drawing/2014/main" id="{73F5E6DC-4E2A-2B7C-EC33-093BE31BF680}"/>
              </a:ext>
            </a:extLst>
          </p:cNvPr>
          <p:cNvSpPr>
            <a:spLocks noGrp="1" noRot="1" noMove="1" noResize="1" noEditPoints="1" noAdjustHandles="1" noChangeArrowheads="1" noChangeShapeType="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noRot="1" noMove="1" noResize="1" noEditPoints="1" noAdjustHandles="1" noChangeArrowheads="1" noChangeShapeType="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noRot="1" noMove="1" noResize="1" noEditPoints="1" noAdjustHandles="1" noChangeArrowheads="1" noChangeShapeType="1"/>
          </p:cNvSpPr>
          <p:nvPr>
            <p:ph type="body" sz="quarter" idx="17"/>
          </p:nvPr>
        </p:nvSpPr>
        <p:spPr/>
        <p:txBody>
          <a:bodyPr/>
          <a:lstStyle/>
          <a:p>
            <a:r>
              <a:rPr lang="et-EE" err="1"/>
              <a:t>Photos</a:t>
            </a:r>
            <a:r>
              <a:rPr lang="et-EE"/>
              <a:t>: Liina </a:t>
            </a:r>
            <a:r>
              <a:rPr lang="et-EE" err="1"/>
              <a:t>Notta</a:t>
            </a:r>
            <a:r>
              <a:rPr lang="et-EE"/>
              <a:t>. Küllike Heide, </a:t>
            </a:r>
          </a:p>
          <a:p>
            <a:r>
              <a:rPr lang="et-EE"/>
              <a:t>Hans Markus Antson, Sven Zacek, Renee </a:t>
            </a:r>
            <a:r>
              <a:rPr lang="et-EE" err="1"/>
              <a:t>Altrov</a:t>
            </a:r>
            <a:r>
              <a:rPr lang="et-EE"/>
              <a:t>, </a:t>
            </a:r>
            <a:r>
              <a:rPr lang="et-EE" err="1"/>
              <a:t>Aron</a:t>
            </a:r>
            <a:r>
              <a:rPr lang="et-EE"/>
              <a:t> Urb</a:t>
            </a:r>
          </a:p>
        </p:txBody>
      </p:sp>
      <p:sp>
        <p:nvSpPr>
          <p:cNvPr id="284" name="CustomShape 2"/>
          <p:cNvSpPr>
            <a:spLocks noGrp="1" noRot="1" noMove="1" noResize="1" noEditPoints="1" noAdjustHandles="1" noChangeArrowheads="1" noChangeShapeType="1"/>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a:grpSpLocks noGrp="1" noUngrp="1" noRot="1" noMove="1" noResize="1"/>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a:spLocks noGrp="1" noRot="1" noMove="1" noResize="1" noEditPoints="1" noAdjustHandles="1" noChangeArrowheads="1" noChangeShapeType="1"/>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a:spLocks noGrp="1" noRot="1" noMove="1" noResize="1" noEditPoints="1" noAdjustHandles="1" noChangeArrowheads="1" noChangeShapeType="1"/>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a:spLocks noGrp="1" noRot="1" noMove="1" noResize="1" noEditPoints="1" noAdjustHandles="1" noChangeArrowheads="1" noChangeShapeType="1"/>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a:spLocks noGrp="1" noRot="1" noMove="1" noResize="1" noEditPoints="1" noAdjustHandles="1" noChangeArrowheads="1" noChangeShapeType="1"/>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a:spLocks noGrp="1" noRot="1" noMove="1" noResize="1" noEditPoints="1" noAdjustHandles="1" noChangeArrowheads="1" noChangeShapeType="1"/>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a:spLocks noGrp="1" noRot="1" noMove="1" noResize="1" noEditPoints="1" noAdjustHandles="1" noChangeArrowheads="1" noChangeShapeType="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a:spLocks noGrp="1" noRot="1" noMove="1" noResize="1" noEditPoints="1" noAdjustHandles="1" noChangeArrowheads="1" noChangeShapeType="1"/>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a:spLocks noGrp="1" noRot="1" noMove="1" noResize="1" noEditPoints="1" noAdjustHandles="1" noChangeArrowheads="1" noChangeShapeType="1"/>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a:spLocks noGrp="1" noRot="1" noMove="1" noResize="1" noEditPoints="1" noAdjustHandles="1" noChangeArrowheads="1" noChangeShapeType="1"/>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a:spLocks noGrp="1" noRot="1" noMove="1" noResize="1" noEditPoints="1" noAdjustHandles="1" noChangeArrowheads="1" noChangeShapeType="1"/>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a:spLocks noGrp="1" noRot="1" noMove="1" noResize="1" noEditPoints="1" noAdjustHandles="1" noChangeArrowheads="1" noChangeShapeType="1"/>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a:spLocks noGrp="1" noRot="1" noMove="1" noResize="1" noEditPoints="1" noAdjustHandles="1" noChangeArrowheads="1" noChangeShapeType="1"/>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a:spLocks noGrp="1" noRot="1" noMove="1" noResize="1" noEditPoints="1" noAdjustHandles="1" noChangeArrowheads="1" noChangeShapeType="1"/>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a:spLocks noGrp="1" noRot="1" noMove="1" noResize="1" noEditPoints="1" noAdjustHandles="1" noChangeArrowheads="1" noChangeShapeType="1"/>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a:spLocks noGrp="1" noRot="1" noMove="1" noResize="1" noEditPoints="1" noAdjustHandles="1" noChangeArrowheads="1" noChangeShapeType="1"/>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a:spLocks noGrp="1" noRot="1" noMove="1" noResize="1" noEditPoints="1" noAdjustHandles="1" noChangeArrowheads="1" noChangeShapeType="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a:spLocks noGrp="1" noRot="1" noMove="1" noResize="1" noEditPoints="1" noAdjustHandles="1" noChangeArrowheads="1" noChangeShapeType="1"/>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a:spLocks noGrp="1" noRot="1" noMove="1" noResize="1" noEditPoints="1" noAdjustHandles="1" noChangeArrowheads="1" noChangeShapeType="1"/>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a:spLocks noGrp="1" noRot="1" noMove="1" noResize="1" noEditPoints="1" noAdjustHandles="1" noChangeArrowheads="1" noChangeShapeType="1"/>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a:spLocks noGrp="1" noRot="1" noMove="1" noResize="1" noEditPoints="1" noAdjustHandles="1" noChangeArrowheads="1" noChangeShapeType="1"/>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a:spLocks noGrp="1" noRot="1" noMove="1" noResize="1" noEditPoints="1" noAdjustHandles="1" noChangeArrowheads="1" noChangeShapeType="1"/>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a:spLocks noGrp="1" noRot="1" noMove="1" noResize="1" noEditPoints="1" noAdjustHandles="1" noChangeArrowheads="1" noChangeShapeType="1"/>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a:spLocks noGrp="1" noRot="1" noMove="1" noResize="1" noEditPoints="1" noAdjustHandles="1" noChangeArrowheads="1" noChangeShapeType="1"/>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a:spLocks noGrp="1" noRot="1" noMove="1" noResize="1" noEditPoints="1" noAdjustHandles="1" noChangeArrowheads="1" noChangeShapeType="1"/>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a:spLocks noGrp="1" noRot="1" noMove="1" noResize="1" noEditPoints="1" noAdjustHandles="1" noChangeArrowheads="1" noChangeShapeType="1"/>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a:spLocks noGrp="1" noRot="1" noMove="1" noResize="1" noEditPoints="1" noAdjustHandles="1" noChangeArrowheads="1" noChangeShapeType="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a:spLocks noGrp="1" noRot="1" noMove="1" noResize="1" noEditPoints="1" noAdjustHandles="1" noChangeArrowheads="1" noChangeShapeType="1"/>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a:spLocks noGrp="1" noRot="1" noMove="1" noResize="1" noEditPoints="1" noAdjustHandles="1" noChangeArrowheads="1" noChangeShapeType="1"/>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a:spLocks noGrp="1" noRot="1" noMove="1" noResize="1" noEditPoints="1" noAdjustHandles="1" noChangeArrowheads="1" noChangeShapeType="1"/>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a:spLocks noGrp="1" noRot="1" noMove="1" noResize="1" noEditPoints="1" noAdjustHandles="1" noChangeArrowheads="1" noChangeShapeType="1"/>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a:spLocks noGrp="1" noRot="1" noMove="1" noResize="1" noEditPoints="1" noAdjustHandles="1" noChangeArrowheads="1" noChangeShapeType="1"/>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a:spLocks noGrp="1" noRot="1" noMove="1" noResize="1" noEditPoints="1" noAdjustHandles="1" noChangeArrowheads="1" noChangeShapeType="1"/>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a:spLocks noGrp="1" noRot="1" noMove="1" noResize="1" noEditPoints="1" noAdjustHandles="1" noChangeArrowheads="1" noChangeShapeType="1"/>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a:spLocks noGrp="1" noRot="1" noMove="1" noResize="1" noEditPoints="1" noAdjustHandles="1" noChangeArrowheads="1" noChangeShapeType="1"/>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a:spLocks noGrp="1" noRot="1" noMove="1" noResize="1" noEditPoints="1" noAdjustHandles="1" noChangeArrowheads="1" noChangeShapeType="1"/>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a:spLocks noGrp="1" noRot="1" noMove="1" noResize="1" noEditPoints="1" noAdjustHandles="1" noChangeArrowheads="1" noChangeShapeType="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a:spLocks noGrp="1" noRot="1" noMove="1" noResize="1" noEditPoints="1" noAdjustHandles="1" noChangeArrowheads="1" noChangeShapeType="1"/>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a:spLocks noGrp="1" noRot="1" noMove="1" noResize="1" noEditPoints="1" noAdjustHandles="1" noChangeArrowheads="1" noChangeShapeType="1"/>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a:spLocks noGrp="1" noRot="1" noMove="1" noResize="1" noEditPoints="1" noAdjustHandles="1" noChangeArrowheads="1" noChangeShapeType="1"/>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a:spLocks noGrp="1" noRot="1" noMove="1" noResize="1" noEditPoints="1" noAdjustHandles="1" noChangeArrowheads="1" noChangeShapeType="1"/>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a:spLocks noGrp="1" noRot="1" noMove="1" noResize="1" noEditPoints="1" noAdjustHandles="1" noChangeArrowheads="1" noChangeShapeType="1"/>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B9C5347F-3C00-4E8B-9822-271D7B310D89}"/>
              </a:ext>
            </a:extLst>
          </p:cNvPr>
          <p:cNvSpPr>
            <a:spLocks noGrp="1"/>
          </p:cNvSpPr>
          <p:nvPr>
            <p:ph type="title"/>
          </p:nvPr>
        </p:nvSpPr>
        <p:spPr/>
        <p:txBody>
          <a:bodyPr/>
          <a:lstStyle/>
          <a:p>
            <a:r>
              <a:rPr lang="et-EE" dirty="0"/>
              <a:t>Read me!</a:t>
            </a:r>
          </a:p>
        </p:txBody>
      </p:sp>
      <p:sp>
        <p:nvSpPr>
          <p:cNvPr id="15" name="Teksti kohatäide 14">
            <a:extLst>
              <a:ext uri="{FF2B5EF4-FFF2-40B4-BE49-F238E27FC236}">
                <a16:creationId xmlns:a16="http://schemas.microsoft.com/office/drawing/2014/main" id="{82CE5E2A-81B9-46E0-8CE8-B5AD895FAB70}"/>
              </a:ext>
            </a:extLst>
          </p:cNvPr>
          <p:cNvSpPr>
            <a:spLocks noGrp="1"/>
          </p:cNvSpPr>
          <p:nvPr>
            <p:ph type="body" sz="quarter" idx="12"/>
          </p:nvPr>
        </p:nvSpPr>
        <p:spPr/>
        <p:txBody>
          <a:bodyPr/>
          <a:lstStyle/>
          <a:p>
            <a:pPr marL="0" indent="0">
              <a:buNone/>
            </a:pPr>
            <a:r>
              <a:rPr lang="en-US" dirty="0"/>
              <a:t>To make your presentation look good, </a:t>
            </a:r>
            <a:r>
              <a:rPr lang="en-US" dirty="0">
                <a:solidFill>
                  <a:schemeClr val="accent3"/>
                </a:solidFill>
              </a:rPr>
              <a:t>make sure you </a:t>
            </a:r>
            <a:r>
              <a:rPr lang="et-EE" dirty="0">
                <a:solidFill>
                  <a:schemeClr val="accent3"/>
                </a:solidFill>
              </a:rPr>
              <a:t>have</a:t>
            </a:r>
            <a:r>
              <a:rPr lang="en-US" dirty="0">
                <a:solidFill>
                  <a:schemeClr val="accent3"/>
                </a:solidFill>
              </a:rPr>
              <a:t> </a:t>
            </a:r>
            <a:br>
              <a:rPr lang="et-EE" dirty="0">
                <a:solidFill>
                  <a:schemeClr val="accent3"/>
                </a:solidFill>
              </a:rPr>
            </a:br>
            <a:r>
              <a:rPr lang="en-US" dirty="0">
                <a:solidFill>
                  <a:schemeClr val="accent3"/>
                </a:solidFill>
              </a:rPr>
              <a:t>the</a:t>
            </a:r>
            <a:r>
              <a:rPr lang="et-EE" dirty="0">
                <a:solidFill>
                  <a:schemeClr val="accent3"/>
                </a:solidFill>
              </a:rPr>
              <a:t> </a:t>
            </a:r>
            <a:r>
              <a:rPr lang="et-EE" dirty="0" err="1">
                <a:solidFill>
                  <a:schemeClr val="accent3"/>
                </a:solidFill>
              </a:rPr>
              <a:t>official</a:t>
            </a:r>
            <a:r>
              <a:rPr lang="et-EE" dirty="0">
                <a:solidFill>
                  <a:schemeClr val="accent3"/>
                </a:solidFill>
              </a:rPr>
              <a:t> Estonia</a:t>
            </a:r>
            <a:r>
              <a:rPr lang="en-US" dirty="0">
                <a:solidFill>
                  <a:schemeClr val="accent3"/>
                </a:solidFill>
              </a:rPr>
              <a:t> Aino font</a:t>
            </a:r>
            <a:r>
              <a:rPr lang="et-EE" dirty="0"/>
              <a:t> installed. </a:t>
            </a:r>
            <a:br>
              <a:rPr lang="et-EE" dirty="0"/>
            </a:br>
            <a:r>
              <a:rPr lang="et-EE" dirty="0" err="1"/>
              <a:t>If</a:t>
            </a:r>
            <a:r>
              <a:rPr lang="et-EE" dirty="0"/>
              <a:t> </a:t>
            </a:r>
            <a:r>
              <a:rPr lang="et-EE" dirty="0" err="1"/>
              <a:t>not</a:t>
            </a:r>
            <a:r>
              <a:rPr lang="et-EE" dirty="0"/>
              <a:t>, </a:t>
            </a:r>
            <a:r>
              <a:rPr lang="en-US" dirty="0"/>
              <a:t>download and install the font separately</a:t>
            </a:r>
            <a:r>
              <a:rPr lang="et-EE" dirty="0"/>
              <a:t> </a:t>
            </a:r>
            <a:r>
              <a:rPr lang="et-EE" b="1" dirty="0">
                <a:hlinkClick r:id="rId3">
                  <a:extLst>
                    <a:ext uri="{A12FA001-AC4F-418D-AE19-62706E023703}">
                      <ahyp:hlinkClr xmlns:ahyp="http://schemas.microsoft.com/office/drawing/2018/hyperlinkcolor" val="tx"/>
                    </a:ext>
                  </a:extLst>
                </a:hlinkClick>
              </a:rPr>
              <a:t>HERE</a:t>
            </a:r>
            <a:r>
              <a:rPr lang="en-US" dirty="0"/>
              <a:t>.</a:t>
            </a:r>
            <a:endParaRPr lang="et-EE" dirty="0"/>
          </a:p>
        </p:txBody>
      </p:sp>
      <p:pic>
        <p:nvPicPr>
          <p:cNvPr id="17" name="Pilt 16">
            <a:extLst>
              <a:ext uri="{FF2B5EF4-FFF2-40B4-BE49-F238E27FC236}">
                <a16:creationId xmlns:a16="http://schemas.microsoft.com/office/drawing/2014/main" id="{85277992-1E41-4F4B-A89D-9EBFC8D819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888" y="4232199"/>
            <a:ext cx="1008969" cy="1008969"/>
          </a:xfrm>
          <a:prstGeom prst="rect">
            <a:avLst/>
          </a:prstGeom>
        </p:spPr>
      </p:pic>
    </p:spTree>
    <p:extLst>
      <p:ext uri="{BB962C8B-B14F-4D97-AF65-F5344CB8AC3E}">
        <p14:creationId xmlns:p14="http://schemas.microsoft.com/office/powerpoint/2010/main" val="3718804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9851FBF7-7986-6A14-7182-AA53EF1EC914}"/>
              </a:ext>
            </a:extLst>
          </p:cNvPr>
          <p:cNvSpPr>
            <a:spLocks noGrp="1" noRot="1" noMove="1" noResize="1" noEditPoints="1" noAdjustHandles="1" noChangeArrowheads="1" noChangeShapeType="1"/>
          </p:cNvSpPr>
          <p:nvPr>
            <p:ph type="title"/>
          </p:nvPr>
        </p:nvSpPr>
        <p:spPr>
          <a:xfrm>
            <a:off x="623888" y="658813"/>
            <a:ext cx="10944225" cy="969962"/>
          </a:xfrm>
        </p:spPr>
        <p:txBody>
          <a:bodyPr/>
          <a:lstStyle/>
          <a:p>
            <a:pPr algn="ctr"/>
            <a:r>
              <a:rPr lang="et-EE" sz="4400" err="1"/>
              <a:t>Snapshot</a:t>
            </a:r>
            <a:r>
              <a:rPr lang="et-EE" sz="4400"/>
              <a:t> of Estonian </a:t>
            </a:r>
            <a:r>
              <a:rPr lang="et-EE" sz="4400" err="1"/>
              <a:t>young</a:t>
            </a:r>
            <a:r>
              <a:rPr lang="et-EE" sz="4400"/>
              <a:t> </a:t>
            </a:r>
            <a:r>
              <a:rPr lang="et-EE" sz="4400" err="1"/>
              <a:t>people</a:t>
            </a:r>
          </a:p>
        </p:txBody>
      </p:sp>
      <p:sp>
        <p:nvSpPr>
          <p:cNvPr id="7" name="Teksti kohatäide 6">
            <a:extLst>
              <a:ext uri="{FF2B5EF4-FFF2-40B4-BE49-F238E27FC236}">
                <a16:creationId xmlns:a16="http://schemas.microsoft.com/office/drawing/2014/main" id="{12C21250-59E6-1243-5051-1168115EE608}"/>
              </a:ext>
            </a:extLst>
          </p:cNvPr>
          <p:cNvSpPr>
            <a:spLocks noGrp="1" noRot="1" noMove="1" noResize="1" noEditPoints="1" noAdjustHandles="1" noChangeArrowheads="1" noChangeShapeType="1"/>
          </p:cNvSpPr>
          <p:nvPr>
            <p:ph type="body" sz="quarter" idx="11"/>
          </p:nvPr>
        </p:nvSpPr>
        <p:spPr>
          <a:xfrm>
            <a:off x="623888" y="1397000"/>
            <a:ext cx="10944225" cy="647700"/>
          </a:xfrm>
        </p:spPr>
        <p:txBody>
          <a:bodyPr/>
          <a:lstStyle/>
          <a:p>
            <a:pPr algn="ctr"/>
            <a:r>
              <a:rPr lang="en-US"/>
              <a:t>The age range for youth in Estonia is defined as 7 to 26 years</a:t>
            </a:r>
            <a:endParaRPr lang="et-EE"/>
          </a:p>
        </p:txBody>
      </p:sp>
      <p:grpSp>
        <p:nvGrpSpPr>
          <p:cNvPr id="28" name="Rühm 27">
            <a:extLst>
              <a:ext uri="{FF2B5EF4-FFF2-40B4-BE49-F238E27FC236}">
                <a16:creationId xmlns:a16="http://schemas.microsoft.com/office/drawing/2014/main" id="{11BB965A-B8E4-939C-33BA-40B3163B0281}"/>
              </a:ext>
            </a:extLst>
          </p:cNvPr>
          <p:cNvGrpSpPr>
            <a:grpSpLocks noGrp="1" noUngrp="1" noRot="1" noMove="1" noResize="1"/>
          </p:cNvGrpSpPr>
          <p:nvPr/>
        </p:nvGrpSpPr>
        <p:grpSpPr>
          <a:xfrm>
            <a:off x="3097693" y="1932533"/>
            <a:ext cx="6080098" cy="4494195"/>
            <a:chOff x="1814110" y="681644"/>
            <a:chExt cx="8128000" cy="5418667"/>
          </a:xfrm>
        </p:grpSpPr>
        <p:graphicFrame>
          <p:nvGraphicFramePr>
            <p:cNvPr id="24" name="Diagramm 23">
              <a:extLst>
                <a:ext uri="{FF2B5EF4-FFF2-40B4-BE49-F238E27FC236}">
                  <a16:creationId xmlns:a16="http://schemas.microsoft.com/office/drawing/2014/main" id="{9A52751B-1328-87CA-4E86-E987AA84CC16}"/>
                </a:ext>
              </a:extLst>
            </p:cNvPr>
            <p:cNvGraphicFramePr>
              <a:graphicFrameLocks noGrp="1" noDrilldown="1" noMove="1" noResize="1"/>
            </p:cNvGraphicFramePr>
            <p:nvPr>
              <p:extLst>
                <p:ext uri="{D42A27DB-BD31-4B8C-83A1-F6EECF244321}">
                  <p14:modId xmlns:p14="http://schemas.microsoft.com/office/powerpoint/2010/main" val="3497894602"/>
                </p:ext>
              </p:extLst>
            </p:nvPr>
          </p:nvGraphicFramePr>
          <p:xfrm>
            <a:off x="1814110" y="681644"/>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E7CD9C16-2A9F-A619-1B8D-39EFE7C772DE}"/>
                </a:ext>
              </a:extLst>
            </p:cNvPr>
            <p:cNvSpPr txBox="1">
              <a:spLocks noGrp="1" noRot="1" noMove="1" noResize="1" noEditPoints="1" noAdjustHandles="1" noChangeArrowheads="1" noChangeShapeType="1"/>
            </p:cNvSpPr>
            <p:nvPr/>
          </p:nvSpPr>
          <p:spPr>
            <a:xfrm>
              <a:off x="4183826" y="2104580"/>
              <a:ext cx="3140507" cy="1885519"/>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8800" b="0" i="0" u="none" strike="noStrike" kern="1200" baseline="0">
                  <a:solidFill>
                    <a:schemeClr val="accent1"/>
                  </a:solidFill>
                  <a:latin typeface="+mj-lt"/>
                  <a:ea typeface="+mn-ea"/>
                  <a:cs typeface="+mn-cs"/>
                </a:rPr>
                <a:t>21</a:t>
              </a:r>
              <a:r>
                <a:rPr lang="en-US" sz="8800" b="0" i="0" u="none" strike="noStrike" kern="1200" baseline="0">
                  <a:solidFill>
                    <a:schemeClr val="accent1"/>
                  </a:solidFill>
                  <a:latin typeface="+mj-lt"/>
                  <a:ea typeface="+mn-ea"/>
                  <a:cs typeface="+mn-cs"/>
                </a:rPr>
                <a:t>%</a:t>
              </a:r>
              <a:endParaRPr lang="en-US" sz="4400" b="0" i="0" u="none" strike="noStrike" kern="1200" baseline="0">
                <a:solidFill>
                  <a:schemeClr val="accent1"/>
                </a:solidFill>
                <a:latin typeface="+mj-lt"/>
                <a:ea typeface="+mn-ea"/>
                <a:cs typeface="+mn-cs"/>
              </a:endParaRPr>
            </a:p>
            <a:p>
              <a:pPr algn="ctr" rtl="0">
                <a:defRPr lang="en-US" sz="2400" b="0" i="0" u="none" strike="noStrike" kern="1200" baseline="0" smtClean="0">
                  <a:solidFill>
                    <a:srgbClr val="000096"/>
                  </a:solidFill>
                  <a:latin typeface="+mn-lt"/>
                  <a:ea typeface="+mn-ea"/>
                  <a:cs typeface="+mn-cs"/>
                </a:defRPr>
              </a:pPr>
              <a:r>
                <a:rPr lang="en-US" sz="1800" b="0" i="0" u="none" strike="noStrike" kern="1200" baseline="0">
                  <a:solidFill>
                    <a:schemeClr val="accent1"/>
                  </a:solidFill>
                  <a:latin typeface="+mn-lt"/>
                  <a:ea typeface="+mn-ea"/>
                  <a:cs typeface="+mn-cs"/>
                </a:rPr>
                <a:t>of </a:t>
              </a:r>
              <a:r>
                <a:rPr lang="et-EE" sz="1800" b="0" i="0" u="none" strike="noStrike" kern="1200" baseline="0" err="1">
                  <a:solidFill>
                    <a:schemeClr val="accent1"/>
                  </a:solidFill>
                  <a:latin typeface="+mn-lt"/>
                  <a:ea typeface="+mn-ea"/>
                  <a:cs typeface="+mn-cs"/>
                </a:rPr>
                <a:t>Estonia’s</a:t>
              </a:r>
              <a:r>
                <a:rPr lang="et-EE" sz="1800" b="0" i="0" u="none" strike="noStrike" kern="1200" baseline="0">
                  <a:solidFill>
                    <a:schemeClr val="accent1"/>
                  </a:solidFill>
                  <a:latin typeface="+mn-lt"/>
                  <a:ea typeface="+mn-ea"/>
                  <a:cs typeface="+mn-cs"/>
                </a:rPr>
                <a:t> </a:t>
              </a:r>
              <a:r>
                <a:rPr lang="et-EE" sz="1800" b="0" i="0" u="none" strike="noStrike" kern="1200" baseline="0" err="1">
                  <a:solidFill>
                    <a:schemeClr val="accent1"/>
                  </a:solidFill>
                  <a:latin typeface="+mn-lt"/>
                  <a:ea typeface="+mn-ea"/>
                  <a:cs typeface="+mn-cs"/>
                </a:rPr>
                <a:t>population</a:t>
              </a:r>
              <a:endParaRPr lang="et-EE"/>
            </a:p>
          </p:txBody>
        </p:sp>
      </p:grpSp>
      <p:sp>
        <p:nvSpPr>
          <p:cNvPr id="27" name="TextBox 26">
            <a:extLst>
              <a:ext uri="{FF2B5EF4-FFF2-40B4-BE49-F238E27FC236}">
                <a16:creationId xmlns:a16="http://schemas.microsoft.com/office/drawing/2014/main" id="{54451D3E-758F-9500-FC86-327FF30A6D46}"/>
              </a:ext>
            </a:extLst>
          </p:cNvPr>
          <p:cNvSpPr txBox="1">
            <a:spLocks noGrp="1" noRot="1" noMove="1" noResize="1" noEditPoints="1" noAdjustHandles="1" noChangeArrowheads="1" noChangeShapeType="1"/>
          </p:cNvSpPr>
          <p:nvPr/>
        </p:nvSpPr>
        <p:spPr>
          <a:xfrm>
            <a:off x="4778891" y="4864773"/>
            <a:ext cx="2608663" cy="738664"/>
          </a:xfrm>
          <a:prstGeom prst="rect">
            <a:avLst/>
          </a:prstGeom>
          <a:noFill/>
        </p:spPr>
        <p:txBody>
          <a:bodyPr wrap="square" rtlCol="0">
            <a:spAutoFit/>
          </a:bodyPr>
          <a:lstStyle/>
          <a:p>
            <a:pPr algn="ctr"/>
            <a:r>
              <a:rPr lang="et-EE" sz="1400">
                <a:latin typeface="+mj-lt"/>
              </a:rPr>
              <a:t>*288,117 </a:t>
            </a:r>
            <a:r>
              <a:rPr lang="et-EE" sz="1400" err="1">
                <a:latin typeface="+mj-lt"/>
              </a:rPr>
              <a:t>individuals</a:t>
            </a:r>
            <a:br>
              <a:rPr lang="et-EE" sz="1400">
                <a:latin typeface="+mj-lt"/>
              </a:rPr>
            </a:br>
            <a:r>
              <a:rPr lang="et-EE" sz="1400">
                <a:latin typeface="+mj-lt"/>
              </a:rPr>
              <a:t>(2023)</a:t>
            </a:r>
          </a:p>
          <a:p>
            <a:pPr algn="ctr"/>
            <a:endParaRPr lang="et-EE" sz="1400">
              <a:latin typeface="+mj-lt"/>
            </a:endParaRPr>
          </a:p>
        </p:txBody>
      </p:sp>
      <p:grpSp>
        <p:nvGrpSpPr>
          <p:cNvPr id="23" name="Group 30">
            <a:extLst>
              <a:ext uri="{FF2B5EF4-FFF2-40B4-BE49-F238E27FC236}">
                <a16:creationId xmlns:a16="http://schemas.microsoft.com/office/drawing/2014/main" id="{ED9AC8BA-D0FC-6309-802E-F0C1F21BEFD1}"/>
              </a:ext>
            </a:extLst>
          </p:cNvPr>
          <p:cNvGrpSpPr>
            <a:grpSpLocks noGrp="1" noUngrp="1" noRot="1" noMove="1" noResize="1"/>
          </p:cNvGrpSpPr>
          <p:nvPr/>
        </p:nvGrpSpPr>
        <p:grpSpPr>
          <a:xfrm>
            <a:off x="805093" y="2563729"/>
            <a:ext cx="3130970" cy="1719043"/>
            <a:chOff x="2079071" y="1760170"/>
            <a:chExt cx="3130970" cy="1719043"/>
          </a:xfrm>
        </p:grpSpPr>
        <p:pic>
          <p:nvPicPr>
            <p:cNvPr id="25" name="Graphic 31">
              <a:extLst>
                <a:ext uri="{FF2B5EF4-FFF2-40B4-BE49-F238E27FC236}">
                  <a16:creationId xmlns:a16="http://schemas.microsoft.com/office/drawing/2014/main" id="{034139A3-27A9-A3BF-5B40-C5C558B35B4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29" name="TextBox 28">
              <a:extLst>
                <a:ext uri="{FF2B5EF4-FFF2-40B4-BE49-F238E27FC236}">
                  <a16:creationId xmlns:a16="http://schemas.microsoft.com/office/drawing/2014/main" id="{FB371897-9930-8A8F-5D21-1055BC41D93A}"/>
                </a:ext>
              </a:extLst>
            </p:cNvPr>
            <p:cNvSpPr txBox="1">
              <a:spLocks noGrp="1" noRot="1" noMove="1" noResize="1" noEditPoints="1" noAdjustHandles="1" noChangeArrowheads="1" noChangeShapeType="1"/>
            </p:cNvSpPr>
            <p:nvPr/>
          </p:nvSpPr>
          <p:spPr>
            <a:xfrm>
              <a:off x="3166419" y="2125457"/>
              <a:ext cx="918618" cy="4001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600" b="0" i="0" u="none" strike="noStrike" kern="1200" cap="none" spc="0" normalizeH="0" baseline="0" noProof="0">
                  <a:ln>
                    <a:noFill/>
                  </a:ln>
                  <a:solidFill>
                    <a:schemeClr val="accent1"/>
                  </a:solidFill>
                  <a:effectLst/>
                  <a:uLnTx/>
                  <a:uFillTx/>
                  <a:latin typeface="Aino"/>
                  <a:ea typeface="+mn-ea"/>
                  <a:cs typeface="+mn-cs"/>
                </a:rPr>
                <a:t>60%</a:t>
              </a:r>
              <a:endParaRPr kumimoji="0" lang="en-GB" sz="2600" b="0" i="0" u="none" strike="noStrike" kern="1200" cap="none" spc="0" normalizeH="0" baseline="0" noProof="0">
                <a:ln>
                  <a:noFill/>
                </a:ln>
                <a:solidFill>
                  <a:schemeClr val="accent1"/>
                </a:solidFill>
                <a:effectLst/>
                <a:uLnTx/>
                <a:uFillTx/>
                <a:latin typeface="Aino"/>
                <a:ea typeface="+mn-ea"/>
                <a:cs typeface="+mn-cs"/>
              </a:endParaRPr>
            </a:p>
          </p:txBody>
        </p:sp>
        <p:sp>
          <p:nvSpPr>
            <p:cNvPr id="30" name="TextBox 29">
              <a:extLst>
                <a:ext uri="{FF2B5EF4-FFF2-40B4-BE49-F238E27FC236}">
                  <a16:creationId xmlns:a16="http://schemas.microsoft.com/office/drawing/2014/main" id="{DF4DE5AE-66D9-3AC2-0309-7334DEF98FB5}"/>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engaged</a:t>
              </a:r>
              <a:r>
                <a:rPr kumimoji="0" lang="et-EE" sz="1600" b="0" i="0" u="none" strike="noStrike" kern="1200" cap="none" spc="0" normalizeH="0" baseline="0" noProof="0">
                  <a:ln>
                    <a:noFill/>
                  </a:ln>
                  <a:solidFill>
                    <a:schemeClr val="accent1"/>
                  </a:solidFill>
                  <a:effectLst/>
                  <a:uLnTx/>
                  <a:uFillTx/>
                  <a:latin typeface="Aino"/>
                  <a:ea typeface="+mn-ea"/>
                  <a:cs typeface="+mn-cs"/>
                </a:rPr>
                <a:t> in</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work</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33" name="Group 30">
            <a:extLst>
              <a:ext uri="{FF2B5EF4-FFF2-40B4-BE49-F238E27FC236}">
                <a16:creationId xmlns:a16="http://schemas.microsoft.com/office/drawing/2014/main" id="{ACFFD6ED-BFD1-5614-0B6B-13F21F97FE30}"/>
              </a:ext>
            </a:extLst>
          </p:cNvPr>
          <p:cNvGrpSpPr>
            <a:grpSpLocks noGrp="1" noUngrp="1" noRot="1" noMove="1" noResize="1"/>
          </p:cNvGrpSpPr>
          <p:nvPr/>
        </p:nvGrpSpPr>
        <p:grpSpPr>
          <a:xfrm>
            <a:off x="8320327" y="2469604"/>
            <a:ext cx="3130970" cy="1719043"/>
            <a:chOff x="2079071" y="1760170"/>
            <a:chExt cx="3130970" cy="1719043"/>
          </a:xfrm>
        </p:grpSpPr>
        <p:pic>
          <p:nvPicPr>
            <p:cNvPr id="37" name="Graphic 31">
              <a:extLst>
                <a:ext uri="{FF2B5EF4-FFF2-40B4-BE49-F238E27FC236}">
                  <a16:creationId xmlns:a16="http://schemas.microsoft.com/office/drawing/2014/main" id="{BC868968-3661-C45E-4F9F-05E7B1A148B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39" name="TextBox 38">
              <a:extLst>
                <a:ext uri="{FF2B5EF4-FFF2-40B4-BE49-F238E27FC236}">
                  <a16:creationId xmlns:a16="http://schemas.microsoft.com/office/drawing/2014/main" id="{3E6C5947-B6E7-2BB0-6573-E7CDED9C7B50}"/>
                </a:ext>
              </a:extLst>
            </p:cNvPr>
            <p:cNvSpPr txBox="1">
              <a:spLocks noGrp="1" noRot="1" noMove="1" noResize="1" noEditPoints="1" noAdjustHandles="1" noChangeArrowheads="1" noChangeShapeType="1"/>
            </p:cNvSpPr>
            <p:nvPr/>
          </p:nvSpPr>
          <p:spPr>
            <a:xfrm>
              <a:off x="3047993" y="2125457"/>
              <a:ext cx="1122923" cy="400110"/>
            </a:xfrm>
            <a:prstGeom prst="rect">
              <a:avLst/>
            </a:prstGeom>
            <a:noFill/>
          </p:spPr>
          <p:txBody>
            <a:bodyPr wrap="square" lIns="0" tIns="0" rIns="0" bIns="0" rtlCol="0" anchor="ctr">
              <a:spAutoFit/>
            </a:bodyPr>
            <a:lstStyle/>
            <a:p>
              <a:pPr algn="ctr">
                <a:defRPr/>
              </a:pPr>
              <a:r>
                <a:rPr lang="et-EE" sz="2600">
                  <a:solidFill>
                    <a:schemeClr val="accent1"/>
                  </a:solidFill>
                  <a:latin typeface="Aino"/>
                </a:rPr>
                <a:t>10%</a:t>
              </a:r>
              <a:endParaRPr lang="en-GB" sz="2600">
                <a:solidFill>
                  <a:schemeClr val="accent1"/>
                </a:solidFill>
                <a:latin typeface="Aino"/>
              </a:endParaRPr>
            </a:p>
          </p:txBody>
        </p:sp>
        <p:sp>
          <p:nvSpPr>
            <p:cNvPr id="40" name="TextBox 39">
              <a:extLst>
                <a:ext uri="{FF2B5EF4-FFF2-40B4-BE49-F238E27FC236}">
                  <a16:creationId xmlns:a16="http://schemas.microsoft.com/office/drawing/2014/main" id="{83B272A5-DEF7-B5C4-7DEA-3D9D364A9960}"/>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chemeClr val="accent1"/>
                  </a:solidFill>
                  <a:effectLst/>
                  <a:uLnTx/>
                  <a:uFillTx/>
                  <a:latin typeface="Aino"/>
                  <a:ea typeface="+mn-ea"/>
                  <a:cs typeface="+mn-cs"/>
                </a:rPr>
                <a:t>NEET</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41" name="Group 30">
            <a:extLst>
              <a:ext uri="{FF2B5EF4-FFF2-40B4-BE49-F238E27FC236}">
                <a16:creationId xmlns:a16="http://schemas.microsoft.com/office/drawing/2014/main" id="{F0E70B09-3CDC-1734-276F-FDFEE96C1408}"/>
              </a:ext>
            </a:extLst>
          </p:cNvPr>
          <p:cNvGrpSpPr>
            <a:grpSpLocks noGrp="1" noUngrp="1" noRot="1" noMove="1" noResize="1"/>
          </p:cNvGrpSpPr>
          <p:nvPr/>
        </p:nvGrpSpPr>
        <p:grpSpPr>
          <a:xfrm>
            <a:off x="8318489" y="4519139"/>
            <a:ext cx="3130970" cy="1719043"/>
            <a:chOff x="2079071" y="1760170"/>
            <a:chExt cx="3130970" cy="1719043"/>
          </a:xfrm>
        </p:grpSpPr>
        <p:pic>
          <p:nvPicPr>
            <p:cNvPr id="42" name="Graphic 31">
              <a:extLst>
                <a:ext uri="{FF2B5EF4-FFF2-40B4-BE49-F238E27FC236}">
                  <a16:creationId xmlns:a16="http://schemas.microsoft.com/office/drawing/2014/main" id="{9125C8A3-C521-0590-1A90-61F4D619836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43" name="TextBox 42">
              <a:extLst>
                <a:ext uri="{FF2B5EF4-FFF2-40B4-BE49-F238E27FC236}">
                  <a16:creationId xmlns:a16="http://schemas.microsoft.com/office/drawing/2014/main" id="{FFDF1D31-F4EC-4873-4859-DD4ED6B2C4B7}"/>
                </a:ext>
              </a:extLst>
            </p:cNvPr>
            <p:cNvSpPr txBox="1">
              <a:spLocks noGrp="1" noRot="1" noMove="1" noResize="1" noEditPoints="1" noAdjustHandles="1" noChangeArrowheads="1" noChangeShapeType="1"/>
            </p:cNvSpPr>
            <p:nvPr/>
          </p:nvSpPr>
          <p:spPr>
            <a:xfrm>
              <a:off x="3166419" y="2125457"/>
              <a:ext cx="918618" cy="400110"/>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600" b="0" i="0" u="none" strike="noStrike" kern="1200" cap="none" spc="0" normalizeH="0" baseline="0" noProof="0">
                  <a:ln>
                    <a:noFill/>
                  </a:ln>
                  <a:solidFill>
                    <a:schemeClr val="accent1"/>
                  </a:solidFill>
                  <a:effectLst/>
                  <a:uLnTx/>
                  <a:uFillTx/>
                  <a:latin typeface="Aino"/>
                  <a:ea typeface="+mn-ea"/>
                  <a:cs typeface="+mn-cs"/>
                </a:rPr>
                <a:t>14%</a:t>
              </a:r>
              <a:endParaRPr kumimoji="0" lang="en-GB" sz="2600" b="0" i="0" u="none" strike="noStrike" kern="1200" cap="none" spc="0" normalizeH="0" baseline="0" noProof="0">
                <a:ln>
                  <a:noFill/>
                </a:ln>
                <a:solidFill>
                  <a:schemeClr val="accent1"/>
                </a:solidFill>
                <a:effectLst/>
                <a:uLnTx/>
                <a:uFillTx/>
                <a:latin typeface="Aino"/>
                <a:ea typeface="+mn-ea"/>
                <a:cs typeface="+mn-cs"/>
              </a:endParaRPr>
            </a:p>
          </p:txBody>
        </p:sp>
        <p:sp>
          <p:nvSpPr>
            <p:cNvPr id="44" name="TextBox 43">
              <a:extLst>
                <a:ext uri="{FF2B5EF4-FFF2-40B4-BE49-F238E27FC236}">
                  <a16:creationId xmlns:a16="http://schemas.microsoft.com/office/drawing/2014/main" id="{DBA473D8-1A5C-D470-A508-FA48DD7FB9CC}"/>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unemployment</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45" name="Group 30">
            <a:extLst>
              <a:ext uri="{FF2B5EF4-FFF2-40B4-BE49-F238E27FC236}">
                <a16:creationId xmlns:a16="http://schemas.microsoft.com/office/drawing/2014/main" id="{AFF3D171-A031-362E-470C-F65FE0B0089F}"/>
              </a:ext>
            </a:extLst>
          </p:cNvPr>
          <p:cNvGrpSpPr>
            <a:grpSpLocks noGrp="1" noUngrp="1" noRot="1" noMove="1" noResize="1"/>
          </p:cNvGrpSpPr>
          <p:nvPr/>
        </p:nvGrpSpPr>
        <p:grpSpPr>
          <a:xfrm>
            <a:off x="806046" y="4551312"/>
            <a:ext cx="3130970" cy="1719043"/>
            <a:chOff x="2079071" y="1760170"/>
            <a:chExt cx="3130970" cy="1719043"/>
          </a:xfrm>
        </p:grpSpPr>
        <p:pic>
          <p:nvPicPr>
            <p:cNvPr id="46" name="Graphic 31">
              <a:extLst>
                <a:ext uri="{FF2B5EF4-FFF2-40B4-BE49-F238E27FC236}">
                  <a16:creationId xmlns:a16="http://schemas.microsoft.com/office/drawing/2014/main" id="{72B6AD91-9421-E5A7-93A5-A390CAC6785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7993" y="1760170"/>
              <a:ext cx="1122923" cy="1122923"/>
            </a:xfrm>
            <a:prstGeom prst="rect">
              <a:avLst/>
            </a:prstGeom>
          </p:spPr>
        </p:pic>
        <p:sp>
          <p:nvSpPr>
            <p:cNvPr id="47" name="TextBox 46">
              <a:extLst>
                <a:ext uri="{FF2B5EF4-FFF2-40B4-BE49-F238E27FC236}">
                  <a16:creationId xmlns:a16="http://schemas.microsoft.com/office/drawing/2014/main" id="{6ABAB3FE-7521-51BE-DEE8-5F5A5E840CB3}"/>
                </a:ext>
              </a:extLst>
            </p:cNvPr>
            <p:cNvSpPr txBox="1">
              <a:spLocks noGrp="1" noRot="1" noMove="1" noResize="1" noEditPoints="1" noAdjustHandles="1" noChangeArrowheads="1" noChangeShapeType="1"/>
            </p:cNvSpPr>
            <p:nvPr/>
          </p:nvSpPr>
          <p:spPr>
            <a:xfrm>
              <a:off x="3047993" y="2125457"/>
              <a:ext cx="1122923" cy="400110"/>
            </a:xfrm>
            <a:prstGeom prst="rect">
              <a:avLst/>
            </a:prstGeom>
            <a:noFill/>
          </p:spPr>
          <p:txBody>
            <a:bodyPr wrap="square" lIns="0" tIns="0" rIns="0" bIns="0" rtlCol="0" anchor="ctr">
              <a:spAutoFit/>
            </a:bodyPr>
            <a:lstStyle/>
            <a:p>
              <a:pPr algn="ctr">
                <a:defRPr/>
              </a:pPr>
              <a:r>
                <a:rPr lang="et-EE" sz="2600">
                  <a:solidFill>
                    <a:schemeClr val="accent1"/>
                  </a:solidFill>
                  <a:latin typeface="Aino"/>
                </a:rPr>
                <a:t>90%</a:t>
              </a:r>
              <a:endParaRPr lang="en-GB" sz="2600">
                <a:solidFill>
                  <a:schemeClr val="accent1"/>
                </a:solidFill>
                <a:latin typeface="Aino"/>
              </a:endParaRPr>
            </a:p>
          </p:txBody>
        </p:sp>
        <p:sp>
          <p:nvSpPr>
            <p:cNvPr id="48" name="TextBox 47">
              <a:extLst>
                <a:ext uri="{FF2B5EF4-FFF2-40B4-BE49-F238E27FC236}">
                  <a16:creationId xmlns:a16="http://schemas.microsoft.com/office/drawing/2014/main" id="{5713F410-5988-7F18-3F5E-337E4F06D56F}"/>
                </a:ext>
              </a:extLst>
            </p:cNvPr>
            <p:cNvSpPr txBox="1">
              <a:spLocks noGrp="1" noRot="1" noMove="1" noResize="1" noEditPoints="1" noAdjustHandles="1" noChangeArrowheads="1" noChangeShapeType="1"/>
            </p:cNvSpPr>
            <p:nvPr/>
          </p:nvSpPr>
          <p:spPr>
            <a:xfrm>
              <a:off x="2079071" y="2986770"/>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satisfied</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with</a:t>
              </a:r>
              <a:br>
                <a:rPr kumimoji="0" lang="et-EE" sz="1600" b="0" i="0" u="none" strike="noStrike" kern="1200" cap="none" spc="0" normalizeH="0" baseline="0" noProof="0">
                  <a:ln>
                    <a:noFill/>
                  </a:ln>
                  <a:solidFill>
                    <a:schemeClr val="accent1"/>
                  </a:solidFill>
                  <a:effectLst/>
                  <a:uLnTx/>
                  <a:uFillTx/>
                  <a:latin typeface="Aino"/>
                  <a:ea typeface="+mn-ea"/>
                  <a:cs typeface="+mn-cs"/>
                </a:rPr>
              </a:br>
              <a:r>
                <a:rPr kumimoji="0" lang="et-EE" sz="1600" b="0" i="0" u="none" strike="noStrike" kern="1200" cap="none" spc="0" normalizeH="0" baseline="0" noProof="0" err="1">
                  <a:ln>
                    <a:noFill/>
                  </a:ln>
                  <a:solidFill>
                    <a:schemeClr val="accent1"/>
                  </a:solidFill>
                  <a:effectLst/>
                  <a:uLnTx/>
                  <a:uFillTx/>
                  <a:latin typeface="Aino"/>
                  <a:ea typeface="+mn-ea"/>
                  <a:cs typeface="+mn-cs"/>
                </a:rPr>
                <a:t>youth</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work</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spTree>
    <p:extLst>
      <p:ext uri="{BB962C8B-B14F-4D97-AF65-F5344CB8AC3E}">
        <p14:creationId xmlns:p14="http://schemas.microsoft.com/office/powerpoint/2010/main" val="1936236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50"/>
                                        <p:tgtEl>
                                          <p:spTgt spid="45"/>
                                        </p:tgtEl>
                                      </p:cBhvr>
                                    </p:animEffect>
                                    <p:anim calcmode="lin" valueType="num">
                                      <p:cBhvr>
                                        <p:cTn id="14" dur="750" fill="hold"/>
                                        <p:tgtEl>
                                          <p:spTgt spid="45"/>
                                        </p:tgtEl>
                                        <p:attrNameLst>
                                          <p:attrName>ppt_x</p:attrName>
                                        </p:attrNameLst>
                                      </p:cBhvr>
                                      <p:tavLst>
                                        <p:tav tm="0">
                                          <p:val>
                                            <p:strVal val="#ppt_x"/>
                                          </p:val>
                                        </p:tav>
                                        <p:tav tm="100000">
                                          <p:val>
                                            <p:strVal val="#ppt_x"/>
                                          </p:val>
                                        </p:tav>
                                      </p:tavLst>
                                    </p:anim>
                                    <p:anim calcmode="lin" valueType="num">
                                      <p:cBhvr>
                                        <p:cTn id="15" dur="75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50"/>
                                        <p:tgtEl>
                                          <p:spTgt spid="33"/>
                                        </p:tgtEl>
                                      </p:cBhvr>
                                    </p:animEffect>
                                    <p:anim calcmode="lin" valueType="num">
                                      <p:cBhvr>
                                        <p:cTn id="20" dur="750" fill="hold"/>
                                        <p:tgtEl>
                                          <p:spTgt spid="33"/>
                                        </p:tgtEl>
                                        <p:attrNameLst>
                                          <p:attrName>ppt_x</p:attrName>
                                        </p:attrNameLst>
                                      </p:cBhvr>
                                      <p:tavLst>
                                        <p:tav tm="0">
                                          <p:val>
                                            <p:strVal val="#ppt_x"/>
                                          </p:val>
                                        </p:tav>
                                        <p:tav tm="100000">
                                          <p:val>
                                            <p:strVal val="#ppt_x"/>
                                          </p:val>
                                        </p:tav>
                                      </p:tavLst>
                                    </p:anim>
                                    <p:anim calcmode="lin" valueType="num">
                                      <p:cBhvr>
                                        <p:cTn id="21" dur="75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5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750"/>
                                        <p:tgtEl>
                                          <p:spTgt spid="41"/>
                                        </p:tgtEl>
                                      </p:cBhvr>
                                    </p:animEffect>
                                    <p:anim calcmode="lin" valueType="num">
                                      <p:cBhvr>
                                        <p:cTn id="26" dur="750" fill="hold"/>
                                        <p:tgtEl>
                                          <p:spTgt spid="41"/>
                                        </p:tgtEl>
                                        <p:attrNameLst>
                                          <p:attrName>ppt_x</p:attrName>
                                        </p:attrNameLst>
                                      </p:cBhvr>
                                      <p:tavLst>
                                        <p:tav tm="0">
                                          <p:val>
                                            <p:strVal val="#ppt_x"/>
                                          </p:val>
                                        </p:tav>
                                        <p:tav tm="100000">
                                          <p:val>
                                            <p:strVal val="#ppt_x"/>
                                          </p:val>
                                        </p:tav>
                                      </p:tavLst>
                                    </p:anim>
                                    <p:anim calcmode="lin" valueType="num">
                                      <p:cBhvr>
                                        <p:cTn id="27"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p:cNvSpPr>
          <p:nvPr>
            <p:ph type="title"/>
          </p:nvPr>
        </p:nvSpPr>
        <p:spPr>
          <a:xfrm>
            <a:off x="623886" y="658801"/>
            <a:ext cx="11054969" cy="1617674"/>
          </a:xfrm>
        </p:spPr>
        <p:txBody>
          <a:bodyPr/>
          <a:lstStyle/>
          <a:p>
            <a:r>
              <a:rPr lang="en-US" sz="4400"/>
              <a:t>Youth sector in Estonia. Main elements</a:t>
            </a:r>
            <a:endParaRPr lang="et-EE" sz="4400"/>
          </a:p>
        </p:txBody>
      </p:sp>
      <p:sp>
        <p:nvSpPr>
          <p:cNvPr id="2" name="Teksti kohatäide 1">
            <a:extLst>
              <a:ext uri="{FF2B5EF4-FFF2-40B4-BE49-F238E27FC236}">
                <a16:creationId xmlns:a16="http://schemas.microsoft.com/office/drawing/2014/main" id="{23F0875F-25E2-46BB-A757-795DBA2681E1}"/>
              </a:ext>
            </a:extLst>
          </p:cNvPr>
          <p:cNvSpPr>
            <a:spLocks noGrp="1" noRot="1" noMove="1" noResize="1" noEditPoints="1" noAdjustHandles="1" noChangeArrowheads="1" noChangeShapeType="1"/>
          </p:cNvSpPr>
          <p:nvPr>
            <p:ph type="body" sz="quarter" idx="12"/>
          </p:nvPr>
        </p:nvSpPr>
        <p:spPr>
          <a:xfrm>
            <a:off x="623887" y="3429000"/>
            <a:ext cx="4722813" cy="2808288"/>
          </a:xfrm>
        </p:spPr>
        <p:txBody>
          <a:bodyPr anchor="b"/>
          <a:lstStyle/>
          <a:p>
            <a:r>
              <a:rPr lang="en-US" dirty="0"/>
              <a:t>Young people have a say in decisions </a:t>
            </a:r>
            <a:br>
              <a:rPr lang="et-EE" dirty="0"/>
            </a:br>
            <a:r>
              <a:rPr lang="en-US" dirty="0"/>
              <a:t>that affect them:</a:t>
            </a:r>
            <a:r>
              <a:rPr lang="et-EE" dirty="0"/>
              <a:t> </a:t>
            </a:r>
            <a:r>
              <a:rPr lang="en-US" dirty="0"/>
              <a:t>VOTING RIGHTS START AT AGE 16 in local elections.</a:t>
            </a:r>
            <a:endParaRPr lang="et-EE" dirty="0"/>
          </a:p>
          <a:p>
            <a:endParaRPr lang="et-EE" dirty="0"/>
          </a:p>
          <a:p>
            <a:r>
              <a:rPr lang="et-EE" dirty="0"/>
              <a:t>The </a:t>
            </a:r>
            <a:r>
              <a:rPr lang="et-EE" dirty="0" err="1"/>
              <a:t>rights</a:t>
            </a:r>
            <a:r>
              <a:rPr lang="et-EE" dirty="0"/>
              <a:t> of STUDENT and </a:t>
            </a:r>
            <a:r>
              <a:rPr lang="en-US" dirty="0"/>
              <a:t>YOUTH COUNCILS </a:t>
            </a:r>
            <a:r>
              <a:rPr lang="et-EE" dirty="0"/>
              <a:t>are </a:t>
            </a:r>
            <a:r>
              <a:rPr lang="et-EE" dirty="0" err="1"/>
              <a:t>enshrined</a:t>
            </a:r>
            <a:r>
              <a:rPr lang="et-EE" dirty="0"/>
              <a:t> in </a:t>
            </a:r>
            <a:r>
              <a:rPr lang="et-EE" dirty="0" err="1"/>
              <a:t>law</a:t>
            </a:r>
            <a:r>
              <a:rPr lang="et-EE" dirty="0"/>
              <a:t>.</a:t>
            </a:r>
            <a:endParaRPr lang="en-US" dirty="0"/>
          </a:p>
          <a:p>
            <a:endParaRPr lang="et-EE" dirty="0"/>
          </a:p>
          <a:p>
            <a:r>
              <a:rPr lang="en-US" dirty="0"/>
              <a:t>HOBBY EDUCATION has its own curricula, providing broad </a:t>
            </a:r>
            <a:br>
              <a:rPr lang="et-EE" dirty="0"/>
            </a:br>
            <a:r>
              <a:rPr lang="en-US" dirty="0"/>
              <a:t>self-development options in areas like music</a:t>
            </a:r>
            <a:r>
              <a:rPr lang="et-EE" dirty="0"/>
              <a:t>, </a:t>
            </a:r>
            <a:r>
              <a:rPr lang="et-EE" dirty="0" err="1"/>
              <a:t>arts</a:t>
            </a:r>
            <a:r>
              <a:rPr lang="et-EE" dirty="0"/>
              <a:t>, </a:t>
            </a:r>
            <a:r>
              <a:rPr lang="en-US" dirty="0"/>
              <a:t>sports</a:t>
            </a:r>
            <a:r>
              <a:rPr lang="et-EE" dirty="0"/>
              <a:t> and </a:t>
            </a:r>
            <a:r>
              <a:rPr lang="et-EE" dirty="0" err="1"/>
              <a:t>technology</a:t>
            </a:r>
            <a:r>
              <a:rPr lang="et-EE" dirty="0"/>
              <a:t>.</a:t>
            </a:r>
            <a:br>
              <a:rPr lang="et-EE" dirty="0"/>
            </a:br>
            <a:endParaRPr lang="et-EE" dirty="0"/>
          </a:p>
          <a:p>
            <a:r>
              <a:rPr lang="en-US" dirty="0"/>
              <a:t>With three Bachelor's and one Master's </a:t>
            </a:r>
            <a:r>
              <a:rPr lang="en-US" dirty="0" err="1"/>
              <a:t>programmes</a:t>
            </a:r>
            <a:r>
              <a:rPr lang="en-US" dirty="0"/>
              <a:t>, Estonia </a:t>
            </a:r>
            <a:r>
              <a:rPr lang="en-US" dirty="0" err="1"/>
              <a:t>prioritises</a:t>
            </a:r>
            <a:r>
              <a:rPr lang="en-US" dirty="0"/>
              <a:t> PROFESSIONAL YOUTH WORK </a:t>
            </a:r>
            <a:r>
              <a:rPr lang="et-EE" dirty="0"/>
              <a:t>E</a:t>
            </a:r>
            <a:r>
              <a:rPr lang="en-US" dirty="0"/>
              <a:t>DUCATION</a:t>
            </a:r>
            <a:r>
              <a:rPr lang="et-EE" dirty="0"/>
              <a:t>.</a:t>
            </a:r>
          </a:p>
        </p:txBody>
      </p:sp>
      <p:sp>
        <p:nvSpPr>
          <p:cNvPr id="3" name="Teksti kohatäide 2">
            <a:extLst>
              <a:ext uri="{FF2B5EF4-FFF2-40B4-BE49-F238E27FC236}">
                <a16:creationId xmlns:a16="http://schemas.microsoft.com/office/drawing/2014/main" id="{9E26322A-2112-4D81-5DDA-CB13542B1B8C}"/>
              </a:ext>
            </a:extLst>
          </p:cNvPr>
          <p:cNvSpPr>
            <a:spLocks/>
          </p:cNvSpPr>
          <p:nvPr>
            <p:ph type="body" sz="quarter" idx="13"/>
          </p:nvPr>
        </p:nvSpPr>
        <p:spPr>
          <a:xfrm>
            <a:off x="6096001" y="658801"/>
            <a:ext cx="5472112" cy="5578487"/>
          </a:xfrm>
        </p:spPr>
        <p:txBody>
          <a:bodyPr anchor="b"/>
          <a:lstStyle/>
          <a:p>
            <a:r>
              <a:rPr lang="en-US" dirty="0"/>
              <a:t>State-</a:t>
            </a:r>
            <a:r>
              <a:rPr lang="et-EE" dirty="0" err="1"/>
              <a:t>coordinated</a:t>
            </a:r>
            <a:r>
              <a:rPr lang="et-EE" dirty="0"/>
              <a:t> </a:t>
            </a:r>
            <a:r>
              <a:rPr lang="et-EE" dirty="0" err="1"/>
              <a:t>but</a:t>
            </a:r>
            <a:r>
              <a:rPr lang="et-EE" dirty="0"/>
              <a:t> </a:t>
            </a:r>
            <a:r>
              <a:rPr lang="et-EE" dirty="0" err="1"/>
              <a:t>youth-driven</a:t>
            </a:r>
            <a:r>
              <a:rPr lang="en-US" dirty="0"/>
              <a:t> </a:t>
            </a:r>
            <a:br>
              <a:rPr lang="et-EE" dirty="0"/>
            </a:br>
            <a:r>
              <a:rPr lang="en-US" dirty="0"/>
              <a:t>YOUTH INFORMATION </a:t>
            </a:r>
            <a:r>
              <a:rPr lang="et-EE" dirty="0"/>
              <a:t>PORTAL</a:t>
            </a:r>
            <a:r>
              <a:rPr lang="en-US" dirty="0"/>
              <a:t> gathers crucial information on education, career, relationships, health, </a:t>
            </a:r>
            <a:r>
              <a:rPr lang="et-EE" dirty="0"/>
              <a:t>etc</a:t>
            </a:r>
            <a:r>
              <a:rPr lang="en-US" dirty="0"/>
              <a:t>, and is </a:t>
            </a:r>
            <a:r>
              <a:rPr lang="et-EE" dirty="0" err="1"/>
              <a:t>widely</a:t>
            </a:r>
            <a:r>
              <a:rPr lang="en-US" dirty="0"/>
              <a:t> used.</a:t>
            </a:r>
            <a:endParaRPr lang="et-EE" dirty="0"/>
          </a:p>
          <a:p>
            <a:endParaRPr lang="et-EE" dirty="0"/>
          </a:p>
          <a:p>
            <a:r>
              <a:rPr lang="en-US" dirty="0"/>
              <a:t>DIVERSE SUPPORT FOR YOUNG PEOPLE: </a:t>
            </a:r>
            <a:br>
              <a:rPr lang="et-EE" dirty="0"/>
            </a:br>
            <a:r>
              <a:rPr lang="en-US" dirty="0"/>
              <a:t>From tackling </a:t>
            </a:r>
            <a:r>
              <a:rPr lang="en-US" sz="1600" dirty="0"/>
              <a:t>NEET</a:t>
            </a:r>
            <a:r>
              <a:rPr lang="en-US" dirty="0"/>
              <a:t> challenges to</a:t>
            </a:r>
            <a:r>
              <a:rPr lang="et-EE" dirty="0"/>
              <a:t> </a:t>
            </a:r>
            <a:r>
              <a:rPr lang="en-US" dirty="0"/>
              <a:t>special </a:t>
            </a:r>
            <a:r>
              <a:rPr lang="en-US" dirty="0" err="1"/>
              <a:t>programmes</a:t>
            </a:r>
            <a:r>
              <a:rPr lang="en-US" dirty="0"/>
              <a:t> for </a:t>
            </a:r>
            <a:r>
              <a:rPr lang="et-EE" dirty="0" err="1"/>
              <a:t>talented</a:t>
            </a:r>
            <a:r>
              <a:rPr lang="et-EE" dirty="0"/>
              <a:t> </a:t>
            </a:r>
            <a:r>
              <a:rPr lang="et-EE" dirty="0" err="1"/>
              <a:t>young</a:t>
            </a:r>
            <a:r>
              <a:rPr lang="et-EE" dirty="0"/>
              <a:t> </a:t>
            </a:r>
            <a:r>
              <a:rPr lang="et-EE" dirty="0" err="1"/>
              <a:t>people</a:t>
            </a:r>
            <a:r>
              <a:rPr lang="et-EE" dirty="0"/>
              <a:t>.</a:t>
            </a:r>
          </a:p>
          <a:p>
            <a:pPr marL="0" indent="0">
              <a:buNone/>
            </a:pPr>
            <a:endParaRPr lang="et-EE" dirty="0"/>
          </a:p>
          <a:p>
            <a:r>
              <a:rPr lang="en-US" dirty="0"/>
              <a:t>QUALITY </a:t>
            </a:r>
            <a:r>
              <a:rPr lang="et-EE" dirty="0"/>
              <a:t>OF </a:t>
            </a:r>
            <a:r>
              <a:rPr lang="en-US" dirty="0"/>
              <a:t>YOUTH WORK</a:t>
            </a:r>
            <a:r>
              <a:rPr lang="et-EE" dirty="0"/>
              <a:t> </a:t>
            </a:r>
            <a:r>
              <a:rPr lang="et-EE" dirty="0" err="1"/>
              <a:t>is</a:t>
            </a:r>
            <a:r>
              <a:rPr lang="et-EE" dirty="0"/>
              <a:t> </a:t>
            </a:r>
            <a:r>
              <a:rPr lang="en-US" dirty="0"/>
              <a:t>supported by </a:t>
            </a:r>
            <a:br>
              <a:rPr lang="et-EE" dirty="0"/>
            </a:br>
            <a:r>
              <a:rPr lang="en-US" dirty="0"/>
              <a:t>a </a:t>
            </a:r>
            <a:r>
              <a:rPr lang="et-EE" dirty="0" err="1"/>
              <a:t>quality</a:t>
            </a:r>
            <a:r>
              <a:rPr lang="en-US" dirty="0"/>
              <a:t> assessment model actively used by local governments.</a:t>
            </a:r>
            <a:endParaRPr lang="et-EE" dirty="0"/>
          </a:p>
          <a:p>
            <a:endParaRPr lang="et-EE" dirty="0"/>
          </a:p>
          <a:p>
            <a:r>
              <a:rPr lang="en-US" dirty="0"/>
              <a:t>Estonia's youth sector's future is directed </a:t>
            </a:r>
            <a:br>
              <a:rPr lang="et-EE" dirty="0"/>
            </a:br>
            <a:r>
              <a:rPr lang="en-US" dirty="0"/>
              <a:t>by STRATEGY 2035, developed in collaboration with all stakeholders.</a:t>
            </a:r>
            <a:endParaRPr lang="et-EE" dirty="0"/>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961530AC-B62C-4D80-BCBC-AE9631C9787E}"/>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2501916" y="1339"/>
            <a:ext cx="9690084" cy="6856661"/>
          </a:xfrm>
          <a:prstGeom prst="rect">
            <a:avLst/>
          </a:prstGeom>
        </p:spPr>
      </p:pic>
      <p:sp>
        <p:nvSpPr>
          <p:cNvPr id="11" name="Ristkülik 10">
            <a:extLst>
              <a:ext uri="{FF2B5EF4-FFF2-40B4-BE49-F238E27FC236}">
                <a16:creationId xmlns:a16="http://schemas.microsoft.com/office/drawing/2014/main" id="{5872222B-9601-4856-9295-7B7555E09E49}"/>
              </a:ext>
            </a:extLst>
          </p:cNvPr>
          <p:cNvSpPr>
            <a:spLocks noGrp="1" noRot="1" noMove="1" noResize="1" noEditPoints="1" noAdjustHandles="1" noChangeArrowheads="1" noChangeShapeType="1"/>
          </p:cNvSpPr>
          <p:nvPr/>
        </p:nvSpPr>
        <p:spPr>
          <a:xfrm>
            <a:off x="2501916" y="-1339"/>
            <a:ext cx="8377472" cy="6858000"/>
          </a:xfrm>
          <a:prstGeom prst="rect">
            <a:avLst/>
          </a:prstGeom>
          <a:gradFill flip="none" rotWithShape="1">
            <a:gsLst>
              <a:gs pos="32000">
                <a:schemeClr val="bg1">
                  <a:alpha val="0"/>
                </a:schemeClr>
              </a:gs>
              <a:gs pos="69000">
                <a:schemeClr val="bg1"/>
              </a:gs>
            </a:gsLst>
            <a:lin ang="9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itle 4"/>
          <p:cNvSpPr>
            <a:spLocks noGrp="1" noRot="1" noMove="1" noResize="1" noEditPoints="1" noAdjustHandles="1" noChangeArrowheads="1" noChangeShapeType="1"/>
          </p:cNvSpPr>
          <p:nvPr>
            <p:ph type="title"/>
          </p:nvPr>
        </p:nvSpPr>
        <p:spPr>
          <a:xfrm>
            <a:off x="623888" y="4375714"/>
            <a:ext cx="5323009" cy="1617674"/>
          </a:xfrm>
        </p:spPr>
        <p:txBody>
          <a:bodyPr/>
          <a:lstStyle/>
          <a:p>
            <a:r>
              <a:rPr lang="et-EE" sz="9600"/>
              <a:t>80%</a:t>
            </a:r>
            <a:r>
              <a:rPr lang="et-EE" sz="4000"/>
              <a:t> </a:t>
            </a:r>
            <a:br>
              <a:rPr lang="et-EE" sz="4000"/>
            </a:br>
            <a:r>
              <a:rPr lang="en-US" sz="2200">
                <a:latin typeface="+mn-lt"/>
              </a:rPr>
              <a:t>of the 7-19 year</a:t>
            </a:r>
            <a:r>
              <a:rPr lang="et-EE" sz="2200">
                <a:latin typeface="+mn-lt"/>
              </a:rPr>
              <a:t>-</a:t>
            </a:r>
            <a:r>
              <a:rPr lang="en-US" sz="2200">
                <a:latin typeface="+mn-lt"/>
              </a:rPr>
              <a:t>olds</a:t>
            </a:r>
            <a:r>
              <a:rPr lang="et-EE" sz="2200">
                <a:latin typeface="+mn-lt"/>
              </a:rPr>
              <a:t> </a:t>
            </a:r>
            <a:r>
              <a:rPr lang="en-US" sz="2200">
                <a:latin typeface="+mn-lt"/>
              </a:rPr>
              <a:t>participate </a:t>
            </a:r>
            <a:br>
              <a:rPr lang="et-EE" sz="2200">
                <a:latin typeface="+mn-lt"/>
              </a:rPr>
            </a:br>
            <a:r>
              <a:rPr lang="en-US" sz="2200">
                <a:latin typeface="+mn-lt"/>
              </a:rPr>
              <a:t>in hobby </a:t>
            </a:r>
            <a:r>
              <a:rPr lang="et-EE" sz="2200">
                <a:latin typeface="+mn-lt"/>
              </a:rPr>
              <a:t>schools</a:t>
            </a:r>
            <a:r>
              <a:rPr lang="en-US" sz="2200">
                <a:latin typeface="+mn-lt"/>
              </a:rPr>
              <a:t> or hobby activities</a:t>
            </a:r>
            <a:endParaRPr lang="et-EE" sz="2200">
              <a:latin typeface="+mn-lt"/>
            </a:endParaRPr>
          </a:p>
        </p:txBody>
      </p:sp>
    </p:spTree>
    <p:extLst>
      <p:ext uri="{BB962C8B-B14F-4D97-AF65-F5344CB8AC3E}">
        <p14:creationId xmlns:p14="http://schemas.microsoft.com/office/powerpoint/2010/main" val="336043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Rühm 30">
            <a:extLst>
              <a:ext uri="{FF2B5EF4-FFF2-40B4-BE49-F238E27FC236}">
                <a16:creationId xmlns:a16="http://schemas.microsoft.com/office/drawing/2014/main" id="{C8EB5BAA-D17A-7AA4-4AFB-23D10C66DD30}"/>
              </a:ext>
            </a:extLst>
          </p:cNvPr>
          <p:cNvGrpSpPr>
            <a:grpSpLocks noGrp="1" noUngrp="1" noRot="1" noMove="1" noResize="1"/>
          </p:cNvGrpSpPr>
          <p:nvPr/>
        </p:nvGrpSpPr>
        <p:grpSpPr>
          <a:xfrm>
            <a:off x="28818" y="3348378"/>
            <a:ext cx="4331912" cy="2282429"/>
            <a:chOff x="28818" y="3348378"/>
            <a:chExt cx="4331912" cy="2282429"/>
          </a:xfrm>
        </p:grpSpPr>
        <p:pic>
          <p:nvPicPr>
            <p:cNvPr id="4" name="Pilt 3">
              <a:extLst>
                <a:ext uri="{FF2B5EF4-FFF2-40B4-BE49-F238E27FC236}">
                  <a16:creationId xmlns:a16="http://schemas.microsoft.com/office/drawing/2014/main" id="{92FCA64A-3468-8895-F59B-5AE6E835ABC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8818" y="3348378"/>
              <a:ext cx="4331912" cy="2282429"/>
            </a:xfrm>
            <a:prstGeom prst="rect">
              <a:avLst/>
            </a:prstGeom>
          </p:spPr>
        </p:pic>
        <p:grpSp>
          <p:nvGrpSpPr>
            <p:cNvPr id="61" name="Rühm 60">
              <a:extLst>
                <a:ext uri="{FF2B5EF4-FFF2-40B4-BE49-F238E27FC236}">
                  <a16:creationId xmlns:a16="http://schemas.microsoft.com/office/drawing/2014/main" id="{03EF2BA0-1627-8AB3-4B4B-B6D5533BA111}"/>
                </a:ext>
              </a:extLst>
            </p:cNvPr>
            <p:cNvGrpSpPr>
              <a:grpSpLocks noGrp="1" noUngrp="1" noRot="1" noMove="1" noResize="1"/>
            </p:cNvGrpSpPr>
            <p:nvPr/>
          </p:nvGrpSpPr>
          <p:grpSpPr>
            <a:xfrm>
              <a:off x="614208" y="3939636"/>
              <a:ext cx="3607543" cy="1123243"/>
              <a:chOff x="623888" y="512907"/>
              <a:chExt cx="3610230" cy="1123243"/>
            </a:xfrm>
          </p:grpSpPr>
          <p:sp>
            <p:nvSpPr>
              <p:cNvPr id="62" name="TextBox 20">
                <a:extLst>
                  <a:ext uri="{FF2B5EF4-FFF2-40B4-BE49-F238E27FC236}">
                    <a16:creationId xmlns:a16="http://schemas.microsoft.com/office/drawing/2014/main" id="{9860B0DB-3A4F-6B2B-4EEB-3438873C62C4}"/>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accent1"/>
                    </a:solidFill>
                  </a:rPr>
                  <a:t>281 open youth </a:t>
                </a:r>
                <a:r>
                  <a:rPr lang="en-US" sz="1600" err="1">
                    <a:solidFill>
                      <a:schemeClr val="accent1"/>
                    </a:solidFill>
                  </a:rPr>
                  <a:t>centres</a:t>
                </a:r>
                <a:r>
                  <a:rPr lang="en-US" sz="1600">
                    <a:solidFill>
                      <a:schemeClr val="accent1"/>
                    </a:solidFill>
                  </a:rPr>
                  <a:t> </a:t>
                </a:r>
                <a:r>
                  <a:rPr lang="et-EE" sz="1600">
                    <a:solidFill>
                      <a:schemeClr val="accent1"/>
                    </a:solidFill>
                  </a:rPr>
                  <a:t>all </a:t>
                </a:r>
                <a:r>
                  <a:rPr lang="et-EE" sz="1600" err="1">
                    <a:solidFill>
                      <a:schemeClr val="accent1"/>
                    </a:solidFill>
                  </a:rPr>
                  <a:t>over</a:t>
                </a:r>
                <a:r>
                  <a:rPr lang="et-EE" sz="1600">
                    <a:solidFill>
                      <a:schemeClr val="accent1"/>
                    </a:solidFill>
                  </a:rPr>
                  <a:t> Estonia </a:t>
                </a:r>
                <a:r>
                  <a:rPr lang="en-US" sz="1600" err="1">
                    <a:solidFill>
                      <a:schemeClr val="accent1"/>
                    </a:solidFill>
                  </a:rPr>
                  <a:t>provid</a:t>
                </a:r>
                <a:r>
                  <a:rPr lang="et-EE" sz="1600">
                    <a:solidFill>
                      <a:schemeClr val="accent1"/>
                    </a:solidFill>
                  </a:rPr>
                  <a:t>e </a:t>
                </a:r>
                <a:r>
                  <a:rPr lang="en-US" sz="1600">
                    <a:solidFill>
                      <a:schemeClr val="accent1"/>
                    </a:solidFill>
                  </a:rPr>
                  <a:t>safe space for </a:t>
                </a:r>
                <a:r>
                  <a:rPr lang="et-EE" sz="1600" err="1">
                    <a:solidFill>
                      <a:schemeClr val="accent1"/>
                    </a:solidFill>
                  </a:rPr>
                  <a:t>youth</a:t>
                </a:r>
                <a:r>
                  <a:rPr lang="et-EE" sz="1600">
                    <a:solidFill>
                      <a:schemeClr val="accent1"/>
                    </a:solidFill>
                  </a:rPr>
                  <a:t> and </a:t>
                </a:r>
                <a:r>
                  <a:rPr lang="en-US" sz="1600">
                    <a:solidFill>
                      <a:schemeClr val="accent1"/>
                    </a:solidFill>
                  </a:rPr>
                  <a:t>28% of Estonian youth</a:t>
                </a:r>
                <a:r>
                  <a:rPr lang="et-EE" sz="1600">
                    <a:solidFill>
                      <a:schemeClr val="accent1"/>
                    </a:solidFill>
                  </a:rPr>
                  <a:t> </a:t>
                </a:r>
                <a:r>
                  <a:rPr lang="et-EE" sz="1600" err="1">
                    <a:solidFill>
                      <a:schemeClr val="accent1"/>
                    </a:solidFill>
                  </a:rPr>
                  <a:t>attend</a:t>
                </a:r>
                <a:r>
                  <a:rPr lang="et-EE" sz="1600">
                    <a:solidFill>
                      <a:schemeClr val="accent1"/>
                    </a:solidFill>
                  </a:rPr>
                  <a:t>.</a:t>
                </a:r>
                <a:endParaRPr lang="en-US" sz="1600">
                  <a:solidFill>
                    <a:schemeClr val="accent1"/>
                  </a:solidFill>
                </a:endParaRPr>
              </a:p>
            </p:txBody>
          </p:sp>
          <p:sp>
            <p:nvSpPr>
              <p:cNvPr id="63" name="TextBox 21">
                <a:extLst>
                  <a:ext uri="{FF2B5EF4-FFF2-40B4-BE49-F238E27FC236}">
                    <a16:creationId xmlns:a16="http://schemas.microsoft.com/office/drawing/2014/main" id="{69523449-A938-E022-E7A3-C3EE8CC04232}"/>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err="1">
                    <a:solidFill>
                      <a:schemeClr val="accent1"/>
                    </a:solidFill>
                  </a:rPr>
                  <a:t>Open</a:t>
                </a:r>
                <a:r>
                  <a:rPr lang="et-EE" b="1">
                    <a:solidFill>
                      <a:schemeClr val="accent1"/>
                    </a:solidFill>
                  </a:rPr>
                  <a:t> </a:t>
                </a:r>
                <a:r>
                  <a:rPr lang="et-EE" b="1" err="1">
                    <a:solidFill>
                      <a:schemeClr val="accent1"/>
                    </a:solidFill>
                  </a:rPr>
                  <a:t>youth</a:t>
                </a:r>
                <a:r>
                  <a:rPr lang="et-EE" b="1">
                    <a:solidFill>
                      <a:schemeClr val="accent1"/>
                    </a:solidFill>
                  </a:rPr>
                  <a:t> </a:t>
                </a:r>
                <a:r>
                  <a:rPr lang="et-EE" b="1" err="1">
                    <a:solidFill>
                      <a:schemeClr val="accent1"/>
                    </a:solidFill>
                  </a:rPr>
                  <a:t>centres</a:t>
                </a:r>
                <a:endParaRPr lang="en-US" sz="1400" b="1">
                  <a:solidFill>
                    <a:schemeClr val="accent1"/>
                  </a:solidFill>
                </a:endParaRPr>
              </a:p>
            </p:txBody>
          </p:sp>
        </p:grpSp>
      </p:grpSp>
      <p:sp>
        <p:nvSpPr>
          <p:cNvPr id="26" name="TextBox 25">
            <a:extLst>
              <a:ext uri="{FF2B5EF4-FFF2-40B4-BE49-F238E27FC236}">
                <a16:creationId xmlns:a16="http://schemas.microsoft.com/office/drawing/2014/main" id="{E7CD9C16-2A9F-A619-1B8D-39EFE7C772DE}"/>
              </a:ext>
            </a:extLst>
          </p:cNvPr>
          <p:cNvSpPr txBox="1">
            <a:spLocks noGrp="1" noRot="1" noMove="1" noResize="1" noEditPoints="1" noAdjustHandles="1" noChangeArrowheads="1" noChangeShapeType="1"/>
          </p:cNvSpPr>
          <p:nvPr/>
        </p:nvSpPr>
        <p:spPr>
          <a:xfrm>
            <a:off x="4329830" y="1807318"/>
            <a:ext cx="3370987" cy="2308324"/>
          </a:xfrm>
          <a:prstGeom prst="rect">
            <a:avLst/>
          </a:prstGeom>
          <a:noFill/>
        </p:spPr>
        <p:txBody>
          <a:bodyPr wrap="none" rtlCol="0">
            <a:spAutoFit/>
          </a:bodyPr>
          <a:lstStyle/>
          <a:p>
            <a:pPr algn="ctr" rtl="0">
              <a:defRPr lang="en-US" sz="2400" b="0" i="0" u="none" strike="noStrike" kern="1200" baseline="0" smtClean="0">
                <a:solidFill>
                  <a:srgbClr val="000096"/>
                </a:solidFill>
                <a:latin typeface="+mn-lt"/>
                <a:ea typeface="+mn-ea"/>
                <a:cs typeface="+mn-cs"/>
              </a:defRPr>
            </a:pPr>
            <a:r>
              <a:rPr lang="et-EE" sz="3600" b="0" i="0" u="none" strike="noStrike" kern="1200" baseline="0">
                <a:solidFill>
                  <a:schemeClr val="accent1"/>
                </a:solidFill>
                <a:latin typeface="+mj-lt"/>
                <a:ea typeface="+mn-ea"/>
                <a:cs typeface="+mn-cs"/>
              </a:rPr>
              <a:t>Formats &amp;</a:t>
            </a:r>
          </a:p>
          <a:p>
            <a:pPr algn="ctr" rtl="0">
              <a:defRPr lang="en-US" sz="2400" b="0" i="0" u="none" strike="noStrike" kern="1200" baseline="0" smtClean="0">
                <a:solidFill>
                  <a:srgbClr val="000096"/>
                </a:solidFill>
                <a:latin typeface="+mn-lt"/>
                <a:ea typeface="+mn-ea"/>
                <a:cs typeface="+mn-cs"/>
              </a:defRPr>
            </a:pPr>
            <a:r>
              <a:rPr lang="et-EE" sz="3600" err="1">
                <a:solidFill>
                  <a:schemeClr val="accent1"/>
                </a:solidFill>
                <a:latin typeface="+mj-lt"/>
              </a:rPr>
              <a:t>s</a:t>
            </a:r>
            <a:r>
              <a:rPr lang="et-EE" sz="3600" b="0" i="0" u="none" strike="noStrike" kern="1200" baseline="0" err="1">
                <a:solidFill>
                  <a:schemeClr val="accent1"/>
                </a:solidFill>
                <a:latin typeface="+mj-lt"/>
                <a:ea typeface="+mn-ea"/>
                <a:cs typeface="+mn-cs"/>
              </a:rPr>
              <a:t>tructures</a:t>
            </a:r>
            <a:r>
              <a:rPr lang="et-EE" sz="3600" b="0" i="0" u="none" strike="noStrike" kern="1200" baseline="0">
                <a:solidFill>
                  <a:schemeClr val="accent1"/>
                </a:solidFill>
                <a:latin typeface="+mj-lt"/>
                <a:ea typeface="+mn-ea"/>
                <a:cs typeface="+mn-cs"/>
              </a:rPr>
              <a:t> </a:t>
            </a:r>
            <a:r>
              <a:rPr lang="et-EE" sz="3600" b="0" i="0" u="none" strike="noStrike" kern="1200" baseline="0" err="1">
                <a:solidFill>
                  <a:schemeClr val="accent1"/>
                </a:solidFill>
                <a:latin typeface="+mj-lt"/>
                <a:ea typeface="+mn-ea"/>
                <a:cs typeface="+mn-cs"/>
              </a:rPr>
              <a:t>for</a:t>
            </a:r>
            <a:r>
              <a:rPr lang="et-EE" sz="3600" b="0" i="0" u="none" strike="noStrike" kern="1200" baseline="0">
                <a:solidFill>
                  <a:schemeClr val="accent1"/>
                </a:solidFill>
                <a:latin typeface="+mj-lt"/>
                <a:ea typeface="+mn-ea"/>
                <a:cs typeface="+mn-cs"/>
              </a:rPr>
              <a:t> </a:t>
            </a:r>
            <a:br>
              <a:rPr lang="et-EE" sz="3600" b="0" i="0" u="none" strike="noStrike" kern="1200" baseline="0">
                <a:solidFill>
                  <a:schemeClr val="accent1"/>
                </a:solidFill>
                <a:latin typeface="+mj-lt"/>
                <a:ea typeface="+mn-ea"/>
                <a:cs typeface="+mn-cs"/>
              </a:rPr>
            </a:br>
            <a:r>
              <a:rPr lang="et-EE" sz="3600" b="0" i="0" u="none" strike="noStrike" kern="1200" baseline="0" err="1">
                <a:solidFill>
                  <a:schemeClr val="accent1"/>
                </a:solidFill>
                <a:latin typeface="+mj-lt"/>
                <a:ea typeface="+mn-ea"/>
                <a:cs typeface="+mn-cs"/>
              </a:rPr>
              <a:t>youth</a:t>
            </a:r>
            <a:r>
              <a:rPr lang="et-EE" sz="3600" b="0" i="0" u="none" strike="noStrike" kern="1200" baseline="0">
                <a:solidFill>
                  <a:schemeClr val="accent1"/>
                </a:solidFill>
                <a:latin typeface="+mj-lt"/>
                <a:ea typeface="+mn-ea"/>
                <a:cs typeface="+mn-cs"/>
              </a:rPr>
              <a:t> </a:t>
            </a:r>
            <a:r>
              <a:rPr lang="et-EE" sz="3600" b="0" i="0" u="none" strike="noStrike" kern="1200" baseline="0" err="1">
                <a:solidFill>
                  <a:schemeClr val="accent1"/>
                </a:solidFill>
                <a:latin typeface="+mj-lt"/>
                <a:ea typeface="+mn-ea"/>
                <a:cs typeface="+mn-cs"/>
              </a:rPr>
              <a:t>sector</a:t>
            </a:r>
            <a:r>
              <a:rPr lang="et-EE" sz="3600" b="0" i="0" u="none" strike="noStrike" kern="1200" baseline="0">
                <a:solidFill>
                  <a:schemeClr val="accent1"/>
                </a:solidFill>
                <a:latin typeface="+mj-lt"/>
                <a:ea typeface="+mn-ea"/>
                <a:cs typeface="+mn-cs"/>
              </a:rPr>
              <a:t> </a:t>
            </a:r>
            <a:br>
              <a:rPr lang="et-EE" sz="3600" b="0" i="0" u="none" strike="noStrike" kern="1200" baseline="0">
                <a:solidFill>
                  <a:schemeClr val="accent1"/>
                </a:solidFill>
                <a:latin typeface="+mj-lt"/>
                <a:ea typeface="+mn-ea"/>
                <a:cs typeface="+mn-cs"/>
              </a:rPr>
            </a:br>
            <a:r>
              <a:rPr lang="et-EE" sz="3600" b="0" i="0" u="none" strike="noStrike" kern="1200" baseline="0" err="1">
                <a:solidFill>
                  <a:schemeClr val="accent1"/>
                </a:solidFill>
                <a:latin typeface="+mj-lt"/>
                <a:ea typeface="+mn-ea"/>
                <a:cs typeface="+mn-cs"/>
              </a:rPr>
              <a:t>activities</a:t>
            </a:r>
            <a:endParaRPr lang="et-EE" sz="2800">
              <a:latin typeface="+mj-lt"/>
            </a:endParaRPr>
          </a:p>
        </p:txBody>
      </p:sp>
      <p:grpSp>
        <p:nvGrpSpPr>
          <p:cNvPr id="30" name="Rühm 29">
            <a:extLst>
              <a:ext uri="{FF2B5EF4-FFF2-40B4-BE49-F238E27FC236}">
                <a16:creationId xmlns:a16="http://schemas.microsoft.com/office/drawing/2014/main" id="{0D97A2EA-1BF7-C9C9-E3A0-2CD6988683F0}"/>
              </a:ext>
            </a:extLst>
          </p:cNvPr>
          <p:cNvGrpSpPr>
            <a:grpSpLocks noGrp="1" noUngrp="1" noRot="1" noMove="1" noResize="1"/>
          </p:cNvGrpSpPr>
          <p:nvPr/>
        </p:nvGrpSpPr>
        <p:grpSpPr>
          <a:xfrm>
            <a:off x="7688718" y="2939271"/>
            <a:ext cx="4212527" cy="2606845"/>
            <a:chOff x="7901574" y="2939271"/>
            <a:chExt cx="3999671" cy="2475123"/>
          </a:xfrm>
        </p:grpSpPr>
        <p:pic>
          <p:nvPicPr>
            <p:cNvPr id="17" name="Pilt 16">
              <a:extLst>
                <a:ext uri="{FF2B5EF4-FFF2-40B4-BE49-F238E27FC236}">
                  <a16:creationId xmlns:a16="http://schemas.microsoft.com/office/drawing/2014/main" id="{7C82B404-5765-7E82-E7ED-B63097BC7FC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901574" y="2939271"/>
              <a:ext cx="3999671" cy="2475123"/>
            </a:xfrm>
            <a:prstGeom prst="rect">
              <a:avLst/>
            </a:prstGeom>
          </p:spPr>
        </p:pic>
        <p:grpSp>
          <p:nvGrpSpPr>
            <p:cNvPr id="19" name="Rühm 18">
              <a:extLst>
                <a:ext uri="{FF2B5EF4-FFF2-40B4-BE49-F238E27FC236}">
                  <a16:creationId xmlns:a16="http://schemas.microsoft.com/office/drawing/2014/main" id="{D22A2650-162D-4DFB-80BF-7EFD646052F4}"/>
                </a:ext>
              </a:extLst>
            </p:cNvPr>
            <p:cNvGrpSpPr>
              <a:grpSpLocks noGrp="1" noUngrp="1" noRot="1" noMove="1" noResize="1"/>
            </p:cNvGrpSpPr>
            <p:nvPr/>
          </p:nvGrpSpPr>
          <p:grpSpPr>
            <a:xfrm>
              <a:off x="7970408" y="3829629"/>
              <a:ext cx="3610230" cy="841115"/>
              <a:chOff x="623888" y="431262"/>
              <a:chExt cx="3610230" cy="841115"/>
            </a:xfrm>
          </p:grpSpPr>
          <p:sp>
            <p:nvSpPr>
              <p:cNvPr id="20" name="TextBox 20">
                <a:extLst>
                  <a:ext uri="{FF2B5EF4-FFF2-40B4-BE49-F238E27FC236}">
                    <a16:creationId xmlns:a16="http://schemas.microsoft.com/office/drawing/2014/main" id="{0F92D0C3-94BA-5F78-E73E-2124EB33F934}"/>
                  </a:ext>
                </a:extLst>
              </p:cNvPr>
              <p:cNvSpPr txBox="1">
                <a:spLocks noGrp="1" noRot="1" noMove="1" noResize="1" noEditPoints="1" noAdjustHandles="1" noChangeArrowheads="1" noChangeShapeType="1"/>
              </p:cNvSpPr>
              <p:nvPr/>
            </p:nvSpPr>
            <p:spPr>
              <a:xfrm>
                <a:off x="623888" y="731523"/>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Youth work services </a:t>
                </a:r>
                <a:br>
                  <a:rPr lang="et-EE" sz="1600">
                    <a:solidFill>
                      <a:schemeClr val="accent1"/>
                    </a:solidFill>
                  </a:rPr>
                </a:br>
                <a:r>
                  <a:rPr lang="en-US" sz="1600">
                    <a:solidFill>
                      <a:schemeClr val="accent1"/>
                    </a:solidFill>
                  </a:rPr>
                  <a:t>in local municipalities</a:t>
                </a:r>
              </a:p>
            </p:txBody>
          </p:sp>
          <p:sp>
            <p:nvSpPr>
              <p:cNvPr id="21" name="TextBox 21">
                <a:extLst>
                  <a:ext uri="{FF2B5EF4-FFF2-40B4-BE49-F238E27FC236}">
                    <a16:creationId xmlns:a16="http://schemas.microsoft.com/office/drawing/2014/main" id="{BE3839D1-6768-9959-FAC9-E70C257CBF50}"/>
                  </a:ext>
                </a:extLst>
              </p:cNvPr>
              <p:cNvSpPr txBox="1">
                <a:spLocks noGrp="1" noRot="1" noMove="1" noResize="1" noEditPoints="1" noAdjustHandles="1" noChangeArrowheads="1" noChangeShapeType="1"/>
              </p:cNvSpPr>
              <p:nvPr/>
            </p:nvSpPr>
            <p:spPr>
              <a:xfrm>
                <a:off x="623888" y="431262"/>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Support</a:t>
                </a:r>
                <a:r>
                  <a:rPr lang="et-EE" b="1">
                    <a:solidFill>
                      <a:schemeClr val="accent1"/>
                    </a:solidFill>
                  </a:rPr>
                  <a:t> </a:t>
                </a:r>
                <a:r>
                  <a:rPr lang="et-EE" b="1" err="1">
                    <a:solidFill>
                      <a:schemeClr val="accent1"/>
                    </a:solidFill>
                  </a:rPr>
                  <a:t>for</a:t>
                </a:r>
                <a:r>
                  <a:rPr lang="et-EE" b="1">
                    <a:solidFill>
                      <a:schemeClr val="accent1"/>
                    </a:solidFill>
                  </a:rPr>
                  <a:t> NEET </a:t>
                </a:r>
                <a:r>
                  <a:rPr lang="et-EE" b="1" err="1">
                    <a:solidFill>
                      <a:schemeClr val="accent1"/>
                    </a:solidFill>
                  </a:rPr>
                  <a:t>young</a:t>
                </a:r>
                <a:r>
                  <a:rPr lang="et-EE" b="1">
                    <a:solidFill>
                      <a:schemeClr val="accent1"/>
                    </a:solidFill>
                  </a:rPr>
                  <a:t> </a:t>
                </a:r>
                <a:r>
                  <a:rPr lang="et-EE" b="1" err="1">
                    <a:solidFill>
                      <a:schemeClr val="accent1"/>
                    </a:solidFill>
                  </a:rPr>
                  <a:t>people</a:t>
                </a:r>
                <a:endParaRPr lang="en-US" b="1">
                  <a:solidFill>
                    <a:schemeClr val="accent1"/>
                  </a:solidFill>
                </a:endParaRPr>
              </a:p>
            </p:txBody>
          </p:sp>
        </p:grpSp>
      </p:grpSp>
      <p:grpSp>
        <p:nvGrpSpPr>
          <p:cNvPr id="23" name="Rühm 22">
            <a:extLst>
              <a:ext uri="{FF2B5EF4-FFF2-40B4-BE49-F238E27FC236}">
                <a16:creationId xmlns:a16="http://schemas.microsoft.com/office/drawing/2014/main" id="{0D2E3B10-E5F2-4DCE-2A0F-41823AB06AA7}"/>
              </a:ext>
            </a:extLst>
          </p:cNvPr>
          <p:cNvGrpSpPr>
            <a:grpSpLocks noGrp="1" noUngrp="1" noRot="1" noMove="1" noResize="1"/>
          </p:cNvGrpSpPr>
          <p:nvPr/>
        </p:nvGrpSpPr>
        <p:grpSpPr>
          <a:xfrm>
            <a:off x="1553482" y="5106339"/>
            <a:ext cx="4056690" cy="1709434"/>
            <a:chOff x="165553" y="5057353"/>
            <a:chExt cx="4056690" cy="1709434"/>
          </a:xfrm>
        </p:grpSpPr>
        <p:pic>
          <p:nvPicPr>
            <p:cNvPr id="22" name="Pilt 21">
              <a:extLst>
                <a:ext uri="{FF2B5EF4-FFF2-40B4-BE49-F238E27FC236}">
                  <a16:creationId xmlns:a16="http://schemas.microsoft.com/office/drawing/2014/main" id="{24D31E22-2A21-F637-DE10-319D6CE0F4B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65553" y="5057353"/>
              <a:ext cx="2762358" cy="1709434"/>
            </a:xfrm>
            <a:prstGeom prst="rect">
              <a:avLst/>
            </a:prstGeom>
          </p:spPr>
        </p:pic>
        <p:grpSp>
          <p:nvGrpSpPr>
            <p:cNvPr id="36" name="Rühm 35">
              <a:extLst>
                <a:ext uri="{FF2B5EF4-FFF2-40B4-BE49-F238E27FC236}">
                  <a16:creationId xmlns:a16="http://schemas.microsoft.com/office/drawing/2014/main" id="{4AED20E7-7728-5D5A-BB0C-DB334D805A8D}"/>
                </a:ext>
              </a:extLst>
            </p:cNvPr>
            <p:cNvGrpSpPr>
              <a:grpSpLocks noGrp="1" noUngrp="1" noRot="1" noMove="1" noResize="1"/>
            </p:cNvGrpSpPr>
            <p:nvPr/>
          </p:nvGrpSpPr>
          <p:grpSpPr>
            <a:xfrm>
              <a:off x="612013" y="5444851"/>
              <a:ext cx="3610230" cy="841115"/>
              <a:chOff x="623888" y="512907"/>
              <a:chExt cx="3610230" cy="841115"/>
            </a:xfrm>
          </p:grpSpPr>
          <p:sp>
            <p:nvSpPr>
              <p:cNvPr id="38" name="TextBox 20">
                <a:extLst>
                  <a:ext uri="{FF2B5EF4-FFF2-40B4-BE49-F238E27FC236}">
                    <a16:creationId xmlns:a16="http://schemas.microsoft.com/office/drawing/2014/main" id="{BA8D02F1-A962-9504-3D9D-72B1F9CC7755}"/>
                  </a:ext>
                </a:extLst>
              </p:cNvPr>
              <p:cNvSpPr txBox="1">
                <a:spLocks noGrp="1" noRot="1" noMove="1" noResize="1" noEditPoints="1" noAdjustHandles="1" noChangeArrowheads="1" noChangeShapeType="1"/>
              </p:cNvSpPr>
              <p:nvPr/>
            </p:nvSpPr>
            <p:spPr>
              <a:xfrm>
                <a:off x="623888" y="813168"/>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accent1"/>
                    </a:solidFill>
                  </a:rPr>
                  <a:t>11% of Estonian you</a:t>
                </a:r>
                <a:r>
                  <a:rPr lang="et-EE" sz="1600" err="1">
                    <a:solidFill>
                      <a:schemeClr val="accent1"/>
                    </a:solidFill>
                  </a:rPr>
                  <a:t>ng</a:t>
                </a:r>
                <a:r>
                  <a:rPr lang="et-EE" sz="1600">
                    <a:solidFill>
                      <a:schemeClr val="accent1"/>
                    </a:solidFill>
                  </a:rPr>
                  <a:t> </a:t>
                </a:r>
                <a:br>
                  <a:rPr lang="et-EE" sz="1600">
                    <a:solidFill>
                      <a:schemeClr val="accent1"/>
                    </a:solidFill>
                  </a:rPr>
                </a:br>
                <a:r>
                  <a:rPr lang="et-EE" sz="1600" err="1">
                    <a:solidFill>
                      <a:schemeClr val="accent1"/>
                    </a:solidFill>
                  </a:rPr>
                  <a:t>people</a:t>
                </a:r>
                <a:r>
                  <a:rPr lang="et-EE" sz="1600">
                    <a:solidFill>
                      <a:schemeClr val="accent1"/>
                    </a:solidFill>
                  </a:rPr>
                  <a:t> </a:t>
                </a:r>
                <a:r>
                  <a:rPr lang="en-US" sz="1600">
                    <a:solidFill>
                      <a:schemeClr val="accent1"/>
                    </a:solidFill>
                  </a:rPr>
                  <a:t>participate</a:t>
                </a:r>
              </a:p>
            </p:txBody>
          </p:sp>
          <p:sp>
            <p:nvSpPr>
              <p:cNvPr id="49" name="TextBox 21">
                <a:extLst>
                  <a:ext uri="{FF2B5EF4-FFF2-40B4-BE49-F238E27FC236}">
                    <a16:creationId xmlns:a16="http://schemas.microsoft.com/office/drawing/2014/main" id="{5B29E546-FDA9-DB73-0B4E-FE24DB8C66E2}"/>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camps</a:t>
                </a:r>
                <a:endParaRPr lang="en-US" b="1">
                  <a:solidFill>
                    <a:schemeClr val="accent1"/>
                  </a:solidFill>
                </a:endParaRPr>
              </a:p>
            </p:txBody>
          </p:sp>
        </p:grpSp>
      </p:grpSp>
      <p:grpSp>
        <p:nvGrpSpPr>
          <p:cNvPr id="25" name="Rühm 24">
            <a:extLst>
              <a:ext uri="{FF2B5EF4-FFF2-40B4-BE49-F238E27FC236}">
                <a16:creationId xmlns:a16="http://schemas.microsoft.com/office/drawing/2014/main" id="{D83EBC06-F91B-1169-17CA-278E069A93C8}"/>
              </a:ext>
            </a:extLst>
          </p:cNvPr>
          <p:cNvGrpSpPr>
            <a:grpSpLocks noGrp="1" noUngrp="1" noRot="1" noMove="1" noResize="1"/>
          </p:cNvGrpSpPr>
          <p:nvPr/>
        </p:nvGrpSpPr>
        <p:grpSpPr>
          <a:xfrm>
            <a:off x="1681846" y="113342"/>
            <a:ext cx="4137067" cy="1868315"/>
            <a:chOff x="244928" y="194987"/>
            <a:chExt cx="4137067" cy="1868315"/>
          </a:xfrm>
        </p:grpSpPr>
        <p:pic>
          <p:nvPicPr>
            <p:cNvPr id="6" name="Pilt 5">
              <a:extLst>
                <a:ext uri="{FF2B5EF4-FFF2-40B4-BE49-F238E27FC236}">
                  <a16:creationId xmlns:a16="http://schemas.microsoft.com/office/drawing/2014/main" id="{253D37E3-3D88-8C6E-1900-7CD24A1BD78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244928" y="194987"/>
              <a:ext cx="3019100" cy="1868315"/>
            </a:xfrm>
            <a:prstGeom prst="rect">
              <a:avLst/>
            </a:prstGeom>
          </p:spPr>
        </p:pic>
        <p:grpSp>
          <p:nvGrpSpPr>
            <p:cNvPr id="50" name="Rühm 49">
              <a:extLst>
                <a:ext uri="{FF2B5EF4-FFF2-40B4-BE49-F238E27FC236}">
                  <a16:creationId xmlns:a16="http://schemas.microsoft.com/office/drawing/2014/main" id="{909E3D83-0D87-6A48-E2FD-8537B4DD0D32}"/>
                </a:ext>
              </a:extLst>
            </p:cNvPr>
            <p:cNvGrpSpPr>
              <a:grpSpLocks noGrp="1" noUngrp="1" noRot="1" noMove="1" noResize="1"/>
            </p:cNvGrpSpPr>
            <p:nvPr/>
          </p:nvGrpSpPr>
          <p:grpSpPr>
            <a:xfrm>
              <a:off x="589072" y="656827"/>
              <a:ext cx="3792923" cy="1123243"/>
              <a:chOff x="623888" y="512907"/>
              <a:chExt cx="3610230" cy="1123243"/>
            </a:xfrm>
          </p:grpSpPr>
          <p:sp>
            <p:nvSpPr>
              <p:cNvPr id="51" name="TextBox 20">
                <a:extLst>
                  <a:ext uri="{FF2B5EF4-FFF2-40B4-BE49-F238E27FC236}">
                    <a16:creationId xmlns:a16="http://schemas.microsoft.com/office/drawing/2014/main" id="{025BC15E-356C-9B06-F7ED-582C70A80FC2}"/>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n-US" sz="1600">
                    <a:solidFill>
                      <a:schemeClr val="bg1"/>
                    </a:solidFill>
                  </a:rPr>
                  <a:t>Many engage in hobbies </a:t>
                </a:r>
                <a:br>
                  <a:rPr lang="et-EE" sz="1600">
                    <a:solidFill>
                      <a:schemeClr val="bg1"/>
                    </a:solidFill>
                  </a:rPr>
                </a:br>
                <a:r>
                  <a:rPr lang="et-EE" sz="1600">
                    <a:solidFill>
                      <a:schemeClr val="bg1"/>
                    </a:solidFill>
                  </a:rPr>
                  <a:t>in</a:t>
                </a:r>
                <a:r>
                  <a:rPr lang="en-US" sz="1600">
                    <a:solidFill>
                      <a:schemeClr val="bg1"/>
                    </a:solidFill>
                  </a:rPr>
                  <a:t> schools, </a:t>
                </a:r>
                <a:r>
                  <a:rPr lang="et-EE" sz="1600" err="1">
                    <a:solidFill>
                      <a:schemeClr val="bg1"/>
                    </a:solidFill>
                  </a:rPr>
                  <a:t>youth</a:t>
                </a:r>
                <a:r>
                  <a:rPr lang="et-EE" sz="1600">
                    <a:solidFill>
                      <a:schemeClr val="bg1"/>
                    </a:solidFill>
                  </a:rPr>
                  <a:t> </a:t>
                </a:r>
                <a:r>
                  <a:rPr lang="en-US" sz="1600" err="1">
                    <a:solidFill>
                      <a:schemeClr val="bg1"/>
                    </a:solidFill>
                  </a:rPr>
                  <a:t>centres</a:t>
                </a:r>
                <a:r>
                  <a:rPr lang="en-US" sz="1600">
                    <a:solidFill>
                      <a:schemeClr val="bg1"/>
                    </a:solidFill>
                  </a:rPr>
                  <a:t>, </a:t>
                </a:r>
                <a:br>
                  <a:rPr lang="et-EE" sz="1600">
                    <a:solidFill>
                      <a:schemeClr val="bg1"/>
                    </a:solidFill>
                  </a:rPr>
                </a:br>
                <a:r>
                  <a:rPr lang="en-US" sz="1600">
                    <a:solidFill>
                      <a:schemeClr val="bg1"/>
                    </a:solidFill>
                  </a:rPr>
                  <a:t>and </a:t>
                </a:r>
                <a:r>
                  <a:rPr lang="et-EE" sz="1600" err="1">
                    <a:solidFill>
                      <a:schemeClr val="bg1"/>
                    </a:solidFill>
                  </a:rPr>
                  <a:t>youth</a:t>
                </a:r>
                <a:r>
                  <a:rPr lang="et-EE" sz="1600">
                    <a:solidFill>
                      <a:schemeClr val="bg1"/>
                    </a:solidFill>
                  </a:rPr>
                  <a:t> </a:t>
                </a:r>
                <a:r>
                  <a:rPr lang="en-US" sz="1600">
                    <a:solidFill>
                      <a:schemeClr val="bg1"/>
                    </a:solidFill>
                  </a:rPr>
                  <a:t>associations.</a:t>
                </a:r>
              </a:p>
            </p:txBody>
          </p:sp>
          <p:sp>
            <p:nvSpPr>
              <p:cNvPr id="52" name="TextBox 21">
                <a:extLst>
                  <a:ext uri="{FF2B5EF4-FFF2-40B4-BE49-F238E27FC236}">
                    <a16:creationId xmlns:a16="http://schemas.microsoft.com/office/drawing/2014/main" id="{F6F9B67B-5DB7-C835-4C56-DADB3FE07126}"/>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a:solidFill>
                      <a:schemeClr val="bg1"/>
                    </a:solidFill>
                  </a:rPr>
                  <a:t>Hobby </a:t>
                </a:r>
                <a:r>
                  <a:rPr lang="et-EE" b="1" err="1">
                    <a:solidFill>
                      <a:schemeClr val="bg1"/>
                    </a:solidFill>
                  </a:rPr>
                  <a:t>activities</a:t>
                </a:r>
                <a:endParaRPr lang="en-US" sz="1400" b="1">
                  <a:solidFill>
                    <a:schemeClr val="bg1"/>
                  </a:solidFill>
                </a:endParaRPr>
              </a:p>
            </p:txBody>
          </p:sp>
        </p:grpSp>
      </p:grpSp>
      <p:grpSp>
        <p:nvGrpSpPr>
          <p:cNvPr id="34" name="Rühm 33">
            <a:extLst>
              <a:ext uri="{FF2B5EF4-FFF2-40B4-BE49-F238E27FC236}">
                <a16:creationId xmlns:a16="http://schemas.microsoft.com/office/drawing/2014/main" id="{A81C366D-237F-96BA-09E3-11E8D2C2709B}"/>
              </a:ext>
            </a:extLst>
          </p:cNvPr>
          <p:cNvGrpSpPr>
            <a:grpSpLocks noGrp="1" noUngrp="1" noRot="1" noMove="1" noResize="1"/>
          </p:cNvGrpSpPr>
          <p:nvPr/>
        </p:nvGrpSpPr>
        <p:grpSpPr>
          <a:xfrm>
            <a:off x="3671146" y="4902200"/>
            <a:ext cx="4690138" cy="1730472"/>
            <a:chOff x="3671146" y="4902200"/>
            <a:chExt cx="4690138" cy="1730472"/>
          </a:xfrm>
        </p:grpSpPr>
        <p:pic>
          <p:nvPicPr>
            <p:cNvPr id="5" name="Pilt 4">
              <a:extLst>
                <a:ext uri="{FF2B5EF4-FFF2-40B4-BE49-F238E27FC236}">
                  <a16:creationId xmlns:a16="http://schemas.microsoft.com/office/drawing/2014/main" id="{CF41AA64-9A16-B126-537E-41AC1CE5DBE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4524949" y="4902200"/>
              <a:ext cx="2980751" cy="1730472"/>
            </a:xfrm>
            <a:prstGeom prst="rect">
              <a:avLst/>
            </a:prstGeom>
          </p:spPr>
        </p:pic>
        <p:grpSp>
          <p:nvGrpSpPr>
            <p:cNvPr id="55" name="Rühm 54">
              <a:extLst>
                <a:ext uri="{FF2B5EF4-FFF2-40B4-BE49-F238E27FC236}">
                  <a16:creationId xmlns:a16="http://schemas.microsoft.com/office/drawing/2014/main" id="{5798377D-DFB7-4823-0490-27788821F971}"/>
                </a:ext>
              </a:extLst>
            </p:cNvPr>
            <p:cNvGrpSpPr>
              <a:grpSpLocks noGrp="1" noUngrp="1" noRot="1" noMove="1" noResize="1"/>
            </p:cNvGrpSpPr>
            <p:nvPr/>
          </p:nvGrpSpPr>
          <p:grpSpPr>
            <a:xfrm>
              <a:off x="3671146" y="5288853"/>
              <a:ext cx="4690138" cy="841115"/>
              <a:chOff x="623888" y="512907"/>
              <a:chExt cx="3610230" cy="841115"/>
            </a:xfrm>
          </p:grpSpPr>
          <p:sp>
            <p:nvSpPr>
              <p:cNvPr id="56" name="TextBox 20">
                <a:extLst>
                  <a:ext uri="{FF2B5EF4-FFF2-40B4-BE49-F238E27FC236}">
                    <a16:creationId xmlns:a16="http://schemas.microsoft.com/office/drawing/2014/main" id="{58EFE49F-70AB-444D-0742-46EFF29C0E21}"/>
                  </a:ext>
                </a:extLst>
              </p:cNvPr>
              <p:cNvSpPr txBox="1">
                <a:spLocks noGrp="1" noRot="1" noMove="1" noResize="1" noEditPoints="1" noAdjustHandles="1" noChangeArrowheads="1" noChangeShapeType="1"/>
              </p:cNvSpPr>
              <p:nvPr/>
            </p:nvSpPr>
            <p:spPr>
              <a:xfrm>
                <a:off x="623888" y="813168"/>
                <a:ext cx="3610230" cy="54085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60"/>
                  </a:lnSpc>
                  <a:spcBef>
                    <a:spcPct val="0"/>
                  </a:spcBef>
                </a:pPr>
                <a:r>
                  <a:rPr lang="en-US" sz="1600">
                    <a:solidFill>
                      <a:schemeClr val="accent1"/>
                    </a:solidFill>
                  </a:rPr>
                  <a:t>Multiple </a:t>
                </a:r>
                <a:r>
                  <a:rPr lang="en-US" sz="1600" err="1">
                    <a:solidFill>
                      <a:schemeClr val="accent1"/>
                    </a:solidFill>
                  </a:rPr>
                  <a:t>organisers</a:t>
                </a:r>
                <a:r>
                  <a:rPr lang="et-EE" sz="1600">
                    <a:solidFill>
                      <a:schemeClr val="accent1"/>
                    </a:solidFill>
                  </a:rPr>
                  <a:t>, </a:t>
                </a:r>
              </a:p>
              <a:p>
                <a:pPr algn="ctr">
                  <a:lnSpc>
                    <a:spcPts val="2160"/>
                  </a:lnSpc>
                  <a:spcBef>
                    <a:spcPct val="0"/>
                  </a:spcBef>
                </a:pPr>
                <a:r>
                  <a:rPr lang="en-US" sz="1600">
                    <a:solidFill>
                      <a:schemeClr val="accent1"/>
                    </a:solidFill>
                  </a:rPr>
                  <a:t>thousands of participants</a:t>
                </a:r>
              </a:p>
            </p:txBody>
          </p:sp>
          <p:sp>
            <p:nvSpPr>
              <p:cNvPr id="57" name="TextBox 21">
                <a:extLst>
                  <a:ext uri="{FF2B5EF4-FFF2-40B4-BE49-F238E27FC236}">
                    <a16:creationId xmlns:a16="http://schemas.microsoft.com/office/drawing/2014/main" id="{7349A347-A056-3A7C-C34E-BF109FFA15AE}"/>
                  </a:ext>
                </a:extLst>
              </p:cNvPr>
              <p:cNvSpPr txBox="1">
                <a:spLocks noGrp="1" noRot="1" noMove="1" noResize="1" noEditPoints="1" noAdjustHandles="1" noChangeArrowheads="1" noChangeShapeType="1"/>
              </p:cNvSpPr>
              <p:nvPr/>
            </p:nvSpPr>
            <p:spPr>
              <a:xfrm>
                <a:off x="623888" y="512907"/>
                <a:ext cx="3610230" cy="27699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rtl="0"/>
                <a:r>
                  <a:rPr lang="et-EE" b="1">
                    <a:solidFill>
                      <a:schemeClr val="accent1"/>
                    </a:solidFill>
                  </a:rPr>
                  <a:t>Work </a:t>
                </a:r>
                <a:r>
                  <a:rPr lang="et-EE" b="1" err="1">
                    <a:solidFill>
                      <a:schemeClr val="accent1"/>
                    </a:solidFill>
                  </a:rPr>
                  <a:t>camps</a:t>
                </a:r>
                <a:endParaRPr lang="et-EE" b="1">
                  <a:solidFill>
                    <a:schemeClr val="accent1"/>
                  </a:solidFill>
                </a:endParaRPr>
              </a:p>
            </p:txBody>
          </p:sp>
        </p:grpSp>
      </p:grpSp>
      <p:grpSp>
        <p:nvGrpSpPr>
          <p:cNvPr id="33" name="Rühm 32">
            <a:extLst>
              <a:ext uri="{FF2B5EF4-FFF2-40B4-BE49-F238E27FC236}">
                <a16:creationId xmlns:a16="http://schemas.microsoft.com/office/drawing/2014/main" id="{E72B55F6-2F50-0AD8-EE3B-E2EA00789706}"/>
              </a:ext>
            </a:extLst>
          </p:cNvPr>
          <p:cNvGrpSpPr>
            <a:grpSpLocks noGrp="1" noUngrp="1" noRot="1" noMove="1" noResize="1"/>
          </p:cNvGrpSpPr>
          <p:nvPr/>
        </p:nvGrpSpPr>
        <p:grpSpPr>
          <a:xfrm>
            <a:off x="279855" y="1775262"/>
            <a:ext cx="3602107" cy="1994063"/>
            <a:chOff x="279855" y="1653848"/>
            <a:chExt cx="3602107" cy="2115478"/>
          </a:xfrm>
        </p:grpSpPr>
        <p:pic>
          <p:nvPicPr>
            <p:cNvPr id="13" name="Pilt 12">
              <a:extLst>
                <a:ext uri="{FF2B5EF4-FFF2-40B4-BE49-F238E27FC236}">
                  <a16:creationId xmlns:a16="http://schemas.microsoft.com/office/drawing/2014/main" id="{8CFCAE87-F466-885C-CB5C-EC483D9330F6}"/>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279855" y="1653848"/>
              <a:ext cx="3418504" cy="2115478"/>
            </a:xfrm>
            <a:prstGeom prst="rect">
              <a:avLst/>
            </a:prstGeom>
          </p:spPr>
        </p:pic>
        <p:grpSp>
          <p:nvGrpSpPr>
            <p:cNvPr id="58" name="Rühm 57">
              <a:extLst>
                <a:ext uri="{FF2B5EF4-FFF2-40B4-BE49-F238E27FC236}">
                  <a16:creationId xmlns:a16="http://schemas.microsoft.com/office/drawing/2014/main" id="{EFBF0484-58BE-7F34-C631-C4957C972CAF}"/>
                </a:ext>
              </a:extLst>
            </p:cNvPr>
            <p:cNvGrpSpPr>
              <a:grpSpLocks noGrp="1" noUngrp="1" noRot="1" noMove="1" noResize="1"/>
            </p:cNvGrpSpPr>
            <p:nvPr/>
          </p:nvGrpSpPr>
          <p:grpSpPr>
            <a:xfrm>
              <a:off x="601599" y="2124878"/>
              <a:ext cx="3280363" cy="1157889"/>
              <a:chOff x="623888" y="443615"/>
              <a:chExt cx="3922645" cy="1157889"/>
            </a:xfrm>
          </p:grpSpPr>
          <p:sp>
            <p:nvSpPr>
              <p:cNvPr id="59" name="TextBox 20">
                <a:extLst>
                  <a:ext uri="{FF2B5EF4-FFF2-40B4-BE49-F238E27FC236}">
                    <a16:creationId xmlns:a16="http://schemas.microsoft.com/office/drawing/2014/main" id="{E63B6F68-B1B7-6839-B963-124F441CE703}"/>
                  </a:ext>
                </a:extLst>
              </p:cNvPr>
              <p:cNvSpPr txBox="1">
                <a:spLocks noGrp="1" noRot="1" noMove="1" noResize="1" noEditPoints="1" noAdjustHandles="1" noChangeArrowheads="1" noChangeShapeType="1"/>
              </p:cNvSpPr>
              <p:nvPr/>
            </p:nvSpPr>
            <p:spPr>
              <a:xfrm>
                <a:off x="623888" y="778522"/>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sz="1600" err="1">
                    <a:solidFill>
                      <a:schemeClr val="accent1"/>
                    </a:solidFill>
                  </a:rPr>
                  <a:t>Over</a:t>
                </a:r>
                <a:r>
                  <a:rPr lang="et-EE" sz="1600">
                    <a:solidFill>
                      <a:schemeClr val="accent1"/>
                    </a:solidFill>
                  </a:rPr>
                  <a:t> 800 </a:t>
                </a:r>
                <a:r>
                  <a:rPr lang="en-US" sz="1600">
                    <a:solidFill>
                      <a:schemeClr val="accent1"/>
                    </a:solidFill>
                  </a:rPr>
                  <a:t>hobby schools. </a:t>
                </a:r>
                <a:br>
                  <a:rPr lang="et-EE" sz="1600">
                    <a:solidFill>
                      <a:schemeClr val="accent1"/>
                    </a:solidFill>
                  </a:rPr>
                </a:br>
                <a:r>
                  <a:rPr lang="en-US" sz="1600">
                    <a:solidFill>
                      <a:schemeClr val="accent1"/>
                    </a:solidFill>
                  </a:rPr>
                  <a:t>5</a:t>
                </a:r>
                <a:r>
                  <a:rPr lang="et-EE" sz="1600">
                    <a:solidFill>
                      <a:schemeClr val="accent1"/>
                    </a:solidFill>
                  </a:rPr>
                  <a:t>3</a:t>
                </a:r>
                <a:r>
                  <a:rPr lang="en-US" sz="1600">
                    <a:solidFill>
                      <a:schemeClr val="accent1"/>
                    </a:solidFill>
                  </a:rPr>
                  <a:t>% of 7-16 </a:t>
                </a:r>
                <a:r>
                  <a:rPr lang="et-EE" sz="1600" err="1">
                    <a:solidFill>
                      <a:schemeClr val="accent1"/>
                    </a:solidFill>
                  </a:rPr>
                  <a:t>year-olds</a:t>
                </a:r>
                <a:r>
                  <a:rPr lang="et-EE" sz="1600">
                    <a:solidFill>
                      <a:schemeClr val="accent1"/>
                    </a:solidFill>
                  </a:rPr>
                  <a:t> </a:t>
                </a:r>
                <a:r>
                  <a:rPr lang="en-US" sz="1600">
                    <a:solidFill>
                      <a:schemeClr val="accent1"/>
                    </a:solidFill>
                  </a:rPr>
                  <a:t>and </a:t>
                </a:r>
                <a:endParaRPr lang="et-EE" sz="1600">
                  <a:solidFill>
                    <a:schemeClr val="accent1"/>
                  </a:solidFill>
                </a:endParaRPr>
              </a:p>
              <a:p>
                <a:pPr>
                  <a:lnSpc>
                    <a:spcPts val="2160"/>
                  </a:lnSpc>
                  <a:spcBef>
                    <a:spcPct val="0"/>
                  </a:spcBef>
                </a:pPr>
                <a:r>
                  <a:rPr lang="en-US" sz="1600">
                    <a:solidFill>
                      <a:schemeClr val="accent1"/>
                    </a:solidFill>
                  </a:rPr>
                  <a:t>10% of 17-26 year-olds attend</a:t>
                </a:r>
              </a:p>
            </p:txBody>
          </p:sp>
          <p:sp>
            <p:nvSpPr>
              <p:cNvPr id="60" name="TextBox 21">
                <a:extLst>
                  <a:ext uri="{FF2B5EF4-FFF2-40B4-BE49-F238E27FC236}">
                    <a16:creationId xmlns:a16="http://schemas.microsoft.com/office/drawing/2014/main" id="{10F386E2-6322-F35D-72A0-C933CE94CD90}"/>
                  </a:ext>
                </a:extLst>
              </p:cNvPr>
              <p:cNvSpPr txBox="1">
                <a:spLocks noGrp="1" noRot="1" noMove="1" noResize="1" noEditPoints="1" noAdjustHandles="1" noChangeArrowheads="1" noChangeShapeType="1"/>
              </p:cNvSpPr>
              <p:nvPr/>
            </p:nvSpPr>
            <p:spPr>
              <a:xfrm>
                <a:off x="936303" y="443615"/>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spcBef>
                    <a:spcPct val="0"/>
                  </a:spcBef>
                </a:pPr>
                <a:r>
                  <a:rPr lang="et-EE" b="1">
                    <a:solidFill>
                      <a:schemeClr val="accent1"/>
                    </a:solidFill>
                  </a:rPr>
                  <a:t>Hobby </a:t>
                </a:r>
                <a:r>
                  <a:rPr lang="et-EE" b="1" err="1">
                    <a:solidFill>
                      <a:schemeClr val="accent1"/>
                    </a:solidFill>
                  </a:rPr>
                  <a:t>education</a:t>
                </a:r>
                <a:endParaRPr lang="en-US" sz="1400" b="1">
                  <a:solidFill>
                    <a:schemeClr val="accent1"/>
                  </a:solidFill>
                </a:endParaRPr>
              </a:p>
            </p:txBody>
          </p:sp>
        </p:grpSp>
      </p:grpSp>
      <p:grpSp>
        <p:nvGrpSpPr>
          <p:cNvPr id="27" name="Rühm 26">
            <a:extLst>
              <a:ext uri="{FF2B5EF4-FFF2-40B4-BE49-F238E27FC236}">
                <a16:creationId xmlns:a16="http://schemas.microsoft.com/office/drawing/2014/main" id="{F74D9DA0-0CA4-DA64-FC3F-06ECC6A77D67}"/>
              </a:ext>
            </a:extLst>
          </p:cNvPr>
          <p:cNvGrpSpPr>
            <a:grpSpLocks noGrp="1" noUngrp="1" noRot="1" noMove="1" noResize="1"/>
          </p:cNvGrpSpPr>
          <p:nvPr/>
        </p:nvGrpSpPr>
        <p:grpSpPr>
          <a:xfrm>
            <a:off x="7114532" y="34747"/>
            <a:ext cx="4003486" cy="2155645"/>
            <a:chOff x="7979951" y="165377"/>
            <a:chExt cx="4003486" cy="2155645"/>
          </a:xfrm>
        </p:grpSpPr>
        <p:pic>
          <p:nvPicPr>
            <p:cNvPr id="3" name="Pilt 2">
              <a:extLst>
                <a:ext uri="{FF2B5EF4-FFF2-40B4-BE49-F238E27FC236}">
                  <a16:creationId xmlns:a16="http://schemas.microsoft.com/office/drawing/2014/main" id="{2F95C672-DD40-E54D-4E0C-953627864376}"/>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73208" y="165377"/>
              <a:ext cx="3610229" cy="2155645"/>
            </a:xfrm>
            <a:prstGeom prst="rect">
              <a:avLst/>
            </a:prstGeom>
          </p:spPr>
        </p:pic>
        <p:grpSp>
          <p:nvGrpSpPr>
            <p:cNvPr id="65" name="Rühm 64">
              <a:extLst>
                <a:ext uri="{FF2B5EF4-FFF2-40B4-BE49-F238E27FC236}">
                  <a16:creationId xmlns:a16="http://schemas.microsoft.com/office/drawing/2014/main" id="{96953C5C-3320-E26D-A8E0-16F6347C3D18}"/>
                </a:ext>
              </a:extLst>
            </p:cNvPr>
            <p:cNvGrpSpPr>
              <a:grpSpLocks noGrp="1" noUngrp="1" noRot="1" noMove="1" noResize="1"/>
            </p:cNvGrpSpPr>
            <p:nvPr/>
          </p:nvGrpSpPr>
          <p:grpSpPr>
            <a:xfrm>
              <a:off x="7979951" y="642988"/>
              <a:ext cx="3610230" cy="1123243"/>
              <a:chOff x="623888" y="512907"/>
              <a:chExt cx="3610230" cy="1123243"/>
            </a:xfrm>
          </p:grpSpPr>
          <p:sp>
            <p:nvSpPr>
              <p:cNvPr id="66" name="TextBox 20">
                <a:extLst>
                  <a:ext uri="{FF2B5EF4-FFF2-40B4-BE49-F238E27FC236}">
                    <a16:creationId xmlns:a16="http://schemas.microsoft.com/office/drawing/2014/main" id="{504CD9E5-1538-9D7A-2F8F-14B09CD6EBF6}"/>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Youth </a:t>
                </a:r>
                <a:r>
                  <a:rPr lang="et-EE" sz="1600">
                    <a:solidFill>
                      <a:schemeClr val="accent1"/>
                    </a:solidFill>
                  </a:rPr>
                  <a:t>m</a:t>
                </a:r>
                <a:r>
                  <a:rPr lang="en-US" sz="1600" err="1">
                    <a:solidFill>
                      <a:schemeClr val="accent1"/>
                    </a:solidFill>
                  </a:rPr>
                  <a:t>eetings</a:t>
                </a:r>
                <a:r>
                  <a:rPr lang="en-US" sz="1600">
                    <a:solidFill>
                      <a:schemeClr val="accent1"/>
                    </a:solidFill>
                  </a:rPr>
                  <a:t>,</a:t>
                </a:r>
                <a:r>
                  <a:rPr lang="et-EE" sz="1600">
                    <a:solidFill>
                      <a:schemeClr val="accent1"/>
                    </a:solidFill>
                  </a:rPr>
                  <a:t> </a:t>
                </a:r>
                <a:r>
                  <a:rPr lang="en-US" sz="1600">
                    <a:solidFill>
                      <a:schemeClr val="accent1"/>
                    </a:solidFill>
                  </a:rPr>
                  <a:t>youth initiatives, </a:t>
                </a:r>
                <a:endParaRPr lang="et-EE" sz="1600">
                  <a:solidFill>
                    <a:schemeClr val="accent1"/>
                  </a:solidFill>
                </a:endParaRPr>
              </a:p>
              <a:p>
                <a:pPr algn="r">
                  <a:lnSpc>
                    <a:spcPts val="2160"/>
                  </a:lnSpc>
                  <a:spcBef>
                    <a:spcPct val="0"/>
                  </a:spcBef>
                </a:pPr>
                <a:r>
                  <a:rPr lang="en-US" sz="1600">
                    <a:solidFill>
                      <a:schemeClr val="accent1"/>
                    </a:solidFill>
                  </a:rPr>
                  <a:t>Erasmus+</a:t>
                </a:r>
                <a:r>
                  <a:rPr lang="et-EE" sz="1600">
                    <a:solidFill>
                      <a:schemeClr val="accent1"/>
                    </a:solidFill>
                  </a:rPr>
                  <a:t> &amp;</a:t>
                </a:r>
                <a:r>
                  <a:rPr lang="en-US" sz="1600">
                    <a:solidFill>
                      <a:schemeClr val="accent1"/>
                    </a:solidFill>
                  </a:rPr>
                  <a:t> </a:t>
                </a:r>
                <a:r>
                  <a:rPr lang="et-EE" sz="1600" err="1">
                    <a:solidFill>
                      <a:schemeClr val="accent1"/>
                    </a:solidFill>
                  </a:rPr>
                  <a:t>European</a:t>
                </a:r>
                <a:r>
                  <a:rPr lang="et-EE" sz="1600">
                    <a:solidFill>
                      <a:schemeClr val="accent1"/>
                    </a:solidFill>
                  </a:rPr>
                  <a:t> </a:t>
                </a:r>
                <a:r>
                  <a:rPr lang="en-US" sz="1600">
                    <a:solidFill>
                      <a:schemeClr val="accent1"/>
                    </a:solidFill>
                  </a:rPr>
                  <a:t>Solidarity Corps participants</a:t>
                </a:r>
              </a:p>
            </p:txBody>
          </p:sp>
          <p:sp>
            <p:nvSpPr>
              <p:cNvPr id="67" name="TextBox 21">
                <a:extLst>
                  <a:ext uri="{FF2B5EF4-FFF2-40B4-BE49-F238E27FC236}">
                    <a16:creationId xmlns:a16="http://schemas.microsoft.com/office/drawing/2014/main" id="{5CB1B9DC-AF6C-3FCB-DDDD-F75E6CFF9BB1}"/>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projects</a:t>
                </a:r>
                <a:endParaRPr lang="en-US" b="1">
                  <a:solidFill>
                    <a:schemeClr val="accent1"/>
                  </a:solidFill>
                </a:endParaRPr>
              </a:p>
            </p:txBody>
          </p:sp>
        </p:grpSp>
      </p:grpSp>
      <p:grpSp>
        <p:nvGrpSpPr>
          <p:cNvPr id="29" name="Rühm 28">
            <a:extLst>
              <a:ext uri="{FF2B5EF4-FFF2-40B4-BE49-F238E27FC236}">
                <a16:creationId xmlns:a16="http://schemas.microsoft.com/office/drawing/2014/main" id="{E21279C4-2DDA-47CA-67F5-EAFAC9DA6D9D}"/>
              </a:ext>
            </a:extLst>
          </p:cNvPr>
          <p:cNvGrpSpPr>
            <a:grpSpLocks noGrp="1" noUngrp="1" noRot="1" noMove="1" noResize="1"/>
          </p:cNvGrpSpPr>
          <p:nvPr/>
        </p:nvGrpSpPr>
        <p:grpSpPr>
          <a:xfrm>
            <a:off x="8381330" y="1668416"/>
            <a:ext cx="3803741" cy="1950975"/>
            <a:chOff x="8381330" y="1586771"/>
            <a:chExt cx="3803741" cy="1950975"/>
          </a:xfrm>
        </p:grpSpPr>
        <p:pic>
          <p:nvPicPr>
            <p:cNvPr id="15" name="Pilt 14">
              <a:extLst>
                <a:ext uri="{FF2B5EF4-FFF2-40B4-BE49-F238E27FC236}">
                  <a16:creationId xmlns:a16="http://schemas.microsoft.com/office/drawing/2014/main" id="{D598DC12-DE2B-3889-49B1-429328A0458E}"/>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8631653" y="1586771"/>
              <a:ext cx="3553418" cy="1950975"/>
            </a:xfrm>
            <a:prstGeom prst="rect">
              <a:avLst/>
            </a:prstGeom>
          </p:spPr>
        </p:pic>
        <p:grpSp>
          <p:nvGrpSpPr>
            <p:cNvPr id="68" name="Rühm 67">
              <a:extLst>
                <a:ext uri="{FF2B5EF4-FFF2-40B4-BE49-F238E27FC236}">
                  <a16:creationId xmlns:a16="http://schemas.microsoft.com/office/drawing/2014/main" id="{AA5A479A-62E6-399F-719B-8A6393D8FB07}"/>
                </a:ext>
              </a:extLst>
            </p:cNvPr>
            <p:cNvGrpSpPr>
              <a:grpSpLocks noGrp="1" noUngrp="1" noRot="1" noMove="1" noResize="1"/>
            </p:cNvGrpSpPr>
            <p:nvPr/>
          </p:nvGrpSpPr>
          <p:grpSpPr>
            <a:xfrm>
              <a:off x="8381330" y="2024426"/>
              <a:ext cx="3219354" cy="1340056"/>
              <a:chOff x="623888" y="326643"/>
              <a:chExt cx="3610230" cy="1340056"/>
            </a:xfrm>
          </p:grpSpPr>
          <p:sp>
            <p:nvSpPr>
              <p:cNvPr id="69" name="TextBox 20">
                <a:extLst>
                  <a:ext uri="{FF2B5EF4-FFF2-40B4-BE49-F238E27FC236}">
                    <a16:creationId xmlns:a16="http://schemas.microsoft.com/office/drawing/2014/main" id="{6E357FD5-66A3-14ED-46ED-CE6347098C5C}"/>
                  </a:ext>
                </a:extLst>
              </p:cNvPr>
              <p:cNvSpPr txBox="1">
                <a:spLocks noGrp="1" noRot="1" noMove="1" noResize="1" noEditPoints="1" noAdjustHandles="1" noChangeArrowheads="1" noChangeShapeType="1"/>
              </p:cNvSpPr>
              <p:nvPr/>
            </p:nvSpPr>
            <p:spPr>
              <a:xfrm>
                <a:off x="623888" y="561588"/>
                <a:ext cx="3610230" cy="110511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16% of all Estonian you</a:t>
                </a:r>
                <a:r>
                  <a:rPr lang="et-EE" sz="1600" err="1">
                    <a:solidFill>
                      <a:schemeClr val="accent1"/>
                    </a:solidFill>
                  </a:rPr>
                  <a:t>ng</a:t>
                </a:r>
                <a:r>
                  <a:rPr lang="et-EE" sz="1600">
                    <a:solidFill>
                      <a:schemeClr val="accent1"/>
                    </a:solidFill>
                  </a:rPr>
                  <a:t> </a:t>
                </a:r>
                <a:br>
                  <a:rPr lang="et-EE" sz="1600">
                    <a:solidFill>
                      <a:schemeClr val="accent1"/>
                    </a:solidFill>
                  </a:rPr>
                </a:br>
                <a:r>
                  <a:rPr lang="et-EE" sz="1600" err="1">
                    <a:solidFill>
                      <a:schemeClr val="accent1"/>
                    </a:solidFill>
                  </a:rPr>
                  <a:t>people</a:t>
                </a:r>
                <a:r>
                  <a:rPr lang="et-EE" sz="1600">
                    <a:solidFill>
                      <a:schemeClr val="accent1"/>
                    </a:solidFill>
                  </a:rPr>
                  <a:t> </a:t>
                </a:r>
                <a:r>
                  <a:rPr lang="en-US" sz="1600">
                    <a:solidFill>
                      <a:schemeClr val="accent1"/>
                    </a:solidFill>
                  </a:rPr>
                  <a:t>belong to youth </a:t>
                </a:r>
                <a:r>
                  <a:rPr lang="et-EE" sz="1600">
                    <a:solidFill>
                      <a:schemeClr val="accent1"/>
                    </a:solidFill>
                  </a:rPr>
                  <a:t>a</a:t>
                </a:r>
                <a:r>
                  <a:rPr lang="en-US" sz="1600" err="1">
                    <a:solidFill>
                      <a:schemeClr val="accent1"/>
                    </a:solidFill>
                  </a:rPr>
                  <a:t>ssociations</a:t>
                </a:r>
                <a:r>
                  <a:rPr lang="et-EE" sz="1600">
                    <a:solidFill>
                      <a:schemeClr val="accent1"/>
                    </a:solidFill>
                  </a:rPr>
                  <a:t> and</a:t>
                </a:r>
                <a:r>
                  <a:rPr lang="et-EE" sz="1600" b="0" i="0">
                    <a:solidFill>
                      <a:srgbClr val="374151"/>
                    </a:solidFill>
                    <a:effectLst/>
                    <a:latin typeface="Söhne"/>
                  </a:rPr>
                  <a:t>  </a:t>
                </a:r>
                <a:br>
                  <a:rPr lang="et-EE" sz="1600" b="0" i="0">
                    <a:solidFill>
                      <a:srgbClr val="374151"/>
                    </a:solidFill>
                    <a:effectLst/>
                    <a:latin typeface="Söhne"/>
                  </a:rPr>
                </a:br>
                <a:r>
                  <a:rPr lang="et-EE" sz="1600" err="1">
                    <a:solidFill>
                      <a:schemeClr val="accent1"/>
                    </a:solidFill>
                  </a:rPr>
                  <a:t>organisations</a:t>
                </a:r>
                <a:endParaRPr lang="en-US" sz="1600">
                  <a:solidFill>
                    <a:schemeClr val="accent1"/>
                  </a:solidFill>
                </a:endParaRPr>
              </a:p>
            </p:txBody>
          </p:sp>
          <p:sp>
            <p:nvSpPr>
              <p:cNvPr id="70" name="TextBox 21">
                <a:extLst>
                  <a:ext uri="{FF2B5EF4-FFF2-40B4-BE49-F238E27FC236}">
                    <a16:creationId xmlns:a16="http://schemas.microsoft.com/office/drawing/2014/main" id="{64B093D4-61C3-075C-6ECA-320F34AD5287}"/>
                  </a:ext>
                </a:extLst>
              </p:cNvPr>
              <p:cNvSpPr txBox="1">
                <a:spLocks noGrp="1" noRot="1" noMove="1" noResize="1" noEditPoints="1" noAdjustHandles="1" noChangeArrowheads="1" noChangeShapeType="1"/>
              </p:cNvSpPr>
              <p:nvPr/>
            </p:nvSpPr>
            <p:spPr>
              <a:xfrm>
                <a:off x="623888" y="326643"/>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associations</a:t>
                </a:r>
                <a:endParaRPr lang="en-US" b="1">
                  <a:solidFill>
                    <a:schemeClr val="accent1"/>
                  </a:solidFill>
                </a:endParaRPr>
              </a:p>
            </p:txBody>
          </p:sp>
        </p:grpSp>
      </p:grpSp>
      <p:grpSp>
        <p:nvGrpSpPr>
          <p:cNvPr id="32" name="Rühm 31">
            <a:extLst>
              <a:ext uri="{FF2B5EF4-FFF2-40B4-BE49-F238E27FC236}">
                <a16:creationId xmlns:a16="http://schemas.microsoft.com/office/drawing/2014/main" id="{70A69F46-8C5F-1EB3-D42E-A31020DEF1C0}"/>
              </a:ext>
            </a:extLst>
          </p:cNvPr>
          <p:cNvGrpSpPr>
            <a:grpSpLocks noGrp="1" noUngrp="1" noRot="1" noMove="1" noResize="1"/>
          </p:cNvGrpSpPr>
          <p:nvPr/>
        </p:nvGrpSpPr>
        <p:grpSpPr>
          <a:xfrm>
            <a:off x="7856683" y="4886634"/>
            <a:ext cx="3620015" cy="1909326"/>
            <a:chOff x="8248879" y="4723346"/>
            <a:chExt cx="3717682" cy="2106793"/>
          </a:xfrm>
        </p:grpSpPr>
        <p:pic>
          <p:nvPicPr>
            <p:cNvPr id="9" name="Pilt 8">
              <a:extLst>
                <a:ext uri="{FF2B5EF4-FFF2-40B4-BE49-F238E27FC236}">
                  <a16:creationId xmlns:a16="http://schemas.microsoft.com/office/drawing/2014/main" id="{4A3EAD52-735E-F707-2A2A-52325AD8854C}"/>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8248879" y="4723346"/>
              <a:ext cx="3717682" cy="2106793"/>
            </a:xfrm>
            <a:prstGeom prst="rect">
              <a:avLst/>
            </a:prstGeom>
          </p:spPr>
        </p:pic>
        <p:grpSp>
          <p:nvGrpSpPr>
            <p:cNvPr id="71" name="Rühm 70">
              <a:extLst>
                <a:ext uri="{FF2B5EF4-FFF2-40B4-BE49-F238E27FC236}">
                  <a16:creationId xmlns:a16="http://schemas.microsoft.com/office/drawing/2014/main" id="{B3AB88DB-EA22-5DBA-B138-41E01C42B675}"/>
                </a:ext>
              </a:extLst>
            </p:cNvPr>
            <p:cNvGrpSpPr>
              <a:grpSpLocks noGrp="1" noUngrp="1" noRot="1" noMove="1" noResize="1"/>
            </p:cNvGrpSpPr>
            <p:nvPr/>
          </p:nvGrpSpPr>
          <p:grpSpPr>
            <a:xfrm>
              <a:off x="8361284" y="5186473"/>
              <a:ext cx="3219354" cy="1123243"/>
              <a:chOff x="623888" y="512907"/>
              <a:chExt cx="3610230" cy="1123243"/>
            </a:xfrm>
          </p:grpSpPr>
          <p:sp>
            <p:nvSpPr>
              <p:cNvPr id="72" name="TextBox 20">
                <a:extLst>
                  <a:ext uri="{FF2B5EF4-FFF2-40B4-BE49-F238E27FC236}">
                    <a16:creationId xmlns:a16="http://schemas.microsoft.com/office/drawing/2014/main" id="{CC4EBF52-93C7-45F6-7AB1-DC11DF09B37B}"/>
                  </a:ext>
                </a:extLst>
              </p:cNvPr>
              <p:cNvSpPr txBox="1">
                <a:spLocks noGrp="1" noRot="1" noMove="1" noResize="1" noEditPoints="1" noAdjustHandles="1" noChangeArrowheads="1" noChangeShapeType="1"/>
              </p:cNvSpPr>
              <p:nvPr/>
            </p:nvSpPr>
            <p:spPr>
              <a:xfrm>
                <a:off x="623888" y="813168"/>
                <a:ext cx="3610230" cy="82298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n-US" sz="1600">
                    <a:solidFill>
                      <a:schemeClr val="accent1"/>
                    </a:solidFill>
                  </a:rPr>
                  <a:t>County and local youth councils, action groups, and student councils</a:t>
                </a:r>
              </a:p>
            </p:txBody>
          </p:sp>
          <p:sp>
            <p:nvSpPr>
              <p:cNvPr id="73" name="TextBox 21">
                <a:extLst>
                  <a:ext uri="{FF2B5EF4-FFF2-40B4-BE49-F238E27FC236}">
                    <a16:creationId xmlns:a16="http://schemas.microsoft.com/office/drawing/2014/main" id="{968DD7C8-C9B4-348F-5B18-4547BF077120}"/>
                  </a:ext>
                </a:extLst>
              </p:cNvPr>
              <p:cNvSpPr txBox="1">
                <a:spLocks noGrp="1" noRot="1" noMove="1" noResize="1" noEditPoints="1" noAdjustHandles="1" noChangeArrowheads="1" noChangeShapeType="1"/>
              </p:cNvSpPr>
              <p:nvPr/>
            </p:nvSpPr>
            <p:spPr>
              <a:xfrm>
                <a:off x="623888" y="512907"/>
                <a:ext cx="3610230" cy="26456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spcBef>
                    <a:spcPct val="0"/>
                  </a:spcBef>
                </a:pPr>
                <a:r>
                  <a:rPr lang="et-EE" b="1" err="1">
                    <a:solidFill>
                      <a:schemeClr val="accent1"/>
                    </a:solidFill>
                  </a:rPr>
                  <a:t>Youth</a:t>
                </a:r>
                <a:r>
                  <a:rPr lang="et-EE" sz="1600" b="1">
                    <a:solidFill>
                      <a:schemeClr val="accent1"/>
                    </a:solidFill>
                  </a:rPr>
                  <a:t> </a:t>
                </a:r>
                <a:r>
                  <a:rPr lang="et-EE" b="1" err="1">
                    <a:solidFill>
                      <a:schemeClr val="accent1"/>
                    </a:solidFill>
                  </a:rPr>
                  <a:t>participation</a:t>
                </a:r>
                <a:endParaRPr lang="en-US" b="1">
                  <a:solidFill>
                    <a:schemeClr val="accent1"/>
                  </a:solidFill>
                </a:endParaRPr>
              </a:p>
            </p:txBody>
          </p:sp>
        </p:grpSp>
      </p:grpSp>
      <p:sp>
        <p:nvSpPr>
          <p:cNvPr id="7" name="Freeform 5">
            <a:extLst>
              <a:ext uri="{FF2B5EF4-FFF2-40B4-BE49-F238E27FC236}">
                <a16:creationId xmlns:a16="http://schemas.microsoft.com/office/drawing/2014/main" id="{B58295BD-52B3-E314-AB31-5033F6ED981D}"/>
              </a:ext>
            </a:extLst>
          </p:cNvPr>
          <p:cNvSpPr>
            <a:spLocks noGrp="1" noRot="1" noMove="1" noResize="1" noEditPoints="1" noAdjustHandles="1" noChangeArrowheads="1" noChangeShapeType="1"/>
          </p:cNvSpPr>
          <p:nvPr>
            <p:custDataLst>
              <p:tags r:id="rId1"/>
            </p:custDataLst>
          </p:nvPr>
        </p:nvSpPr>
        <p:spPr bwMode="auto">
          <a:xfrm>
            <a:off x="4000952" y="990614"/>
            <a:ext cx="3965183" cy="3851718"/>
          </a:xfrm>
          <a:custGeom>
            <a:avLst/>
            <a:gdLst>
              <a:gd name="T0" fmla="*/ 258 w 348"/>
              <a:gd name="T1" fmla="*/ 302 h 340"/>
              <a:gd name="T2" fmla="*/ 64 w 348"/>
              <a:gd name="T3" fmla="*/ 280 h 340"/>
              <a:gd name="T4" fmla="*/ 72 w 348"/>
              <a:gd name="T5" fmla="*/ 51 h 340"/>
              <a:gd name="T6" fmla="*/ 277 w 348"/>
              <a:gd name="T7" fmla="*/ 50 h 340"/>
              <a:gd name="T8" fmla="*/ 308 w 348"/>
              <a:gd name="T9" fmla="*/ 252 h 340"/>
              <a:gd name="T10" fmla="*/ 305 w 348"/>
              <a:gd name="T11" fmla="*/ 272 h 340"/>
              <a:gd name="T12" fmla="*/ 319 w 348"/>
              <a:gd name="T13" fmla="*/ 313 h 340"/>
              <a:gd name="T14" fmla="*/ 319 w 348"/>
              <a:gd name="T15" fmla="*/ 313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40">
                <a:moveTo>
                  <a:pt x="258" y="302"/>
                </a:moveTo>
                <a:cubicBezTo>
                  <a:pt x="197" y="340"/>
                  <a:pt x="116" y="333"/>
                  <a:pt x="64" y="280"/>
                </a:cubicBezTo>
                <a:cubicBezTo>
                  <a:pt x="0" y="216"/>
                  <a:pt x="3" y="111"/>
                  <a:pt x="72" y="51"/>
                </a:cubicBezTo>
                <a:cubicBezTo>
                  <a:pt x="131" y="0"/>
                  <a:pt x="219" y="0"/>
                  <a:pt x="277" y="50"/>
                </a:cubicBezTo>
                <a:cubicBezTo>
                  <a:pt x="337" y="102"/>
                  <a:pt x="348" y="189"/>
                  <a:pt x="308" y="252"/>
                </a:cubicBezTo>
                <a:cubicBezTo>
                  <a:pt x="304" y="258"/>
                  <a:pt x="303" y="266"/>
                  <a:pt x="305" y="272"/>
                </a:cubicBezTo>
                <a:cubicBezTo>
                  <a:pt x="319" y="313"/>
                  <a:pt x="319" y="313"/>
                  <a:pt x="319" y="313"/>
                </a:cubicBezTo>
                <a:cubicBezTo>
                  <a:pt x="319" y="313"/>
                  <a:pt x="319" y="313"/>
                  <a:pt x="319" y="313"/>
                </a:cubicBezTo>
              </a:path>
            </a:pathLst>
          </a:custGeom>
          <a:noFill/>
          <a:ln w="25400" cap="rnd">
            <a:solidFill>
              <a:schemeClr val="accent1"/>
            </a:solidFill>
            <a:prstDash val="solid"/>
            <a:round/>
          </a:ln>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
                <a:solidFill>
                  <a:srgbClr val="FFFFFF"/>
                </a:solidFill>
              </a14:hiddenFill>
            </a:ext>
          </a:extLst>
        </p:spPr>
        <p:txBody>
          <a:bodyPr vert="horz" wrap="square" lIns="576000" tIns="360000" rIns="576000" bIns="360000" numCol="1" anchor="ctr" anchorCtr="0" compatLnSpc="1">
            <a:prstTxWarp prst="textNoShape">
              <a:avLst/>
            </a:prstTxWarp>
          </a:bodyPr>
          <a:lstStyle/>
          <a:p>
            <a:pPr marL="0" indent="0" algn="ctr">
              <a:buNone/>
            </a:pPr>
            <a:endParaRPr lang="et-EE" sz="3200">
              <a:solidFill>
                <a:schemeClr val="accent3"/>
              </a:solidFill>
              <a:latin typeface="+mj-lt"/>
            </a:endParaRPr>
          </a:p>
        </p:txBody>
      </p:sp>
    </p:spTree>
    <p:extLst>
      <p:ext uri="{BB962C8B-B14F-4D97-AF65-F5344CB8AC3E}">
        <p14:creationId xmlns:p14="http://schemas.microsoft.com/office/powerpoint/2010/main" val="1228422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2000"/>
                            </p:stCondLst>
                            <p:childTnLst>
                              <p:par>
                                <p:cTn id="13" presetID="10" presetClass="entr" presetSubtype="0" fill="hold" nodeType="afterEffect">
                                  <p:stCondLst>
                                    <p:cond delay="75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3250"/>
                            </p:stCondLst>
                            <p:childTnLst>
                              <p:par>
                                <p:cTn id="17" presetID="10" presetClass="entr" presetSubtype="0" fill="hold"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4500"/>
                            </p:stCondLst>
                            <p:childTnLst>
                              <p:par>
                                <p:cTn id="21" presetID="10" presetClass="entr" presetSubtype="0" fill="hold" nodeType="afterEffect">
                                  <p:stCondLst>
                                    <p:cond delay="75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5750"/>
                            </p:stCondLst>
                            <p:childTnLst>
                              <p:par>
                                <p:cTn id="25" presetID="10" presetClass="entr" presetSubtype="0" fill="hold" nodeType="afterEffect">
                                  <p:stCondLst>
                                    <p:cond delay="7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7000"/>
                            </p:stCondLst>
                            <p:childTnLst>
                              <p:par>
                                <p:cTn id="29" presetID="10" presetClass="entr" presetSubtype="0" fill="hold" nodeType="afterEffect">
                                  <p:stCondLst>
                                    <p:cond delay="7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8250"/>
                            </p:stCondLst>
                            <p:childTnLst>
                              <p:par>
                                <p:cTn id="33" presetID="10" presetClass="entr" presetSubtype="0" fill="hold" nodeType="afterEffect">
                                  <p:stCondLst>
                                    <p:cond delay="75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9500"/>
                            </p:stCondLst>
                            <p:childTnLst>
                              <p:par>
                                <p:cTn id="37" presetID="10" presetClass="entr" presetSubtype="0" fill="hold" nodeType="afterEffect">
                                  <p:stCondLst>
                                    <p:cond delay="75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lt 6" descr="Pilt, millel on kujutatud rõivad, inimene, mänguväljak, õues&#10;&#10;Kirjeldus on genereeritud automaatselt">
            <a:extLst>
              <a:ext uri="{FF2B5EF4-FFF2-40B4-BE49-F238E27FC236}">
                <a16:creationId xmlns:a16="http://schemas.microsoft.com/office/drawing/2014/main" id="{05441793-2D7A-BEDE-102D-AE545453E985}"/>
              </a:ext>
            </a:extLst>
          </p:cNvPr>
          <p:cNvPicPr>
            <a:picLocks noGrp="1" noRot="1" noChangeAspect="1" noMove="1" noResize="1" noEditPoints="1" noAdjustHandles="1" noChangeArrowheads="1" noChangeShapeType="1" noCrop="1"/>
          </p:cNvPicPr>
          <p:nvPr/>
        </p:nvPicPr>
        <p:blipFill rotWithShape="1">
          <a:blip r:embed="rId2">
            <a:alphaModFix/>
            <a:extLst>
              <a:ext uri="{28A0092B-C50C-407E-A947-70E740481C1C}">
                <a14:useLocalDpi xmlns:a14="http://schemas.microsoft.com/office/drawing/2010/main" val="0"/>
              </a:ext>
            </a:extLst>
          </a:blip>
          <a:srcRect/>
          <a:stretch/>
        </p:blipFill>
        <p:spPr>
          <a:xfrm>
            <a:off x="3973619" y="-1"/>
            <a:ext cx="8218381" cy="6858001"/>
          </a:xfrm>
          <a:prstGeom prst="rect">
            <a:avLst/>
          </a:prstGeom>
        </p:spPr>
      </p:pic>
      <p:sp>
        <p:nvSpPr>
          <p:cNvPr id="8" name="Ristkülik 7">
            <a:extLst>
              <a:ext uri="{FF2B5EF4-FFF2-40B4-BE49-F238E27FC236}">
                <a16:creationId xmlns:a16="http://schemas.microsoft.com/office/drawing/2014/main" id="{5A9A1FD6-5008-26E4-E890-3CFA776FAE05}"/>
              </a:ext>
            </a:extLst>
          </p:cNvPr>
          <p:cNvSpPr>
            <a:spLocks noGrp="1" noRot="1" noMove="1" noResize="1" noEditPoints="1" noAdjustHandles="1" noChangeArrowheads="1" noChangeShapeType="1"/>
          </p:cNvSpPr>
          <p:nvPr/>
        </p:nvSpPr>
        <p:spPr>
          <a:xfrm>
            <a:off x="3973619" y="218"/>
            <a:ext cx="9356270" cy="6858000"/>
          </a:xfrm>
          <a:prstGeom prst="rect">
            <a:avLst/>
          </a:prstGeom>
          <a:gradFill flip="none" rotWithShape="1">
            <a:gsLst>
              <a:gs pos="42000">
                <a:schemeClr val="accent1">
                  <a:alpha val="0"/>
                </a:schemeClr>
              </a:gs>
              <a:gs pos="83000">
                <a:schemeClr val="accent1"/>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EB65309E-A28C-B5D1-650F-DEA53849569A}"/>
              </a:ext>
            </a:extLst>
          </p:cNvPr>
          <p:cNvSpPr>
            <a:spLocks noGrp="1" noRot="1" noMove="1" noResize="1" noEditPoints="1" noAdjustHandles="1" noChangeArrowheads="1" noChangeShapeType="1"/>
          </p:cNvSpPr>
          <p:nvPr>
            <p:ph type="title"/>
          </p:nvPr>
        </p:nvSpPr>
        <p:spPr/>
        <p:txBody>
          <a:bodyPr/>
          <a:lstStyle/>
          <a:p>
            <a:r>
              <a:rPr lang="en-US"/>
              <a:t>What </a:t>
            </a:r>
            <a:r>
              <a:rPr lang="et-EE"/>
              <a:t>w</a:t>
            </a:r>
            <a:r>
              <a:rPr lang="en-US"/>
              <a:t>e </a:t>
            </a:r>
            <a:r>
              <a:rPr lang="et-EE"/>
              <a:t>s</a:t>
            </a:r>
            <a:r>
              <a:rPr lang="en-US" err="1"/>
              <a:t>tand</a:t>
            </a:r>
            <a:r>
              <a:rPr lang="en-US"/>
              <a:t> </a:t>
            </a:r>
            <a:r>
              <a:rPr lang="et-EE"/>
              <a:t>f</a:t>
            </a:r>
            <a:r>
              <a:rPr lang="en-US"/>
              <a:t>or</a:t>
            </a:r>
            <a:endParaRPr lang="et-EE"/>
          </a:p>
        </p:txBody>
      </p:sp>
      <p:sp>
        <p:nvSpPr>
          <p:cNvPr id="3" name="Teksti kohatäide 2">
            <a:extLst>
              <a:ext uri="{FF2B5EF4-FFF2-40B4-BE49-F238E27FC236}">
                <a16:creationId xmlns:a16="http://schemas.microsoft.com/office/drawing/2014/main" id="{41CC0E0C-0787-55DB-F16C-60CFB9DD8D26}"/>
              </a:ext>
            </a:extLst>
          </p:cNvPr>
          <p:cNvSpPr>
            <a:spLocks noGrp="1" noRot="1" noMove="1" noResize="1" noEditPoints="1" noAdjustHandles="1" noChangeArrowheads="1" noChangeShapeType="1"/>
          </p:cNvSpPr>
          <p:nvPr>
            <p:ph type="body" sz="quarter" idx="11"/>
          </p:nvPr>
        </p:nvSpPr>
        <p:spPr/>
        <p:txBody>
          <a:bodyPr/>
          <a:lstStyle/>
          <a:p>
            <a:r>
              <a:rPr lang="en-US"/>
              <a:t>Core principles of Estonia's youth sector</a:t>
            </a:r>
            <a:endParaRPr lang="et-EE"/>
          </a:p>
        </p:txBody>
      </p:sp>
      <p:sp>
        <p:nvSpPr>
          <p:cNvPr id="6" name="Teksti kohatäide 5">
            <a:extLst>
              <a:ext uri="{FF2B5EF4-FFF2-40B4-BE49-F238E27FC236}">
                <a16:creationId xmlns:a16="http://schemas.microsoft.com/office/drawing/2014/main" id="{E9263AA1-62F2-77A4-5A9E-F76AC513EB85}"/>
              </a:ext>
            </a:extLst>
          </p:cNvPr>
          <p:cNvSpPr>
            <a:spLocks noGrp="1" noRot="1" noMove="1" noResize="1" noEditPoints="1" noAdjustHandles="1" noChangeArrowheads="1" noChangeShapeType="1"/>
          </p:cNvSpPr>
          <p:nvPr>
            <p:ph type="body" sz="quarter" idx="12"/>
          </p:nvPr>
        </p:nvSpPr>
        <p:spPr/>
        <p:txBody>
          <a:bodyPr/>
          <a:lstStyle/>
          <a:p>
            <a:r>
              <a:rPr lang="en-US" err="1"/>
              <a:t>Recognising</a:t>
            </a:r>
            <a:r>
              <a:rPr lang="et-EE"/>
              <a:t> the</a:t>
            </a:r>
            <a:r>
              <a:rPr lang="en-US"/>
              <a:t> unique needs of young people</a:t>
            </a:r>
          </a:p>
          <a:p>
            <a:r>
              <a:rPr lang="en-US"/>
              <a:t>Understanding and informing about youth issues</a:t>
            </a:r>
          </a:p>
          <a:p>
            <a:r>
              <a:rPr lang="en-US"/>
              <a:t>Upholding youth autonomy and rights</a:t>
            </a:r>
          </a:p>
          <a:p>
            <a:r>
              <a:rPr lang="en-US"/>
              <a:t>Treating young people as equal partners</a:t>
            </a:r>
          </a:p>
          <a:p>
            <a:r>
              <a:rPr lang="en-US"/>
              <a:t>Promoting active and meaningful youth inclusion</a:t>
            </a:r>
          </a:p>
          <a:p>
            <a:r>
              <a:rPr lang="en-US"/>
              <a:t>Fostering youth development and </a:t>
            </a:r>
            <a:r>
              <a:rPr lang="en-US" err="1"/>
              <a:t>self-realisation</a:t>
            </a:r>
            <a:endParaRPr lang="en-US"/>
          </a:p>
          <a:p>
            <a:r>
              <a:rPr lang="en-US"/>
              <a:t>Valuing every individual young people</a:t>
            </a:r>
            <a:endParaRPr lang="et-EE"/>
          </a:p>
        </p:txBody>
      </p:sp>
    </p:spTree>
    <p:extLst>
      <p:ext uri="{BB962C8B-B14F-4D97-AF65-F5344CB8AC3E}">
        <p14:creationId xmlns:p14="http://schemas.microsoft.com/office/powerpoint/2010/main" val="2752559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E4ED680D-C885-DA16-63D2-5640CD8379E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517900" y="0"/>
            <a:ext cx="8674100" cy="6858000"/>
          </a:xfrm>
          <a:prstGeom prst="rect">
            <a:avLst/>
          </a:prstGeom>
        </p:spPr>
      </p:pic>
      <p:sp>
        <p:nvSpPr>
          <p:cNvPr id="10" name="Ristkülik 9">
            <a:extLst>
              <a:ext uri="{FF2B5EF4-FFF2-40B4-BE49-F238E27FC236}">
                <a16:creationId xmlns:a16="http://schemas.microsoft.com/office/drawing/2014/main" id="{02B3740F-4414-0A26-D056-A60172412F4F}"/>
              </a:ext>
            </a:extLst>
          </p:cNvPr>
          <p:cNvSpPr>
            <a:spLocks/>
          </p:cNvSpPr>
          <p:nvPr/>
        </p:nvSpPr>
        <p:spPr>
          <a:xfrm>
            <a:off x="3517900" y="0"/>
            <a:ext cx="7251700" cy="6858000"/>
          </a:xfrm>
          <a:prstGeom prst="rect">
            <a:avLst/>
          </a:prstGeom>
          <a:gradFill flip="none" rotWithShape="1">
            <a:gsLst>
              <a:gs pos="28000">
                <a:schemeClr val="accent1">
                  <a:alpha val="0"/>
                </a:schemeClr>
              </a:gs>
              <a:gs pos="85000">
                <a:schemeClr val="accent1"/>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Pealkiri 5">
            <a:extLst>
              <a:ext uri="{FF2B5EF4-FFF2-40B4-BE49-F238E27FC236}">
                <a16:creationId xmlns:a16="http://schemas.microsoft.com/office/drawing/2014/main" id="{19699901-C146-298E-6238-4D2F83FFA62E}"/>
              </a:ext>
            </a:extLst>
          </p:cNvPr>
          <p:cNvSpPr>
            <a:spLocks/>
          </p:cNvSpPr>
          <p:nvPr>
            <p:ph type="title"/>
          </p:nvPr>
        </p:nvSpPr>
        <p:spPr/>
        <p:txBody>
          <a:bodyPr/>
          <a:lstStyle/>
          <a:p>
            <a:r>
              <a:rPr lang="et-EE" err="1"/>
              <a:t>Challenges</a:t>
            </a:r>
            <a:r>
              <a:rPr lang="et-EE"/>
              <a:t> &amp; </a:t>
            </a:r>
            <a:r>
              <a:rPr lang="et-EE" err="1"/>
              <a:t>future</a:t>
            </a:r>
            <a:r>
              <a:rPr lang="et-EE"/>
              <a:t> </a:t>
            </a:r>
            <a:r>
              <a:rPr lang="et-EE" err="1"/>
              <a:t>tasks</a:t>
            </a:r>
            <a:endParaRPr lang="et-EE"/>
          </a:p>
        </p:txBody>
      </p:sp>
      <p:sp>
        <p:nvSpPr>
          <p:cNvPr id="14" name="Teksti kohatäide 13">
            <a:extLst>
              <a:ext uri="{FF2B5EF4-FFF2-40B4-BE49-F238E27FC236}">
                <a16:creationId xmlns:a16="http://schemas.microsoft.com/office/drawing/2014/main" id="{285876A4-0FFC-4263-7C3C-B3B6F2B0EAF7}"/>
              </a:ext>
            </a:extLst>
          </p:cNvPr>
          <p:cNvSpPr>
            <a:spLocks/>
          </p:cNvSpPr>
          <p:nvPr>
            <p:ph type="body" sz="quarter" idx="11"/>
          </p:nvPr>
        </p:nvSpPr>
        <p:spPr/>
        <p:txBody>
          <a:bodyPr/>
          <a:lstStyle/>
          <a:p>
            <a:r>
              <a:rPr lang="et-EE"/>
              <a:t> </a:t>
            </a:r>
          </a:p>
        </p:txBody>
      </p:sp>
      <p:sp>
        <p:nvSpPr>
          <p:cNvPr id="2" name="Teksti kohatäide 1">
            <a:extLst>
              <a:ext uri="{FF2B5EF4-FFF2-40B4-BE49-F238E27FC236}">
                <a16:creationId xmlns:a16="http://schemas.microsoft.com/office/drawing/2014/main" id="{F6C58B58-25C2-2357-EE96-7B93B2C0788A}"/>
              </a:ext>
            </a:extLst>
          </p:cNvPr>
          <p:cNvSpPr>
            <a:spLocks/>
          </p:cNvSpPr>
          <p:nvPr>
            <p:ph type="body" sz="quarter" idx="12"/>
          </p:nvPr>
        </p:nvSpPr>
        <p:spPr>
          <a:xfrm>
            <a:off x="623889" y="2276475"/>
            <a:ext cx="5472112" cy="3960813"/>
          </a:xfrm>
        </p:spPr>
        <p:txBody>
          <a:bodyPr/>
          <a:lstStyle/>
          <a:p>
            <a:pPr marL="0" indent="0">
              <a:buNone/>
            </a:pPr>
            <a:r>
              <a:rPr lang="et-EE" dirty="0" err="1"/>
              <a:t>Challenges</a:t>
            </a:r>
            <a:r>
              <a:rPr lang="et-EE" dirty="0"/>
              <a:t>:</a:t>
            </a:r>
          </a:p>
          <a:p>
            <a:r>
              <a:rPr lang="en-US" dirty="0"/>
              <a:t>Declining youth population due to ageing society</a:t>
            </a:r>
          </a:p>
          <a:p>
            <a:r>
              <a:rPr lang="et-EE" dirty="0" err="1"/>
              <a:t>Inaccesibility</a:t>
            </a:r>
            <a:r>
              <a:rPr lang="et-EE" dirty="0"/>
              <a:t> of </a:t>
            </a:r>
            <a:r>
              <a:rPr lang="et-EE" dirty="0" err="1"/>
              <a:t>services</a:t>
            </a:r>
            <a:r>
              <a:rPr lang="et-EE" dirty="0"/>
              <a:t> </a:t>
            </a:r>
            <a:r>
              <a:rPr lang="et-EE" dirty="0" err="1"/>
              <a:t>for</a:t>
            </a:r>
            <a:r>
              <a:rPr lang="et-EE" dirty="0"/>
              <a:t> </a:t>
            </a:r>
            <a:r>
              <a:rPr lang="et-EE" dirty="0" err="1"/>
              <a:t>young</a:t>
            </a:r>
            <a:r>
              <a:rPr lang="et-EE" dirty="0"/>
              <a:t> </a:t>
            </a:r>
            <a:r>
              <a:rPr lang="et-EE" dirty="0" err="1"/>
              <a:t>people</a:t>
            </a:r>
            <a:r>
              <a:rPr lang="et-EE" dirty="0"/>
              <a:t> in </a:t>
            </a:r>
            <a:r>
              <a:rPr lang="et-EE" dirty="0" err="1"/>
              <a:t>rural</a:t>
            </a:r>
            <a:r>
              <a:rPr lang="et-EE" dirty="0"/>
              <a:t> </a:t>
            </a:r>
            <a:r>
              <a:rPr lang="et-EE" dirty="0" err="1"/>
              <a:t>areas</a:t>
            </a:r>
            <a:endParaRPr lang="et-EE" dirty="0"/>
          </a:p>
          <a:p>
            <a:r>
              <a:rPr lang="et-EE" dirty="0" err="1"/>
              <a:t>Lack</a:t>
            </a:r>
            <a:r>
              <a:rPr lang="et-EE" dirty="0"/>
              <a:t> of </a:t>
            </a:r>
            <a:r>
              <a:rPr lang="et-EE" dirty="0" err="1"/>
              <a:t>qualified</a:t>
            </a:r>
            <a:r>
              <a:rPr lang="et-EE" dirty="0"/>
              <a:t> </a:t>
            </a:r>
            <a:r>
              <a:rPr lang="et-EE" dirty="0" err="1"/>
              <a:t>staff</a:t>
            </a:r>
            <a:r>
              <a:rPr lang="et-EE" dirty="0"/>
              <a:t> </a:t>
            </a:r>
            <a:r>
              <a:rPr lang="et-EE" dirty="0" err="1"/>
              <a:t>due</a:t>
            </a:r>
            <a:r>
              <a:rPr lang="et-EE" dirty="0"/>
              <a:t> </a:t>
            </a:r>
            <a:r>
              <a:rPr lang="et-EE" dirty="0" err="1"/>
              <a:t>to</a:t>
            </a:r>
            <a:r>
              <a:rPr lang="et-EE" dirty="0"/>
              <a:t> </a:t>
            </a:r>
            <a:r>
              <a:rPr lang="et-EE" dirty="0" err="1"/>
              <a:t>low</a:t>
            </a:r>
            <a:r>
              <a:rPr lang="et-EE" dirty="0"/>
              <a:t> </a:t>
            </a:r>
            <a:r>
              <a:rPr lang="et-EE" dirty="0" err="1"/>
              <a:t>salary</a:t>
            </a:r>
            <a:endParaRPr lang="et-EE" dirty="0"/>
          </a:p>
          <a:p>
            <a:r>
              <a:rPr lang="en-US" dirty="0"/>
              <a:t>No formal training available for hobby education instructors</a:t>
            </a:r>
            <a:endParaRPr lang="et-EE" dirty="0"/>
          </a:p>
          <a:p>
            <a:pPr marL="0" indent="0">
              <a:buNone/>
            </a:pPr>
            <a:r>
              <a:rPr lang="et-EE" dirty="0"/>
              <a:t>Next </a:t>
            </a:r>
            <a:r>
              <a:rPr lang="et-EE" dirty="0" err="1"/>
              <a:t>steps</a:t>
            </a:r>
            <a:r>
              <a:rPr lang="et-EE" dirty="0"/>
              <a:t>:</a:t>
            </a:r>
          </a:p>
          <a:p>
            <a:r>
              <a:rPr lang="en-US" dirty="0"/>
              <a:t>Introducing mandatory qualification requirements for youth sector workers</a:t>
            </a:r>
          </a:p>
          <a:p>
            <a:r>
              <a:rPr lang="en-US" dirty="0"/>
              <a:t>Integration of non-formal and formal education</a:t>
            </a:r>
            <a:endParaRPr lang="et-EE" dirty="0"/>
          </a:p>
        </p:txBody>
      </p:sp>
    </p:spTree>
    <p:extLst>
      <p:ext uri="{BB962C8B-B14F-4D97-AF65-F5344CB8AC3E}">
        <p14:creationId xmlns:p14="http://schemas.microsoft.com/office/powerpoint/2010/main" val="1620819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6">
            <a:extLst>
              <a:ext uri="{FF2B5EF4-FFF2-40B4-BE49-F238E27FC236}">
                <a16:creationId xmlns:a16="http://schemas.microsoft.com/office/drawing/2014/main" id="{BA0692F9-123A-A6A6-F5C4-DACA2C1222DD}"/>
              </a:ext>
            </a:extLst>
          </p:cNvPr>
          <p:cNvSpPr>
            <a:spLocks noGrp="1" noRot="1" noChangeAspect="1" noMove="1" noResize="1" noEditPoints="1" noAdjustHandles="1" noChangeArrowheads="1" noChangeShapeType="1"/>
          </p:cNvSpPr>
          <p:nvPr/>
        </p:nvSpPr>
        <p:spPr>
          <a:xfrm>
            <a:off x="2955636" y="251011"/>
            <a:ext cx="9202429" cy="9202429"/>
          </a:xfrm>
          <a:prstGeom prst="ellipse">
            <a:avLst/>
          </a:prstGeom>
          <a:solidFill>
            <a:srgbClr val="0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EE"/>
          </a:p>
        </p:txBody>
      </p:sp>
      <p:sp>
        <p:nvSpPr>
          <p:cNvPr id="6" name="Oval 5">
            <a:extLst>
              <a:ext uri="{FF2B5EF4-FFF2-40B4-BE49-F238E27FC236}">
                <a16:creationId xmlns:a16="http://schemas.microsoft.com/office/drawing/2014/main" id="{593801CF-06C5-168C-7C39-82297ECBA8C7}"/>
              </a:ext>
            </a:extLst>
          </p:cNvPr>
          <p:cNvSpPr>
            <a:spLocks noGrp="1" noRot="1" noChangeAspect="1" noMove="1" noResize="1" noEditPoints="1" noAdjustHandles="1" noChangeArrowheads="1" noChangeShapeType="1"/>
          </p:cNvSpPr>
          <p:nvPr/>
        </p:nvSpPr>
        <p:spPr>
          <a:xfrm>
            <a:off x="6626827" y="423683"/>
            <a:ext cx="3901464" cy="3901464"/>
          </a:xfrm>
          <a:prstGeom prst="ellipse">
            <a:avLst/>
          </a:prstGeom>
          <a:solidFill>
            <a:srgbClr val="000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a:t>MINISTRY OF EDUCATION AND RESEARCH</a:t>
            </a:r>
            <a:endParaRPr lang="en-US"/>
          </a:p>
        </p:txBody>
      </p:sp>
      <p:sp>
        <p:nvSpPr>
          <p:cNvPr id="9" name="Oval 12">
            <a:extLst>
              <a:ext uri="{FF2B5EF4-FFF2-40B4-BE49-F238E27FC236}">
                <a16:creationId xmlns:a16="http://schemas.microsoft.com/office/drawing/2014/main" id="{2E98D60D-DEAC-E1C1-E858-269DF5285BB4}"/>
              </a:ext>
            </a:extLst>
          </p:cNvPr>
          <p:cNvSpPr>
            <a:spLocks noGrp="1" noRot="1" noChangeAspect="1" noMove="1" noResize="1" noEditPoints="1" noAdjustHandles="1" noChangeArrowheads="1" noChangeShapeType="1"/>
          </p:cNvSpPr>
          <p:nvPr/>
        </p:nvSpPr>
        <p:spPr>
          <a:xfrm>
            <a:off x="3564390" y="2100177"/>
            <a:ext cx="3065890" cy="306589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sz="1600">
                <a:solidFill>
                  <a:schemeClr val="tx2"/>
                </a:solidFill>
              </a:rPr>
              <a:t>EDUCATION AND YOUTH BOARD</a:t>
            </a:r>
            <a:endParaRPr lang="en-US" sz="1200">
              <a:solidFill>
                <a:schemeClr val="tx2"/>
              </a:solidFill>
            </a:endParaRPr>
          </a:p>
        </p:txBody>
      </p:sp>
      <p:sp>
        <p:nvSpPr>
          <p:cNvPr id="16" name="Text Placeholder 54">
            <a:extLst>
              <a:ext uri="{FF2B5EF4-FFF2-40B4-BE49-F238E27FC236}">
                <a16:creationId xmlns:a16="http://schemas.microsoft.com/office/drawing/2014/main" id="{BC622C14-B1DC-3853-90CC-23B3F36B0223}"/>
              </a:ext>
            </a:extLst>
          </p:cNvPr>
          <p:cNvSpPr>
            <a:spLocks noGrp="1" noRot="1" noMove="1" noResize="1" noEditPoints="1" noAdjustHandles="1" noChangeArrowheads="1" noChangeShapeType="1"/>
          </p:cNvSpPr>
          <p:nvPr/>
        </p:nvSpPr>
        <p:spPr>
          <a:xfrm>
            <a:off x="1870231" y="1042483"/>
            <a:ext cx="7751762" cy="2156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spc="6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000" kern="1200" spc="6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a:t> </a:t>
            </a:r>
            <a:endParaRPr lang="en-EE"/>
          </a:p>
        </p:txBody>
      </p:sp>
      <p:sp>
        <p:nvSpPr>
          <p:cNvPr id="17" name="Title 56">
            <a:extLst>
              <a:ext uri="{FF2B5EF4-FFF2-40B4-BE49-F238E27FC236}">
                <a16:creationId xmlns:a16="http://schemas.microsoft.com/office/drawing/2014/main" id="{EAEFA501-2C1A-8BA2-2C25-E6906A007689}"/>
              </a:ext>
            </a:extLst>
          </p:cNvPr>
          <p:cNvSpPr>
            <a:spLocks noGrp="1" noRot="1" noMove="1" noResize="1" noEditPoints="1" noAdjustHandles="1" noChangeArrowheads="1" noChangeShapeType="1"/>
          </p:cNvSpPr>
          <p:nvPr/>
        </p:nvSpPr>
        <p:spPr>
          <a:xfrm>
            <a:off x="1870231" y="1595607"/>
            <a:ext cx="8475679"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t-EE"/>
              <a:t> </a:t>
            </a:r>
            <a:br>
              <a:rPr lang="et-EE"/>
            </a:br>
            <a:endParaRPr lang="en-EE"/>
          </a:p>
        </p:txBody>
      </p:sp>
      <p:grpSp>
        <p:nvGrpSpPr>
          <p:cNvPr id="2" name="Rühm 1">
            <a:extLst>
              <a:ext uri="{FF2B5EF4-FFF2-40B4-BE49-F238E27FC236}">
                <a16:creationId xmlns:a16="http://schemas.microsoft.com/office/drawing/2014/main" id="{5B484E25-0809-D266-BBDF-8EC3807460D2}"/>
              </a:ext>
            </a:extLst>
          </p:cNvPr>
          <p:cNvGrpSpPr>
            <a:grpSpLocks noGrp="1" noUngrp="1" noRot="1" noMove="1" noResize="1"/>
          </p:cNvGrpSpPr>
          <p:nvPr/>
        </p:nvGrpSpPr>
        <p:grpSpPr>
          <a:xfrm>
            <a:off x="9043933" y="2482751"/>
            <a:ext cx="3006268" cy="4141984"/>
            <a:chOff x="9043933" y="2482751"/>
            <a:chExt cx="3006268" cy="4141984"/>
          </a:xfrm>
        </p:grpSpPr>
        <p:sp>
          <p:nvSpPr>
            <p:cNvPr id="8" name="Oval 21">
              <a:extLst>
                <a:ext uri="{FF2B5EF4-FFF2-40B4-BE49-F238E27FC236}">
                  <a16:creationId xmlns:a16="http://schemas.microsoft.com/office/drawing/2014/main" id="{A2BB31C3-421B-EAEA-89EF-E2A08A8F6B7A}"/>
                </a:ext>
              </a:extLst>
            </p:cNvPr>
            <p:cNvSpPr>
              <a:spLocks noGrp="1" noRot="1" noChangeAspect="1" noMove="1" noResize="1" noEditPoints="1" noAdjustHandles="1" noChangeArrowheads="1" noChangeShapeType="1"/>
            </p:cNvSpPr>
            <p:nvPr/>
          </p:nvSpPr>
          <p:spPr>
            <a:xfrm>
              <a:off x="9043933" y="2482751"/>
              <a:ext cx="1955323" cy="1927067"/>
            </a:xfrm>
            <a:prstGeom prst="ellipse">
              <a:avLst/>
            </a:prstGeom>
            <a:solidFill>
              <a:srgbClr val="D2C3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err="1">
                  <a:solidFill>
                    <a:schemeClr val="accent1"/>
                  </a:solidFill>
                </a:rPr>
                <a:t>Youth</a:t>
              </a:r>
              <a:r>
                <a:rPr lang="et-EE">
                  <a:solidFill>
                    <a:schemeClr val="accent1"/>
                  </a:solidFill>
                </a:rPr>
                <a:t> and Talent </a:t>
              </a:r>
              <a:r>
                <a:rPr lang="et-EE" err="1">
                  <a:solidFill>
                    <a:schemeClr val="accent1"/>
                  </a:solidFill>
                </a:rPr>
                <a:t>Policy</a:t>
              </a:r>
              <a:r>
                <a:rPr lang="et-EE">
                  <a:solidFill>
                    <a:schemeClr val="accent1"/>
                  </a:solidFill>
                </a:rPr>
                <a:t> </a:t>
              </a:r>
              <a:r>
                <a:rPr lang="et-EE" err="1">
                  <a:solidFill>
                    <a:schemeClr val="accent1"/>
                  </a:solidFill>
                </a:rPr>
                <a:t>Department</a:t>
              </a:r>
              <a:endParaRPr lang="en-US">
                <a:solidFill>
                  <a:schemeClr val="accent1"/>
                </a:solidFill>
              </a:endParaRPr>
            </a:p>
          </p:txBody>
        </p:sp>
        <p:sp>
          <p:nvSpPr>
            <p:cNvPr id="13" name="TextBox 12">
              <a:extLst>
                <a:ext uri="{FF2B5EF4-FFF2-40B4-BE49-F238E27FC236}">
                  <a16:creationId xmlns:a16="http://schemas.microsoft.com/office/drawing/2014/main" id="{A5C2114F-66F7-FFDF-F4EC-E1E677FE8EC0}"/>
                </a:ext>
              </a:extLst>
            </p:cNvPr>
            <p:cNvSpPr txBox="1">
              <a:spLocks noGrp="1" noRot="1" noMove="1" noResize="1" noEditPoints="1" noAdjustHandles="1" noChangeArrowheads="1" noChangeShapeType="1"/>
            </p:cNvSpPr>
            <p:nvPr/>
          </p:nvSpPr>
          <p:spPr>
            <a:xfrm>
              <a:off x="9755569" y="4408744"/>
              <a:ext cx="2294632" cy="22159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t-EE" sz="1600" err="1">
                  <a:solidFill>
                    <a:schemeClr val="bg1"/>
                  </a:solidFill>
                </a:rPr>
                <a:t>Develops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a:t>
              </a:r>
              <a:r>
                <a:rPr lang="et-EE" sz="1600" err="1">
                  <a:solidFill>
                    <a:schemeClr val="bg1"/>
                  </a:solidFill>
                </a:rPr>
                <a:t>policy</a:t>
              </a:r>
              <a:endParaRPr lang="et-EE" sz="1600">
                <a:solidFill>
                  <a:schemeClr val="bg1"/>
                </a:solidFill>
              </a:endParaRPr>
            </a:p>
            <a:p>
              <a:pPr>
                <a:spcAft>
                  <a:spcPts val="600"/>
                </a:spcAft>
              </a:pPr>
              <a:br>
                <a:rPr lang="et-EE" sz="1600">
                  <a:solidFill>
                    <a:schemeClr val="bg1"/>
                  </a:solidFill>
                </a:rPr>
              </a:br>
              <a:r>
                <a:rPr lang="et-EE" sz="1600" err="1">
                  <a:solidFill>
                    <a:schemeClr val="bg1"/>
                  </a:solidFill>
                </a:rPr>
                <a:t>Prepares</a:t>
              </a:r>
              <a:r>
                <a:rPr lang="et-EE" sz="1600">
                  <a:solidFill>
                    <a:schemeClr val="bg1"/>
                  </a:solidFill>
                </a:rPr>
                <a:t> </a:t>
              </a:r>
              <a:r>
                <a:rPr lang="et-EE" sz="1600" err="1">
                  <a:solidFill>
                    <a:schemeClr val="bg1"/>
                  </a:solidFill>
                </a:rPr>
                <a:t>legislation</a:t>
              </a:r>
              <a:r>
                <a:rPr lang="et-EE" sz="1600">
                  <a:solidFill>
                    <a:schemeClr val="bg1"/>
                  </a:solidFill>
                </a:rPr>
                <a:t> and </a:t>
              </a:r>
              <a:r>
                <a:rPr lang="et-EE" sz="1600" err="1">
                  <a:solidFill>
                    <a:schemeClr val="bg1"/>
                  </a:solidFill>
                </a:rPr>
                <a:t>regulations</a:t>
              </a:r>
              <a:br>
                <a:rPr lang="et-EE" sz="1600">
                  <a:solidFill>
                    <a:schemeClr val="bg1"/>
                  </a:solidFill>
                </a:rPr>
              </a:br>
              <a:endParaRPr lang="et-EE" sz="1600">
                <a:solidFill>
                  <a:schemeClr val="bg1"/>
                </a:solidFill>
              </a:endParaRPr>
            </a:p>
            <a:p>
              <a:pPr>
                <a:spcAft>
                  <a:spcPts val="600"/>
                </a:spcAft>
              </a:pPr>
              <a:r>
                <a:rPr lang="et-EE" sz="1600" err="1">
                  <a:solidFill>
                    <a:schemeClr val="bg1"/>
                  </a:solidFill>
                </a:rPr>
                <a:t>Develops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programmes</a:t>
              </a:r>
            </a:p>
          </p:txBody>
        </p:sp>
        <p:grpSp>
          <p:nvGrpSpPr>
            <p:cNvPr id="42" name="Rühm 41">
              <a:extLst>
                <a:ext uri="{FF2B5EF4-FFF2-40B4-BE49-F238E27FC236}">
                  <a16:creationId xmlns:a16="http://schemas.microsoft.com/office/drawing/2014/main" id="{BAD85324-F24D-5F45-16E6-C3B3D7066778}"/>
                </a:ext>
              </a:extLst>
            </p:cNvPr>
            <p:cNvGrpSpPr>
              <a:grpSpLocks noGrp="1" noUngrp="1" noRot="1" noMove="1" noResize="1"/>
            </p:cNvGrpSpPr>
            <p:nvPr/>
          </p:nvGrpSpPr>
          <p:grpSpPr>
            <a:xfrm>
              <a:off x="9505195" y="4317195"/>
              <a:ext cx="199520" cy="1904231"/>
              <a:chOff x="9381332" y="3692815"/>
              <a:chExt cx="199520" cy="1904231"/>
            </a:xfrm>
          </p:grpSpPr>
          <p:cxnSp>
            <p:nvCxnSpPr>
              <p:cNvPr id="34" name="Sirgkonnektor 33">
                <a:extLst>
                  <a:ext uri="{FF2B5EF4-FFF2-40B4-BE49-F238E27FC236}">
                    <a16:creationId xmlns:a16="http://schemas.microsoft.com/office/drawing/2014/main" id="{FFC9D0D2-52EF-6D2C-738B-CD71045634FD}"/>
                  </a:ext>
                </a:extLst>
              </p:cNvPr>
              <p:cNvCxnSpPr>
                <a:cxnSpLocks noGrp="1" noRot="1" noMove="1" noResize="1" noEditPoints="1" noAdjustHandles="1" noChangeArrowheads="1" noChangeShapeType="1"/>
              </p:cNvCxnSpPr>
              <p:nvPr/>
            </p:nvCxnSpPr>
            <p:spPr>
              <a:xfrm>
                <a:off x="9392358" y="3692815"/>
                <a:ext cx="0" cy="19042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irgkonnektor 34">
                <a:extLst>
                  <a:ext uri="{FF2B5EF4-FFF2-40B4-BE49-F238E27FC236}">
                    <a16:creationId xmlns:a16="http://schemas.microsoft.com/office/drawing/2014/main" id="{732A20F4-B1E3-2309-F38A-3AAA1B0E8B2C}"/>
                  </a:ext>
                </a:extLst>
              </p:cNvPr>
              <p:cNvCxnSpPr>
                <a:cxnSpLocks noGrp="1" noRot="1" noMove="1" noResize="1" noEditPoints="1" noAdjustHandles="1" noChangeArrowheads="1" noChangeShapeType="1"/>
              </p:cNvCxnSpPr>
              <p:nvPr/>
            </p:nvCxnSpPr>
            <p:spPr>
              <a:xfrm flipH="1">
                <a:off x="9381332" y="4802697"/>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irgkonnektor 32">
                <a:extLst>
                  <a:ext uri="{FF2B5EF4-FFF2-40B4-BE49-F238E27FC236}">
                    <a16:creationId xmlns:a16="http://schemas.microsoft.com/office/drawing/2014/main" id="{9F2B92B3-0448-4C02-BBAD-53EA8DCB4D16}"/>
                  </a:ext>
                </a:extLst>
              </p:cNvPr>
              <p:cNvCxnSpPr>
                <a:cxnSpLocks noGrp="1" noRot="1" noMove="1" noResize="1" noEditPoints="1" noAdjustHandles="1" noChangeArrowheads="1" noChangeShapeType="1"/>
              </p:cNvCxnSpPr>
              <p:nvPr/>
            </p:nvCxnSpPr>
            <p:spPr>
              <a:xfrm flipH="1">
                <a:off x="9381332" y="5597046"/>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irgkonnektor 35">
                <a:extLst>
                  <a:ext uri="{FF2B5EF4-FFF2-40B4-BE49-F238E27FC236}">
                    <a16:creationId xmlns:a16="http://schemas.microsoft.com/office/drawing/2014/main" id="{0CF4A4B5-DEDA-00D8-D5F6-B6FB480E56D7}"/>
                  </a:ext>
                </a:extLst>
              </p:cNvPr>
              <p:cNvCxnSpPr>
                <a:cxnSpLocks noGrp="1" noRot="1" noMove="1" noResize="1" noEditPoints="1" noAdjustHandles="1" noChangeArrowheads="1" noChangeShapeType="1"/>
              </p:cNvCxnSpPr>
              <p:nvPr/>
            </p:nvCxnSpPr>
            <p:spPr>
              <a:xfrm flipH="1">
                <a:off x="9381332" y="4004081"/>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8" name="Pealkiri 27">
            <a:extLst>
              <a:ext uri="{FF2B5EF4-FFF2-40B4-BE49-F238E27FC236}">
                <a16:creationId xmlns:a16="http://schemas.microsoft.com/office/drawing/2014/main" id="{338371AF-1C47-75ED-E0EB-58045105BC97}"/>
              </a:ext>
            </a:extLst>
          </p:cNvPr>
          <p:cNvSpPr>
            <a:spLocks noGrp="1" noRot="1" noMove="1" noResize="1" noEditPoints="1" noAdjustHandles="1" noChangeArrowheads="1" noChangeShapeType="1"/>
          </p:cNvSpPr>
          <p:nvPr>
            <p:ph type="title"/>
          </p:nvPr>
        </p:nvSpPr>
        <p:spPr/>
        <p:txBody>
          <a:bodyPr/>
          <a:lstStyle/>
          <a:p>
            <a:r>
              <a:rPr lang="et-EE" err="1"/>
              <a:t>Coordinating</a:t>
            </a:r>
            <a:r>
              <a:rPr lang="et-EE"/>
              <a:t> </a:t>
            </a:r>
            <a:r>
              <a:rPr lang="et-EE" err="1"/>
              <a:t>youth</a:t>
            </a:r>
            <a:r>
              <a:rPr lang="et-EE"/>
              <a:t> </a:t>
            </a:r>
            <a:r>
              <a:rPr lang="et-EE" err="1"/>
              <a:t>activities</a:t>
            </a:r>
            <a:endParaRPr lang="et-EE"/>
          </a:p>
        </p:txBody>
      </p:sp>
      <p:grpSp>
        <p:nvGrpSpPr>
          <p:cNvPr id="4" name="Rühm 3">
            <a:extLst>
              <a:ext uri="{FF2B5EF4-FFF2-40B4-BE49-F238E27FC236}">
                <a16:creationId xmlns:a16="http://schemas.microsoft.com/office/drawing/2014/main" id="{AF3E83AC-9DDB-DDC2-E125-4E2BF1CAF0E6}"/>
              </a:ext>
            </a:extLst>
          </p:cNvPr>
          <p:cNvGrpSpPr>
            <a:grpSpLocks noGrp="1" noUngrp="1" noRot="1" noMove="1" noResize="1"/>
          </p:cNvGrpSpPr>
          <p:nvPr/>
        </p:nvGrpSpPr>
        <p:grpSpPr>
          <a:xfrm>
            <a:off x="5535946" y="3766982"/>
            <a:ext cx="3933602" cy="2846349"/>
            <a:chOff x="5535946" y="3766982"/>
            <a:chExt cx="3933602" cy="2846349"/>
          </a:xfrm>
        </p:grpSpPr>
        <p:sp>
          <p:nvSpPr>
            <p:cNvPr id="14" name="Oval 36">
              <a:extLst>
                <a:ext uri="{FF2B5EF4-FFF2-40B4-BE49-F238E27FC236}">
                  <a16:creationId xmlns:a16="http://schemas.microsoft.com/office/drawing/2014/main" id="{583096A6-F17E-B57D-8039-691B65B8BDC1}"/>
                </a:ext>
              </a:extLst>
            </p:cNvPr>
            <p:cNvSpPr>
              <a:spLocks noGrp="1" noRot="1" noChangeAspect="1" noMove="1" noResize="1" noEditPoints="1" noAdjustHandles="1" noChangeArrowheads="1" noChangeShapeType="1"/>
            </p:cNvSpPr>
            <p:nvPr/>
          </p:nvSpPr>
          <p:spPr>
            <a:xfrm>
              <a:off x="5535946" y="3766982"/>
              <a:ext cx="1935349" cy="1907382"/>
            </a:xfrm>
            <a:prstGeom prst="ellipse">
              <a:avLst/>
            </a:prstGeom>
            <a:solidFill>
              <a:srgbClr val="FFCA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a:solidFill>
                    <a:schemeClr val="accent1"/>
                  </a:solidFill>
                </a:rPr>
                <a:t>Erasmus+ </a:t>
              </a:r>
              <a:br>
                <a:rPr lang="et-EE">
                  <a:solidFill>
                    <a:schemeClr val="accent1"/>
                  </a:solidFill>
                </a:rPr>
              </a:br>
              <a:r>
                <a:rPr lang="et-EE">
                  <a:solidFill>
                    <a:schemeClr val="accent1"/>
                  </a:solidFill>
                </a:rPr>
                <a:t>&amp; </a:t>
              </a:r>
              <a:r>
                <a:rPr lang="et-EE" err="1">
                  <a:solidFill>
                    <a:schemeClr val="accent1"/>
                  </a:solidFill>
                </a:rPr>
                <a:t>European</a:t>
              </a:r>
              <a:r>
                <a:rPr lang="et-EE">
                  <a:solidFill>
                    <a:schemeClr val="accent1"/>
                  </a:solidFill>
                </a:rPr>
                <a:t> </a:t>
              </a:r>
              <a:r>
                <a:rPr lang="et-EE" err="1">
                  <a:solidFill>
                    <a:schemeClr val="accent1"/>
                  </a:solidFill>
                </a:rPr>
                <a:t>Solidarity</a:t>
              </a:r>
              <a:r>
                <a:rPr lang="et-EE">
                  <a:solidFill>
                    <a:schemeClr val="accent1"/>
                  </a:solidFill>
                </a:rPr>
                <a:t> </a:t>
              </a:r>
              <a:r>
                <a:rPr lang="et-EE" err="1">
                  <a:solidFill>
                    <a:schemeClr val="accent1"/>
                  </a:solidFill>
                </a:rPr>
                <a:t>Corps</a:t>
              </a:r>
              <a:r>
                <a:rPr lang="et-EE">
                  <a:solidFill>
                    <a:schemeClr val="accent1"/>
                  </a:solidFill>
                </a:rPr>
                <a:t> Agency</a:t>
              </a:r>
              <a:endParaRPr lang="en-US">
                <a:solidFill>
                  <a:schemeClr val="accent1"/>
                </a:solidFill>
              </a:endParaRPr>
            </a:p>
          </p:txBody>
        </p:sp>
        <p:grpSp>
          <p:nvGrpSpPr>
            <p:cNvPr id="47" name="Rühm 46">
              <a:extLst>
                <a:ext uri="{FF2B5EF4-FFF2-40B4-BE49-F238E27FC236}">
                  <a16:creationId xmlns:a16="http://schemas.microsoft.com/office/drawing/2014/main" id="{C7944BF5-9B08-EF08-AD7C-47AAC34AA535}"/>
                </a:ext>
              </a:extLst>
            </p:cNvPr>
            <p:cNvGrpSpPr>
              <a:grpSpLocks noGrp="1" noUngrp="1" noRot="1" noMove="1" noResize="1"/>
            </p:cNvGrpSpPr>
            <p:nvPr/>
          </p:nvGrpSpPr>
          <p:grpSpPr>
            <a:xfrm>
              <a:off x="6096000" y="5642558"/>
              <a:ext cx="3373548" cy="970773"/>
              <a:chOff x="6096000" y="5791719"/>
              <a:chExt cx="3373548" cy="970773"/>
            </a:xfrm>
          </p:grpSpPr>
          <p:sp>
            <p:nvSpPr>
              <p:cNvPr id="19" name="TextBox 24">
                <a:extLst>
                  <a:ext uri="{FF2B5EF4-FFF2-40B4-BE49-F238E27FC236}">
                    <a16:creationId xmlns:a16="http://schemas.microsoft.com/office/drawing/2014/main" id="{BD400B9C-8589-AE1F-7A3A-C41DF632129C}"/>
                  </a:ext>
                </a:extLst>
              </p:cNvPr>
              <p:cNvSpPr txBox="1">
                <a:spLocks noGrp="1" noRot="1" noMove="1" noResize="1" noEditPoints="1" noAdjustHandles="1" noChangeArrowheads="1" noChangeShapeType="1"/>
              </p:cNvSpPr>
              <p:nvPr/>
            </p:nvSpPr>
            <p:spPr>
              <a:xfrm>
                <a:off x="6286540" y="6177717"/>
                <a:ext cx="318300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sz="1600" err="1">
                    <a:solidFill>
                      <a:schemeClr val="bg1"/>
                    </a:solidFill>
                  </a:rPr>
                  <a:t>Implements</a:t>
                </a:r>
                <a:r>
                  <a:rPr lang="et-EE" sz="1200">
                    <a:solidFill>
                      <a:schemeClr val="bg1"/>
                    </a:solidFill>
                  </a:rPr>
                  <a:t> </a:t>
                </a:r>
                <a:r>
                  <a:rPr lang="et-EE" sz="1600" err="1">
                    <a:solidFill>
                      <a:schemeClr val="bg1"/>
                    </a:solidFill>
                  </a:rPr>
                  <a:t>European</a:t>
                </a:r>
                <a:r>
                  <a:rPr lang="et-EE" sz="1600">
                    <a:solidFill>
                      <a:schemeClr val="bg1"/>
                    </a:solidFill>
                  </a:rPr>
                  <a:t> </a:t>
                </a:r>
                <a:r>
                  <a:rPr lang="et-EE" sz="1600" err="1">
                    <a:solidFill>
                      <a:schemeClr val="bg1"/>
                    </a:solidFill>
                  </a:rPr>
                  <a:t>youth</a:t>
                </a:r>
                <a:r>
                  <a:rPr lang="et-EE" sz="1600">
                    <a:solidFill>
                      <a:schemeClr val="bg1"/>
                    </a:solidFill>
                  </a:rPr>
                  <a:t> programmes in Estonia</a:t>
                </a:r>
                <a:endParaRPr lang="en-EE" sz="1600">
                  <a:solidFill>
                    <a:schemeClr val="bg1"/>
                  </a:solidFill>
                </a:endParaRPr>
              </a:p>
            </p:txBody>
          </p:sp>
          <p:cxnSp>
            <p:nvCxnSpPr>
              <p:cNvPr id="44" name="Sirgkonnektor 43">
                <a:extLst>
                  <a:ext uri="{FF2B5EF4-FFF2-40B4-BE49-F238E27FC236}">
                    <a16:creationId xmlns:a16="http://schemas.microsoft.com/office/drawing/2014/main" id="{BCF817E3-18D2-904D-9485-4B30411F8172}"/>
                  </a:ext>
                </a:extLst>
              </p:cNvPr>
              <p:cNvCxnSpPr>
                <a:cxnSpLocks noGrp="1" noRot="1" noMove="1" noResize="1" noEditPoints="1" noAdjustHandles="1" noChangeArrowheads="1" noChangeShapeType="1"/>
              </p:cNvCxnSpPr>
              <p:nvPr/>
            </p:nvCxnSpPr>
            <p:spPr>
              <a:xfrm flipV="1">
                <a:off x="6108070" y="5791719"/>
                <a:ext cx="0" cy="580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irgkonnektor 45">
                <a:extLst>
                  <a:ext uri="{FF2B5EF4-FFF2-40B4-BE49-F238E27FC236}">
                    <a16:creationId xmlns:a16="http://schemas.microsoft.com/office/drawing/2014/main" id="{17DB38A4-2BF9-1C17-8861-D90E80F3343D}"/>
                  </a:ext>
                </a:extLst>
              </p:cNvPr>
              <p:cNvCxnSpPr>
                <a:cxnSpLocks noGrp="1" noRot="1" noMove="1" noResize="1" noEditPoints="1" noAdjustHandles="1" noChangeArrowheads="1" noChangeShapeType="1"/>
              </p:cNvCxnSpPr>
              <p:nvPr/>
            </p:nvCxnSpPr>
            <p:spPr>
              <a:xfrm flipH="1">
                <a:off x="6096000" y="6368615"/>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Rühm 2">
            <a:extLst>
              <a:ext uri="{FF2B5EF4-FFF2-40B4-BE49-F238E27FC236}">
                <a16:creationId xmlns:a16="http://schemas.microsoft.com/office/drawing/2014/main" id="{8F984626-57A6-807C-6013-3E481667D7CD}"/>
              </a:ext>
            </a:extLst>
          </p:cNvPr>
          <p:cNvGrpSpPr>
            <a:grpSpLocks noGrp="1" noUngrp="1" noRot="1" noMove="1" noResize="1"/>
          </p:cNvGrpSpPr>
          <p:nvPr/>
        </p:nvGrpSpPr>
        <p:grpSpPr>
          <a:xfrm>
            <a:off x="3025854" y="3960545"/>
            <a:ext cx="2962931" cy="2646444"/>
            <a:chOff x="3025854" y="3960545"/>
            <a:chExt cx="2962931" cy="2646444"/>
          </a:xfrm>
        </p:grpSpPr>
        <p:sp>
          <p:nvSpPr>
            <p:cNvPr id="10" name="Oval 23">
              <a:extLst>
                <a:ext uri="{FF2B5EF4-FFF2-40B4-BE49-F238E27FC236}">
                  <a16:creationId xmlns:a16="http://schemas.microsoft.com/office/drawing/2014/main" id="{422E30B9-38F1-C50C-63E7-1B7B13A60D97}"/>
                </a:ext>
              </a:extLst>
            </p:cNvPr>
            <p:cNvSpPr>
              <a:spLocks noGrp="1" noRot="1" noChangeAspect="1" noMove="1" noResize="1" noEditPoints="1" noAdjustHandles="1" noChangeArrowheads="1" noChangeShapeType="1"/>
            </p:cNvSpPr>
            <p:nvPr/>
          </p:nvSpPr>
          <p:spPr>
            <a:xfrm>
              <a:off x="3025854" y="3960545"/>
              <a:ext cx="1901117" cy="1873645"/>
            </a:xfrm>
            <a:prstGeom prst="ellipse">
              <a:avLst/>
            </a:prstGeom>
            <a:solidFill>
              <a:srgbClr val="FCED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t-EE" err="1">
                  <a:solidFill>
                    <a:schemeClr val="accent1"/>
                  </a:solidFill>
                </a:rPr>
                <a:t>Youth</a:t>
              </a:r>
              <a:r>
                <a:rPr lang="et-EE">
                  <a:solidFill>
                    <a:schemeClr val="accent1"/>
                  </a:solidFill>
                </a:rPr>
                <a:t> </a:t>
              </a:r>
              <a:r>
                <a:rPr lang="et-EE" err="1">
                  <a:solidFill>
                    <a:schemeClr val="accent1"/>
                  </a:solidFill>
                </a:rPr>
                <a:t>Department</a:t>
              </a:r>
              <a:endParaRPr lang="en-US">
                <a:solidFill>
                  <a:schemeClr val="accent1"/>
                </a:solidFill>
              </a:endParaRPr>
            </a:p>
          </p:txBody>
        </p:sp>
        <p:grpSp>
          <p:nvGrpSpPr>
            <p:cNvPr id="50" name="Rühm 49">
              <a:extLst>
                <a:ext uri="{FF2B5EF4-FFF2-40B4-BE49-F238E27FC236}">
                  <a16:creationId xmlns:a16="http://schemas.microsoft.com/office/drawing/2014/main" id="{84E930F4-CC35-617F-DB38-CF2E49798872}"/>
                </a:ext>
              </a:extLst>
            </p:cNvPr>
            <p:cNvGrpSpPr>
              <a:grpSpLocks noGrp="1" noUngrp="1" noRot="1" noMove="1" noResize="1"/>
            </p:cNvGrpSpPr>
            <p:nvPr/>
          </p:nvGrpSpPr>
          <p:grpSpPr>
            <a:xfrm>
              <a:off x="3376324" y="5674364"/>
              <a:ext cx="2612461" cy="932625"/>
              <a:chOff x="3376324" y="5674364"/>
              <a:chExt cx="2612461" cy="932625"/>
            </a:xfrm>
          </p:grpSpPr>
          <p:sp>
            <p:nvSpPr>
              <p:cNvPr id="11" name="TextBox 8">
                <a:extLst>
                  <a:ext uri="{FF2B5EF4-FFF2-40B4-BE49-F238E27FC236}">
                    <a16:creationId xmlns:a16="http://schemas.microsoft.com/office/drawing/2014/main" id="{68AC94E1-59A5-55D2-8184-A40C09C8C0A1}"/>
                  </a:ext>
                </a:extLst>
              </p:cNvPr>
              <p:cNvSpPr txBox="1">
                <a:spLocks noGrp="1" noRot="1" noMove="1" noResize="1" noEditPoints="1" noAdjustHandles="1" noChangeArrowheads="1" noChangeShapeType="1"/>
              </p:cNvSpPr>
              <p:nvPr/>
            </p:nvSpPr>
            <p:spPr>
              <a:xfrm>
                <a:off x="3548804" y="6022214"/>
                <a:ext cx="243998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t-EE" sz="1600" err="1">
                    <a:solidFill>
                      <a:schemeClr val="bg1"/>
                    </a:solidFill>
                  </a:rPr>
                  <a:t>Implements</a:t>
                </a:r>
                <a:r>
                  <a:rPr lang="et-EE" sz="1600">
                    <a:solidFill>
                      <a:schemeClr val="bg1"/>
                    </a:solidFill>
                  </a:rPr>
                  <a:t> </a:t>
                </a:r>
                <a:r>
                  <a:rPr lang="et-EE" sz="1600" err="1">
                    <a:solidFill>
                      <a:schemeClr val="bg1"/>
                    </a:solidFill>
                  </a:rPr>
                  <a:t>national</a:t>
                </a:r>
                <a:r>
                  <a:rPr lang="et-EE" sz="1600">
                    <a:solidFill>
                      <a:schemeClr val="bg1"/>
                    </a:solidFill>
                  </a:rPr>
                  <a:t> </a:t>
                </a:r>
                <a:r>
                  <a:rPr lang="et-EE" sz="1600" err="1">
                    <a:solidFill>
                      <a:schemeClr val="bg1"/>
                    </a:solidFill>
                  </a:rPr>
                  <a:t>youth</a:t>
                </a:r>
                <a:r>
                  <a:rPr lang="et-EE" sz="1600">
                    <a:solidFill>
                      <a:schemeClr val="bg1"/>
                    </a:solidFill>
                  </a:rPr>
                  <a:t> </a:t>
                </a:r>
                <a:r>
                  <a:rPr lang="et-EE" sz="1600" err="1">
                    <a:solidFill>
                      <a:schemeClr val="bg1"/>
                    </a:solidFill>
                  </a:rPr>
                  <a:t>policy</a:t>
                </a:r>
                <a:endParaRPr lang="en-EE" sz="1600">
                  <a:solidFill>
                    <a:schemeClr val="bg1"/>
                  </a:solidFill>
                </a:endParaRPr>
              </a:p>
            </p:txBody>
          </p:sp>
          <p:cxnSp>
            <p:nvCxnSpPr>
              <p:cNvPr id="48" name="Sirgkonnektor 47">
                <a:extLst>
                  <a:ext uri="{FF2B5EF4-FFF2-40B4-BE49-F238E27FC236}">
                    <a16:creationId xmlns:a16="http://schemas.microsoft.com/office/drawing/2014/main" id="{D8188088-B141-CDFB-D161-34BDBC097295}"/>
                  </a:ext>
                </a:extLst>
              </p:cNvPr>
              <p:cNvCxnSpPr>
                <a:cxnSpLocks noGrp="1" noRot="1" noMove="1" noResize="1" noEditPoints="1" noAdjustHandles="1" noChangeArrowheads="1" noChangeShapeType="1"/>
              </p:cNvCxnSpPr>
              <p:nvPr/>
            </p:nvCxnSpPr>
            <p:spPr>
              <a:xfrm flipV="1">
                <a:off x="3388394" y="5674364"/>
                <a:ext cx="0" cy="54985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irgkonnektor 48">
                <a:extLst>
                  <a:ext uri="{FF2B5EF4-FFF2-40B4-BE49-F238E27FC236}">
                    <a16:creationId xmlns:a16="http://schemas.microsoft.com/office/drawing/2014/main" id="{75C6304C-4617-EFEE-9766-B0E606038863}"/>
                  </a:ext>
                </a:extLst>
              </p:cNvPr>
              <p:cNvCxnSpPr>
                <a:cxnSpLocks noGrp="1" noRot="1" noMove="1" noResize="1" noEditPoints="1" noAdjustHandles="1" noChangeArrowheads="1" noChangeShapeType="1"/>
              </p:cNvCxnSpPr>
              <p:nvPr/>
            </p:nvCxnSpPr>
            <p:spPr>
              <a:xfrm flipH="1">
                <a:off x="3376324" y="6220262"/>
                <a:ext cx="1995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54383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alkiri 18">
            <a:extLst>
              <a:ext uri="{FF2B5EF4-FFF2-40B4-BE49-F238E27FC236}">
                <a16:creationId xmlns:a16="http://schemas.microsoft.com/office/drawing/2014/main" id="{2AE798CC-37D7-DEF7-9448-E38F27FB511D}"/>
              </a:ext>
            </a:extLst>
          </p:cNvPr>
          <p:cNvSpPr>
            <a:spLocks noGrp="1" noRot="1" noMove="1" noResize="1" noEditPoints="1" noAdjustHandles="1" noChangeArrowheads="1" noChangeShapeType="1"/>
          </p:cNvSpPr>
          <p:nvPr>
            <p:ph type="title"/>
          </p:nvPr>
        </p:nvSpPr>
        <p:spPr/>
        <p:txBody>
          <a:bodyPr/>
          <a:lstStyle/>
          <a:p>
            <a:pPr algn="ctr"/>
            <a:r>
              <a:rPr lang="et-EE"/>
              <a:t>M</a:t>
            </a:r>
            <a:r>
              <a:rPr lang="en-US" err="1"/>
              <a:t>onitoring</a:t>
            </a:r>
            <a:r>
              <a:rPr lang="en-US"/>
              <a:t> </a:t>
            </a:r>
            <a:r>
              <a:rPr lang="et-EE"/>
              <a:t>&amp; </a:t>
            </a:r>
            <a:r>
              <a:rPr lang="en-US" err="1"/>
              <a:t>analysi</a:t>
            </a:r>
            <a:r>
              <a:rPr lang="et-EE"/>
              <a:t>s</a:t>
            </a:r>
          </a:p>
        </p:txBody>
      </p:sp>
      <p:grpSp>
        <p:nvGrpSpPr>
          <p:cNvPr id="18" name="Rühm 17">
            <a:extLst>
              <a:ext uri="{FF2B5EF4-FFF2-40B4-BE49-F238E27FC236}">
                <a16:creationId xmlns:a16="http://schemas.microsoft.com/office/drawing/2014/main" id="{54951AF7-FBFC-F16B-655C-43BC975CD37D}"/>
              </a:ext>
            </a:extLst>
          </p:cNvPr>
          <p:cNvGrpSpPr>
            <a:grpSpLocks noGrp="1" noUngrp="1" noRot="1" noMove="1" noResize="1"/>
          </p:cNvGrpSpPr>
          <p:nvPr/>
        </p:nvGrpSpPr>
        <p:grpSpPr>
          <a:xfrm>
            <a:off x="4181582" y="1678286"/>
            <a:ext cx="3811713" cy="4794433"/>
            <a:chOff x="4181582" y="1678286"/>
            <a:chExt cx="3811713" cy="4794433"/>
          </a:xfrm>
        </p:grpSpPr>
        <p:grpSp>
          <p:nvGrpSpPr>
            <p:cNvPr id="3" name="Rühm 2">
              <a:extLst>
                <a:ext uri="{FF2B5EF4-FFF2-40B4-BE49-F238E27FC236}">
                  <a16:creationId xmlns:a16="http://schemas.microsoft.com/office/drawing/2014/main" id="{7C760270-3D83-B1ED-EACE-80D79C4F6BAB}"/>
                </a:ext>
              </a:extLst>
            </p:cNvPr>
            <p:cNvGrpSpPr>
              <a:grpSpLocks noGrp="1" noUngrp="1" noRot="1" noMove="1" noResize="1"/>
            </p:cNvGrpSpPr>
            <p:nvPr/>
          </p:nvGrpSpPr>
          <p:grpSpPr>
            <a:xfrm>
              <a:off x="4181582" y="2526419"/>
              <a:ext cx="3811713" cy="3946300"/>
              <a:chOff x="4181582" y="2526419"/>
              <a:chExt cx="3811713" cy="3946300"/>
            </a:xfrm>
          </p:grpSpPr>
          <p:sp>
            <p:nvSpPr>
              <p:cNvPr id="21" name="Ristkülik: ümarnurkne 20">
                <a:extLst>
                  <a:ext uri="{FF2B5EF4-FFF2-40B4-BE49-F238E27FC236}">
                    <a16:creationId xmlns:a16="http://schemas.microsoft.com/office/drawing/2014/main" id="{00543D36-9610-4FC5-6860-7CEB1E3D4270}"/>
                  </a:ext>
                </a:extLst>
              </p:cNvPr>
              <p:cNvSpPr>
                <a:spLocks noGrp="1" noRot="1" noMove="1" noResize="1" noEditPoints="1" noAdjustHandles="1" noChangeArrowheads="1" noChangeShapeType="1"/>
              </p:cNvSpPr>
              <p:nvPr/>
            </p:nvSpPr>
            <p:spPr>
              <a:xfrm>
                <a:off x="4418792" y="3429000"/>
                <a:ext cx="3354415" cy="3043719"/>
              </a:xfrm>
              <a:prstGeom prst="roundRect">
                <a:avLst>
                  <a:gd name="adj" fmla="val 7246"/>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TextBox 5">
                <a:extLst>
                  <a:ext uri="{FF2B5EF4-FFF2-40B4-BE49-F238E27FC236}">
                    <a16:creationId xmlns:a16="http://schemas.microsoft.com/office/drawing/2014/main" id="{D9D4342A-7D6A-E862-CDB3-9B6DC7F5081E}"/>
                  </a:ext>
                </a:extLst>
              </p:cNvPr>
              <p:cNvSpPr txBox="1">
                <a:spLocks noGrp="1" noRot="1" noMove="1" noResize="1" noEditPoints="1" noAdjustHandles="1" noChangeArrowheads="1" noChangeShapeType="1"/>
              </p:cNvSpPr>
              <p:nvPr/>
            </p:nvSpPr>
            <p:spPr>
              <a:xfrm>
                <a:off x="4407619" y="3601994"/>
                <a:ext cx="3354414" cy="646331"/>
              </a:xfrm>
              <a:prstGeom prst="rect">
                <a:avLst/>
              </a:prstGeom>
              <a:noFill/>
            </p:spPr>
            <p:txBody>
              <a:bodyPr wrap="square" rtlCol="0">
                <a:spAutoFit/>
              </a:bodyPr>
              <a:lstStyle/>
              <a:p>
                <a:pPr algn="ctr"/>
                <a:r>
                  <a:rPr lang="et-EE" b="1" i="0" err="1">
                    <a:solidFill>
                      <a:schemeClr val="accent1"/>
                    </a:solidFill>
                    <a:effectLst/>
                  </a:rPr>
                  <a:t>Continuous</a:t>
                </a:r>
                <a:r>
                  <a:rPr lang="et-EE" b="1" i="0">
                    <a:solidFill>
                      <a:schemeClr val="accent1"/>
                    </a:solidFill>
                    <a:effectLst/>
                  </a:rPr>
                  <a:t> </a:t>
                </a:r>
                <a:r>
                  <a:rPr lang="et-EE" b="1" i="0" err="1">
                    <a:solidFill>
                      <a:schemeClr val="accent1"/>
                    </a:solidFill>
                    <a:effectLst/>
                  </a:rPr>
                  <a:t>monitoring</a:t>
                </a:r>
                <a:r>
                  <a:rPr lang="et-EE" b="1" i="0">
                    <a:solidFill>
                      <a:schemeClr val="accent1"/>
                    </a:solidFill>
                    <a:effectLst/>
                  </a:rPr>
                  <a:t> </a:t>
                </a:r>
                <a:br>
                  <a:rPr lang="et-EE" b="1" i="0">
                    <a:solidFill>
                      <a:schemeClr val="accent1"/>
                    </a:solidFill>
                    <a:effectLst/>
                  </a:rPr>
                </a:br>
                <a:r>
                  <a:rPr lang="en-US" b="1" i="0">
                    <a:solidFill>
                      <a:schemeClr val="accent1"/>
                    </a:solidFill>
                    <a:effectLst/>
                  </a:rPr>
                  <a:t>of youth services</a:t>
                </a:r>
                <a:endParaRPr lang="et-EE" b="1">
                  <a:solidFill>
                    <a:schemeClr val="accent1"/>
                  </a:solidFill>
                </a:endParaRPr>
              </a:p>
            </p:txBody>
          </p:sp>
          <p:sp>
            <p:nvSpPr>
              <p:cNvPr id="11" name="TextBox 10">
                <a:extLst>
                  <a:ext uri="{FF2B5EF4-FFF2-40B4-BE49-F238E27FC236}">
                    <a16:creationId xmlns:a16="http://schemas.microsoft.com/office/drawing/2014/main" id="{B72012B8-68A7-3919-58C1-F2638D8F480E}"/>
                  </a:ext>
                </a:extLst>
              </p:cNvPr>
              <p:cNvSpPr txBox="1">
                <a:spLocks noGrp="1" noRot="1" noMove="1" noResize="1" noEditPoints="1" noAdjustHandles="1" noChangeArrowheads="1" noChangeShapeType="1"/>
              </p:cNvSpPr>
              <p:nvPr/>
            </p:nvSpPr>
            <p:spPr>
              <a:xfrm>
                <a:off x="4181582" y="2526419"/>
                <a:ext cx="3811713" cy="707886"/>
              </a:xfrm>
              <a:prstGeom prst="rect">
                <a:avLst/>
              </a:prstGeom>
              <a:noFill/>
            </p:spPr>
            <p:txBody>
              <a:bodyPr wrap="square" rtlCol="0">
                <a:spAutoFit/>
              </a:bodyPr>
              <a:lstStyle/>
              <a:p>
                <a:pPr algn="ctr"/>
                <a:r>
                  <a:rPr lang="en-US" sz="2000" b="1">
                    <a:solidFill>
                      <a:schemeClr val="bg1"/>
                    </a:solidFill>
                  </a:rPr>
                  <a:t>QUALITY</a:t>
                </a:r>
                <a:r>
                  <a:rPr lang="et-EE" sz="2000" b="1">
                    <a:solidFill>
                      <a:schemeClr val="bg1"/>
                    </a:solidFill>
                  </a:rPr>
                  <a:t> </a:t>
                </a:r>
                <a:r>
                  <a:rPr lang="en-US" sz="2000" b="1">
                    <a:solidFill>
                      <a:schemeClr val="bg1"/>
                    </a:solidFill>
                  </a:rPr>
                  <a:t>AND IMPACT</a:t>
                </a:r>
                <a:r>
                  <a:rPr lang="et-EE" sz="2000" b="1">
                    <a:solidFill>
                      <a:schemeClr val="bg1"/>
                    </a:solidFill>
                  </a:rPr>
                  <a:t> ASSESSMENT</a:t>
                </a:r>
              </a:p>
            </p:txBody>
          </p:sp>
          <p:sp>
            <p:nvSpPr>
              <p:cNvPr id="15" name="TextBox 14">
                <a:extLst>
                  <a:ext uri="{FF2B5EF4-FFF2-40B4-BE49-F238E27FC236}">
                    <a16:creationId xmlns:a16="http://schemas.microsoft.com/office/drawing/2014/main" id="{83AC7477-FBC7-51FE-0C47-7B8B621FDF18}"/>
                  </a:ext>
                </a:extLst>
              </p:cNvPr>
              <p:cNvSpPr txBox="1">
                <a:spLocks noGrp="1" noRot="1" noMove="1" noResize="1" noEditPoints="1" noAdjustHandles="1" noChangeArrowheads="1" noChangeShapeType="1"/>
              </p:cNvSpPr>
              <p:nvPr/>
            </p:nvSpPr>
            <p:spPr>
              <a:xfrm>
                <a:off x="4576623" y="4336039"/>
                <a:ext cx="2964605" cy="1754326"/>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t-EE">
                    <a:solidFill>
                      <a:schemeClr val="accent1"/>
                    </a:solidFill>
                  </a:rPr>
                  <a:t>Quality &amp; </a:t>
                </a:r>
                <a:r>
                  <a:rPr lang="et-EE" err="1">
                    <a:solidFill>
                      <a:schemeClr val="accent1"/>
                    </a:solidFill>
                  </a:rPr>
                  <a:t>impact</a:t>
                </a:r>
                <a:r>
                  <a:rPr lang="et-EE">
                    <a:solidFill>
                      <a:schemeClr val="accent1"/>
                    </a:solidFill>
                  </a:rPr>
                  <a:t> </a:t>
                </a:r>
                <a:r>
                  <a:rPr lang="et-EE" err="1">
                    <a:solidFill>
                      <a:schemeClr val="accent1"/>
                    </a:solidFill>
                  </a:rPr>
                  <a:t>description</a:t>
                </a:r>
                <a:endParaRPr lang="et-EE">
                  <a:solidFill>
                    <a:schemeClr val="accent1"/>
                  </a:solidFill>
                </a:endParaRPr>
              </a:p>
              <a:p>
                <a:pPr marL="285750" indent="-285750">
                  <a:buClr>
                    <a:schemeClr val="accent1"/>
                  </a:buClr>
                  <a:buFont typeface="Aino" panose="02000603040504020204" pitchFamily="50" charset="-70"/>
                  <a:buChar char="+"/>
                </a:pPr>
                <a:r>
                  <a:rPr lang="et-EE" err="1">
                    <a:solidFill>
                      <a:schemeClr val="accent1"/>
                    </a:solidFill>
                  </a:rPr>
                  <a:t>Results</a:t>
                </a:r>
                <a:r>
                  <a:rPr lang="et-EE">
                    <a:solidFill>
                      <a:schemeClr val="accent1"/>
                    </a:solidFill>
                  </a:rPr>
                  <a:t> </a:t>
                </a:r>
                <a:r>
                  <a:rPr lang="et-EE" err="1">
                    <a:solidFill>
                      <a:schemeClr val="accent1"/>
                    </a:solidFill>
                  </a:rPr>
                  <a:t>documentation</a:t>
                </a:r>
                <a:endParaRPr lang="et-EE">
                  <a:solidFill>
                    <a:schemeClr val="accent1"/>
                  </a:solidFill>
                </a:endParaRPr>
              </a:p>
              <a:p>
                <a:pPr marL="285750" indent="-285750">
                  <a:buClr>
                    <a:schemeClr val="accent1"/>
                  </a:buClr>
                  <a:buFont typeface="Aino" panose="02000603040504020204" pitchFamily="50" charset="-70"/>
                  <a:buChar char="+"/>
                </a:pPr>
                <a:r>
                  <a:rPr lang="et-EE" err="1">
                    <a:solidFill>
                      <a:schemeClr val="accent1"/>
                    </a:solidFill>
                  </a:rPr>
                  <a:t>Assessment</a:t>
                </a:r>
                <a:r>
                  <a:rPr lang="et-EE">
                    <a:solidFill>
                      <a:schemeClr val="accent1"/>
                    </a:solidFill>
                  </a:rPr>
                  <a:t> and </a:t>
                </a:r>
                <a:r>
                  <a:rPr lang="et-EE" err="1">
                    <a:solidFill>
                      <a:schemeClr val="accent1"/>
                    </a:solidFill>
                  </a:rPr>
                  <a:t>analysis</a:t>
                </a:r>
                <a:r>
                  <a:rPr lang="et-EE">
                    <a:solidFill>
                      <a:schemeClr val="accent1"/>
                    </a:solidFill>
                  </a:rPr>
                  <a:t> </a:t>
                </a:r>
                <a:r>
                  <a:rPr lang="et-EE" err="1">
                    <a:solidFill>
                      <a:schemeClr val="accent1"/>
                    </a:solidFill>
                  </a:rPr>
                  <a:t>tools</a:t>
                </a:r>
                <a:endParaRPr lang="et-EE">
                  <a:solidFill>
                    <a:schemeClr val="accent1"/>
                  </a:solidFill>
                </a:endParaRPr>
              </a:p>
              <a:p>
                <a:pPr marL="285750" indent="-285750">
                  <a:buClr>
                    <a:schemeClr val="accent1"/>
                  </a:buClr>
                  <a:buFont typeface="Aino" panose="02000603040504020204" pitchFamily="50" charset="-70"/>
                  <a:buChar char="+"/>
                </a:pPr>
                <a:r>
                  <a:rPr lang="et-EE">
                    <a:solidFill>
                      <a:schemeClr val="accent1"/>
                    </a:solidFill>
                  </a:rPr>
                  <a:t>Monitoring </a:t>
                </a:r>
                <a:r>
                  <a:rPr lang="et-EE" err="1">
                    <a:solidFill>
                      <a:schemeClr val="accent1"/>
                    </a:solidFill>
                  </a:rPr>
                  <a:t>trends</a:t>
                </a:r>
                <a:endParaRPr lang="et-EE">
                  <a:solidFill>
                    <a:schemeClr val="accent1"/>
                  </a:solidFill>
                </a:endParaRPr>
              </a:p>
            </p:txBody>
          </p:sp>
        </p:grpSp>
        <p:pic>
          <p:nvPicPr>
            <p:cNvPr id="24" name="Pilt 23" descr="Pilt, millel on kujutatud ring, Graafika&#10;&#10;Kirjeldus on genereeritud automaatselt">
              <a:extLst>
                <a:ext uri="{FF2B5EF4-FFF2-40B4-BE49-F238E27FC236}">
                  <a16:creationId xmlns:a16="http://schemas.microsoft.com/office/drawing/2014/main" id="{1BD592E9-D1E4-4421-19A7-7180F469C88E}"/>
                </a:ext>
              </a:extLst>
            </p:cNvPr>
            <p:cNvPicPr>
              <a:picLocks noGrp="1" noRot="1" noChangeAspect="1" noMove="1" noResize="1" noEditPoints="1" noAdjustHandles="1" noChangeArrowheads="1" noChangeShapeType="1" noCrop="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731568" y="1678286"/>
              <a:ext cx="728863" cy="728863"/>
            </a:xfrm>
            <a:prstGeom prst="rect">
              <a:avLst/>
            </a:prstGeom>
          </p:spPr>
        </p:pic>
      </p:grpSp>
      <p:grpSp>
        <p:nvGrpSpPr>
          <p:cNvPr id="4" name="Rühm 3">
            <a:extLst>
              <a:ext uri="{FF2B5EF4-FFF2-40B4-BE49-F238E27FC236}">
                <a16:creationId xmlns:a16="http://schemas.microsoft.com/office/drawing/2014/main" id="{EB10D82C-6D35-7E2A-4054-8A2A2AEBDCB2}"/>
              </a:ext>
            </a:extLst>
          </p:cNvPr>
          <p:cNvGrpSpPr>
            <a:grpSpLocks noGrp="1" noUngrp="1" noRot="1" noMove="1" noResize="1"/>
          </p:cNvGrpSpPr>
          <p:nvPr/>
        </p:nvGrpSpPr>
        <p:grpSpPr>
          <a:xfrm>
            <a:off x="8323884" y="1654599"/>
            <a:ext cx="3727703" cy="5266763"/>
            <a:chOff x="8323884" y="1654599"/>
            <a:chExt cx="3727703" cy="5266763"/>
          </a:xfrm>
        </p:grpSpPr>
        <p:sp>
          <p:nvSpPr>
            <p:cNvPr id="22" name="Ristkülik: ümarnurkne 21">
              <a:extLst>
                <a:ext uri="{FF2B5EF4-FFF2-40B4-BE49-F238E27FC236}">
                  <a16:creationId xmlns:a16="http://schemas.microsoft.com/office/drawing/2014/main" id="{549C63AF-D85B-BEB5-B2E2-D331ADC7AC3F}"/>
                </a:ext>
              </a:extLst>
            </p:cNvPr>
            <p:cNvSpPr>
              <a:spLocks noGrp="1" noRot="1" noMove="1" noResize="1" noEditPoints="1" noAdjustHandles="1" noChangeArrowheads="1" noChangeShapeType="1"/>
            </p:cNvSpPr>
            <p:nvPr/>
          </p:nvSpPr>
          <p:spPr>
            <a:xfrm>
              <a:off x="8332344" y="3429000"/>
              <a:ext cx="3367303" cy="3043719"/>
            </a:xfrm>
            <a:prstGeom prst="roundRect">
              <a:avLst>
                <a:gd name="adj" fmla="val 7246"/>
              </a:avLst>
            </a:prstGeom>
            <a:solidFill>
              <a:srgbClr val="D2D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TextBox 6">
              <a:extLst>
                <a:ext uri="{FF2B5EF4-FFF2-40B4-BE49-F238E27FC236}">
                  <a16:creationId xmlns:a16="http://schemas.microsoft.com/office/drawing/2014/main" id="{08BDF94D-4E36-38D7-F344-3DC7FC985E30}"/>
                </a:ext>
              </a:extLst>
            </p:cNvPr>
            <p:cNvSpPr txBox="1">
              <a:spLocks noGrp="1" noRot="1" noMove="1" noResize="1" noEditPoints="1" noAdjustHandles="1" noChangeArrowheads="1" noChangeShapeType="1"/>
            </p:cNvSpPr>
            <p:nvPr/>
          </p:nvSpPr>
          <p:spPr>
            <a:xfrm>
              <a:off x="8323884" y="3601994"/>
              <a:ext cx="3354415" cy="923330"/>
            </a:xfrm>
            <a:prstGeom prst="rect">
              <a:avLst/>
            </a:prstGeom>
            <a:noFill/>
          </p:spPr>
          <p:txBody>
            <a:bodyPr wrap="square" rtlCol="0">
              <a:spAutoFit/>
            </a:bodyPr>
            <a:lstStyle/>
            <a:p>
              <a:pPr algn="ctr"/>
              <a:r>
                <a:rPr lang="et-EE" b="1" i="0">
                  <a:solidFill>
                    <a:schemeClr val="accent1"/>
                  </a:solidFill>
                  <a:effectLst/>
                </a:rPr>
                <a:t>R</a:t>
              </a:r>
              <a:r>
                <a:rPr lang="en-US" b="1" i="0" err="1">
                  <a:solidFill>
                    <a:schemeClr val="accent1"/>
                  </a:solidFill>
                  <a:effectLst/>
                </a:rPr>
                <a:t>esearch</a:t>
              </a:r>
              <a:r>
                <a:rPr lang="et-EE" b="1" i="0">
                  <a:solidFill>
                    <a:schemeClr val="accent1"/>
                  </a:solidFill>
                  <a:effectLst/>
                </a:rPr>
                <a:t> &amp; </a:t>
              </a:r>
              <a:r>
                <a:rPr lang="en-US" b="1" i="0">
                  <a:solidFill>
                    <a:schemeClr val="accent1"/>
                  </a:solidFill>
                  <a:effectLst/>
                </a:rPr>
                <a:t>innovation </a:t>
              </a:r>
              <a:br>
                <a:rPr lang="et-EE" b="1" i="0">
                  <a:solidFill>
                    <a:schemeClr val="accent1"/>
                  </a:solidFill>
                  <a:effectLst/>
                </a:rPr>
              </a:br>
              <a:r>
                <a:rPr lang="et-EE" b="1" i="0">
                  <a:solidFill>
                    <a:schemeClr val="accent1"/>
                  </a:solidFill>
                  <a:effectLst/>
                </a:rPr>
                <a:t>of</a:t>
              </a:r>
              <a:r>
                <a:rPr lang="en-US" b="1" i="0">
                  <a:solidFill>
                    <a:schemeClr val="accent1"/>
                  </a:solidFill>
                  <a:effectLst/>
                </a:rPr>
                <a:t> youth services</a:t>
              </a:r>
            </a:p>
            <a:p>
              <a:pPr algn="ctr"/>
              <a:endParaRPr lang="et-EE" b="1">
                <a:solidFill>
                  <a:schemeClr val="accent1"/>
                </a:solidFill>
              </a:endParaRPr>
            </a:p>
          </p:txBody>
        </p:sp>
        <p:sp>
          <p:nvSpPr>
            <p:cNvPr id="12" name="TextBox 11">
              <a:extLst>
                <a:ext uri="{FF2B5EF4-FFF2-40B4-BE49-F238E27FC236}">
                  <a16:creationId xmlns:a16="http://schemas.microsoft.com/office/drawing/2014/main" id="{0162904A-682D-E7E9-17AF-430A419D5239}"/>
                </a:ext>
              </a:extLst>
            </p:cNvPr>
            <p:cNvSpPr txBox="1">
              <a:spLocks noGrp="1" noRot="1" noMove="1" noResize="1" noEditPoints="1" noAdjustHandles="1" noChangeArrowheads="1" noChangeShapeType="1"/>
            </p:cNvSpPr>
            <p:nvPr/>
          </p:nvSpPr>
          <p:spPr>
            <a:xfrm>
              <a:off x="8517374" y="2526419"/>
              <a:ext cx="2997656" cy="707886"/>
            </a:xfrm>
            <a:prstGeom prst="rect">
              <a:avLst/>
            </a:prstGeom>
            <a:noFill/>
          </p:spPr>
          <p:txBody>
            <a:bodyPr wrap="square" rtlCol="0">
              <a:spAutoFit/>
            </a:bodyPr>
            <a:lstStyle/>
            <a:p>
              <a:pPr algn="ctr"/>
              <a:r>
                <a:rPr lang="en-US" sz="2000" b="1">
                  <a:solidFill>
                    <a:schemeClr val="bg1"/>
                  </a:solidFill>
                </a:rPr>
                <a:t>RESEARCH AND DEVELOPMENT</a:t>
              </a:r>
              <a:endParaRPr lang="et-EE" sz="2000" b="1">
                <a:solidFill>
                  <a:schemeClr val="bg1"/>
                </a:solidFill>
              </a:endParaRPr>
            </a:p>
          </p:txBody>
        </p:sp>
        <p:sp>
          <p:nvSpPr>
            <p:cNvPr id="16" name="TextBox 15">
              <a:extLst>
                <a:ext uri="{FF2B5EF4-FFF2-40B4-BE49-F238E27FC236}">
                  <a16:creationId xmlns:a16="http://schemas.microsoft.com/office/drawing/2014/main" id="{ECFCD6E6-DAF6-AC28-34A1-EB6AF896D848}"/>
                </a:ext>
              </a:extLst>
            </p:cNvPr>
            <p:cNvSpPr txBox="1">
              <a:spLocks noGrp="1" noRot="1" noMove="1" noResize="1" noEditPoints="1" noAdjustHandles="1" noChangeArrowheads="1" noChangeShapeType="1"/>
            </p:cNvSpPr>
            <p:nvPr/>
          </p:nvSpPr>
          <p:spPr>
            <a:xfrm>
              <a:off x="8498537" y="4336039"/>
              <a:ext cx="3553050" cy="2585323"/>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n-US">
                  <a:solidFill>
                    <a:schemeClr val="accent1"/>
                  </a:solidFill>
                </a:rPr>
                <a:t>Original research</a:t>
              </a:r>
            </a:p>
            <a:p>
              <a:pPr marL="285750" indent="-285750">
                <a:buClr>
                  <a:schemeClr val="accent1"/>
                </a:buClr>
                <a:buFont typeface="Aino" panose="02000603040504020204" pitchFamily="50" charset="-70"/>
                <a:buChar char="+"/>
              </a:pPr>
              <a:r>
                <a:rPr lang="et-EE">
                  <a:solidFill>
                    <a:schemeClr val="accent1"/>
                  </a:solidFill>
                </a:rPr>
                <a:t>Research-</a:t>
              </a:r>
              <a:r>
                <a:rPr lang="et-EE" err="1">
                  <a:solidFill>
                    <a:schemeClr val="accent1"/>
                  </a:solidFill>
                </a:rPr>
                <a:t>based</a:t>
              </a:r>
              <a:r>
                <a:rPr lang="et-EE">
                  <a:solidFill>
                    <a:schemeClr val="accent1"/>
                  </a:solidFill>
                </a:rPr>
                <a:t> </a:t>
              </a:r>
              <a:br>
                <a:rPr lang="et-EE">
                  <a:solidFill>
                    <a:schemeClr val="accent1"/>
                  </a:solidFill>
                </a:rPr>
              </a:br>
              <a:r>
                <a:rPr lang="et-EE">
                  <a:solidFill>
                    <a:schemeClr val="accent1"/>
                  </a:solidFill>
                </a:rPr>
                <a:t>a</a:t>
              </a:r>
              <a:r>
                <a:rPr lang="en-US" err="1">
                  <a:solidFill>
                    <a:schemeClr val="accent1"/>
                  </a:solidFill>
                </a:rPr>
                <a:t>pplication</a:t>
              </a:r>
              <a:endParaRPr lang="et-EE">
                <a:solidFill>
                  <a:schemeClr val="accent1"/>
                </a:solidFill>
              </a:endParaRPr>
            </a:p>
            <a:p>
              <a:pPr marL="285750" indent="-285750">
                <a:buClr>
                  <a:schemeClr val="accent1"/>
                </a:buClr>
                <a:buFont typeface="Aino" panose="02000603040504020204" pitchFamily="50" charset="-70"/>
                <a:buChar char="+"/>
              </a:pPr>
              <a:r>
                <a:rPr lang="en-US">
                  <a:solidFill>
                    <a:schemeClr val="accent1"/>
                  </a:solidFill>
                </a:rPr>
                <a:t>Data-driven innovation</a:t>
              </a:r>
              <a:r>
                <a:rPr lang="et-EE">
                  <a:solidFill>
                    <a:schemeClr val="accent1"/>
                  </a:solidFill>
                </a:rPr>
                <a:t> </a:t>
              </a:r>
              <a:br>
                <a:rPr lang="et-EE">
                  <a:solidFill>
                    <a:schemeClr val="accent1"/>
                  </a:solidFill>
                </a:rPr>
              </a:br>
              <a:r>
                <a:rPr lang="et-EE">
                  <a:solidFill>
                    <a:schemeClr val="accent1"/>
                  </a:solidFill>
                </a:rPr>
                <a:t>&amp; </a:t>
              </a:r>
              <a:r>
                <a:rPr lang="et-EE" err="1">
                  <a:solidFill>
                    <a:schemeClr val="accent1"/>
                  </a:solidFill>
                </a:rPr>
                <a:t>new</a:t>
              </a:r>
              <a:r>
                <a:rPr lang="et-EE">
                  <a:solidFill>
                    <a:schemeClr val="accent1"/>
                  </a:solidFill>
                </a:rPr>
                <a:t> </a:t>
              </a:r>
              <a:r>
                <a:rPr lang="et-EE" err="1">
                  <a:solidFill>
                    <a:schemeClr val="accent1"/>
                  </a:solidFill>
                </a:rPr>
                <a:t>data</a:t>
              </a:r>
              <a:r>
                <a:rPr lang="et-EE">
                  <a:solidFill>
                    <a:schemeClr val="accent1"/>
                  </a:solidFill>
                </a:rPr>
                <a:t> </a:t>
              </a:r>
              <a:r>
                <a:rPr lang="et-EE" err="1">
                  <a:solidFill>
                    <a:schemeClr val="accent1"/>
                  </a:solidFill>
                </a:rPr>
                <a:t>sources</a:t>
              </a:r>
              <a:endParaRPr lang="et-EE">
                <a:solidFill>
                  <a:schemeClr val="accent1"/>
                </a:solidFill>
              </a:endParaRPr>
            </a:p>
            <a:p>
              <a:pPr marL="285750" indent="-285750">
                <a:buClr>
                  <a:schemeClr val="accent1"/>
                </a:buClr>
                <a:buFont typeface="Aino" panose="02000603040504020204" pitchFamily="50" charset="-70"/>
                <a:buChar char="+"/>
              </a:pPr>
              <a:r>
                <a:rPr lang="en-US">
                  <a:solidFill>
                    <a:schemeClr val="accent1"/>
                  </a:solidFill>
                </a:rPr>
                <a:t>Development of higher education and research </a:t>
              </a:r>
            </a:p>
            <a:p>
              <a:pPr marL="285750" indent="-285750">
                <a:buFont typeface="Arial" panose="020B0604020202020204" pitchFamily="34" charset="0"/>
                <a:buChar char="•"/>
              </a:pPr>
              <a:endParaRPr lang="en-US">
                <a:solidFill>
                  <a:schemeClr val="accent1"/>
                </a:solidFill>
              </a:endParaRPr>
            </a:p>
            <a:p>
              <a:pPr marL="285750" indent="-285750">
                <a:buFont typeface="Arial" panose="020B0604020202020204" pitchFamily="34" charset="0"/>
                <a:buChar char="•"/>
              </a:pPr>
              <a:endParaRPr lang="en-US" i="0">
                <a:solidFill>
                  <a:schemeClr val="accent1"/>
                </a:solidFill>
                <a:effectLst/>
              </a:endParaRPr>
            </a:p>
          </p:txBody>
        </p:sp>
        <p:pic>
          <p:nvPicPr>
            <p:cNvPr id="26" name="Pilt 25" descr="Pilt, millel on kujutatud sümbol, Graafika, Font, ring&#10;&#10;Kirjeldus on genereeritud automaatselt">
              <a:extLst>
                <a:ext uri="{FF2B5EF4-FFF2-40B4-BE49-F238E27FC236}">
                  <a16:creationId xmlns:a16="http://schemas.microsoft.com/office/drawing/2014/main" id="{197D5060-96D2-C517-D590-ACE8ADE1C5F4}"/>
                </a:ext>
              </a:extLst>
            </p:cNvPr>
            <p:cNvPicPr>
              <a:picLocks noGrp="1" noRot="1" noChangeAspect="1" noMove="1" noResize="1" noEditPoints="1" noAdjustHandles="1" noChangeArrowheads="1" noChangeShapeType="1" noCrop="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58166" y="1654599"/>
              <a:ext cx="715658" cy="715658"/>
            </a:xfrm>
            <a:prstGeom prst="rect">
              <a:avLst/>
            </a:prstGeom>
          </p:spPr>
        </p:pic>
      </p:grpSp>
      <p:grpSp>
        <p:nvGrpSpPr>
          <p:cNvPr id="2" name="Rühm 1">
            <a:extLst>
              <a:ext uri="{FF2B5EF4-FFF2-40B4-BE49-F238E27FC236}">
                <a16:creationId xmlns:a16="http://schemas.microsoft.com/office/drawing/2014/main" id="{E4AFB7A0-576B-D605-52D9-D8107B47136E}"/>
              </a:ext>
            </a:extLst>
          </p:cNvPr>
          <p:cNvGrpSpPr>
            <a:grpSpLocks noGrp="1" noUngrp="1" noRot="1" noMove="1" noResize="1"/>
          </p:cNvGrpSpPr>
          <p:nvPr/>
        </p:nvGrpSpPr>
        <p:grpSpPr>
          <a:xfrm>
            <a:off x="346494" y="1676446"/>
            <a:ext cx="3668579" cy="4796273"/>
            <a:chOff x="346494" y="1676446"/>
            <a:chExt cx="3668579" cy="4796273"/>
          </a:xfrm>
        </p:grpSpPr>
        <p:sp>
          <p:nvSpPr>
            <p:cNvPr id="20" name="Ristkülik: ümarnurkne 19">
              <a:extLst>
                <a:ext uri="{FF2B5EF4-FFF2-40B4-BE49-F238E27FC236}">
                  <a16:creationId xmlns:a16="http://schemas.microsoft.com/office/drawing/2014/main" id="{C6E53D2A-97FB-709E-0755-E401CBB66522}"/>
                </a:ext>
              </a:extLst>
            </p:cNvPr>
            <p:cNvSpPr>
              <a:spLocks noGrp="1" noRot="1" noMove="1" noResize="1" noEditPoints="1" noAdjustHandles="1" noChangeArrowheads="1" noChangeShapeType="1"/>
            </p:cNvSpPr>
            <p:nvPr/>
          </p:nvSpPr>
          <p:spPr>
            <a:xfrm>
              <a:off x="467572" y="3429000"/>
              <a:ext cx="3354415" cy="3043719"/>
            </a:xfrm>
            <a:prstGeom prst="roundRect">
              <a:avLst>
                <a:gd name="adj" fmla="val 7246"/>
              </a:avLst>
            </a:prstGeom>
            <a:solidFill>
              <a:srgbClr val="FCE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TextBox 4">
              <a:extLst>
                <a:ext uri="{FF2B5EF4-FFF2-40B4-BE49-F238E27FC236}">
                  <a16:creationId xmlns:a16="http://schemas.microsoft.com/office/drawing/2014/main" id="{2922B771-DFE5-4402-C42F-28A7E9CE98BD}"/>
                </a:ext>
              </a:extLst>
            </p:cNvPr>
            <p:cNvSpPr txBox="1">
              <a:spLocks noGrp="1" noRot="1" noMove="1" noResize="1" noEditPoints="1" noAdjustHandles="1" noChangeArrowheads="1" noChangeShapeType="1"/>
            </p:cNvSpPr>
            <p:nvPr/>
          </p:nvSpPr>
          <p:spPr>
            <a:xfrm>
              <a:off x="346494" y="3586479"/>
              <a:ext cx="3465227" cy="646331"/>
            </a:xfrm>
            <a:prstGeom prst="rect">
              <a:avLst/>
            </a:prstGeom>
            <a:noFill/>
          </p:spPr>
          <p:txBody>
            <a:bodyPr wrap="square" rtlCol="0">
              <a:spAutoFit/>
            </a:bodyPr>
            <a:lstStyle/>
            <a:p>
              <a:pPr algn="ctr"/>
              <a:r>
                <a:rPr lang="et-EE" b="1" i="0">
                  <a:solidFill>
                    <a:schemeClr val="accent1"/>
                  </a:solidFill>
                  <a:effectLst/>
                </a:rPr>
                <a:t>D</a:t>
              </a:r>
              <a:r>
                <a:rPr lang="en-US" b="1" i="0" err="1">
                  <a:solidFill>
                    <a:schemeClr val="accent1"/>
                  </a:solidFill>
                  <a:effectLst/>
                </a:rPr>
                <a:t>ata</a:t>
              </a:r>
              <a:r>
                <a:rPr lang="en-US" b="1" i="0">
                  <a:solidFill>
                    <a:schemeClr val="accent1"/>
                  </a:solidFill>
                  <a:effectLst/>
                </a:rPr>
                <a:t> </a:t>
              </a:r>
              <a:r>
                <a:rPr lang="et-EE" b="1" i="0" err="1">
                  <a:solidFill>
                    <a:schemeClr val="accent1"/>
                  </a:solidFill>
                  <a:effectLst/>
                </a:rPr>
                <a:t>management</a:t>
              </a:r>
              <a:r>
                <a:rPr lang="et-EE" b="1" i="0">
                  <a:solidFill>
                    <a:schemeClr val="accent1"/>
                  </a:solidFill>
                  <a:effectLst/>
                </a:rPr>
                <a:t> </a:t>
              </a:r>
              <a:br>
                <a:rPr lang="et-EE" b="1" i="0">
                  <a:solidFill>
                    <a:schemeClr val="accent1"/>
                  </a:solidFill>
                  <a:effectLst/>
                </a:rPr>
              </a:br>
              <a:r>
                <a:rPr lang="en-US" b="1" i="0">
                  <a:solidFill>
                    <a:schemeClr val="accent1"/>
                  </a:solidFill>
                  <a:effectLst/>
                </a:rPr>
                <a:t>and data literacy</a:t>
              </a:r>
              <a:endParaRPr lang="et-EE" b="1">
                <a:solidFill>
                  <a:schemeClr val="accent1"/>
                </a:solidFill>
              </a:endParaRPr>
            </a:p>
          </p:txBody>
        </p:sp>
        <p:sp>
          <p:nvSpPr>
            <p:cNvPr id="10" name="TextBox 9">
              <a:extLst>
                <a:ext uri="{FF2B5EF4-FFF2-40B4-BE49-F238E27FC236}">
                  <a16:creationId xmlns:a16="http://schemas.microsoft.com/office/drawing/2014/main" id="{11D391CE-0460-D6DA-994F-4849087FBEAF}"/>
                </a:ext>
              </a:extLst>
            </p:cNvPr>
            <p:cNvSpPr txBox="1">
              <a:spLocks noGrp="1" noRot="1" noMove="1" noResize="1" noEditPoints="1" noAdjustHandles="1" noChangeArrowheads="1" noChangeShapeType="1"/>
            </p:cNvSpPr>
            <p:nvPr/>
          </p:nvSpPr>
          <p:spPr>
            <a:xfrm>
              <a:off x="603338" y="2525447"/>
              <a:ext cx="2997657" cy="707886"/>
            </a:xfrm>
            <a:prstGeom prst="rect">
              <a:avLst/>
            </a:prstGeom>
            <a:noFill/>
          </p:spPr>
          <p:txBody>
            <a:bodyPr wrap="square" rtlCol="0">
              <a:spAutoFit/>
            </a:bodyPr>
            <a:lstStyle/>
            <a:p>
              <a:pPr algn="ctr"/>
              <a:r>
                <a:rPr lang="et-EE" sz="2000" b="1" i="0">
                  <a:solidFill>
                    <a:schemeClr val="bg1"/>
                  </a:solidFill>
                  <a:effectLst/>
                </a:rPr>
                <a:t>D</a:t>
              </a:r>
              <a:r>
                <a:rPr lang="en-US" sz="2000" b="1" i="0">
                  <a:solidFill>
                    <a:schemeClr val="bg1"/>
                  </a:solidFill>
                  <a:effectLst/>
                </a:rPr>
                <a:t>ATA </a:t>
              </a:r>
              <a:endParaRPr lang="et-EE" sz="2000" b="1" i="0">
                <a:solidFill>
                  <a:schemeClr val="bg1"/>
                </a:solidFill>
                <a:effectLst/>
              </a:endParaRPr>
            </a:p>
            <a:p>
              <a:pPr algn="ctr"/>
              <a:r>
                <a:rPr lang="et-EE" sz="2000" b="1" i="0">
                  <a:solidFill>
                    <a:schemeClr val="bg1"/>
                  </a:solidFill>
                  <a:effectLst/>
                </a:rPr>
                <a:t>G</a:t>
              </a:r>
              <a:r>
                <a:rPr lang="en-US" sz="2000" b="1" i="0">
                  <a:solidFill>
                    <a:schemeClr val="bg1"/>
                  </a:solidFill>
                  <a:effectLst/>
                </a:rPr>
                <a:t>OVERNANCE</a:t>
              </a:r>
              <a:endParaRPr lang="et-EE" sz="2000" b="1">
                <a:solidFill>
                  <a:schemeClr val="bg1"/>
                </a:solidFill>
              </a:endParaRPr>
            </a:p>
          </p:txBody>
        </p:sp>
        <p:sp>
          <p:nvSpPr>
            <p:cNvPr id="14" name="TextBox 13">
              <a:extLst>
                <a:ext uri="{FF2B5EF4-FFF2-40B4-BE49-F238E27FC236}">
                  <a16:creationId xmlns:a16="http://schemas.microsoft.com/office/drawing/2014/main" id="{FC658BC2-CBC1-320C-2184-7EEC530891DE}"/>
                </a:ext>
              </a:extLst>
            </p:cNvPr>
            <p:cNvSpPr txBox="1">
              <a:spLocks noGrp="1" noRot="1" noMove="1" noResize="1" noEditPoints="1" noAdjustHandles="1" noChangeArrowheads="1" noChangeShapeType="1"/>
            </p:cNvSpPr>
            <p:nvPr/>
          </p:nvSpPr>
          <p:spPr>
            <a:xfrm>
              <a:off x="623886" y="4341065"/>
              <a:ext cx="3391187" cy="1754326"/>
            </a:xfrm>
            <a:prstGeom prst="rect">
              <a:avLst/>
            </a:prstGeom>
            <a:noFill/>
          </p:spPr>
          <p:txBody>
            <a:bodyPr wrap="square" rtlCol="0">
              <a:spAutoFit/>
            </a:bodyPr>
            <a:lstStyle/>
            <a:p>
              <a:pPr marL="285750" indent="-285750">
                <a:buClr>
                  <a:schemeClr val="accent1"/>
                </a:buClr>
                <a:buFont typeface="Aino" panose="02000603040504020204" pitchFamily="50" charset="-70"/>
                <a:buChar char="+"/>
              </a:pPr>
              <a:r>
                <a:rPr lang="en-US">
                  <a:solidFill>
                    <a:schemeClr val="accent1"/>
                  </a:solidFill>
                </a:rPr>
                <a:t>Data availability</a:t>
              </a:r>
            </a:p>
            <a:p>
              <a:pPr marL="285750" indent="-285750">
                <a:buClr>
                  <a:schemeClr val="accent1"/>
                </a:buClr>
                <a:buFont typeface="Aino" panose="02000603040504020204" pitchFamily="50" charset="-70"/>
                <a:buChar char="+"/>
              </a:pPr>
              <a:r>
                <a:rPr lang="en-US">
                  <a:solidFill>
                    <a:schemeClr val="accent1"/>
                  </a:solidFill>
                </a:rPr>
                <a:t>Awareness and literacy</a:t>
              </a:r>
            </a:p>
            <a:p>
              <a:pPr marL="285750" indent="-285750">
                <a:buClr>
                  <a:schemeClr val="accent1"/>
                </a:buClr>
                <a:buFont typeface="Aino" panose="02000603040504020204" pitchFamily="50" charset="-70"/>
                <a:buChar char="+"/>
              </a:pPr>
              <a:r>
                <a:rPr lang="en-US">
                  <a:solidFill>
                    <a:schemeClr val="accent1"/>
                  </a:solidFill>
                </a:rPr>
                <a:t>Clear, reusable data</a:t>
              </a:r>
            </a:p>
            <a:p>
              <a:pPr marL="285750" indent="-285750">
                <a:buClr>
                  <a:schemeClr val="accent1"/>
                </a:buClr>
                <a:buFont typeface="Aino" panose="02000603040504020204" pitchFamily="50" charset="-70"/>
                <a:buChar char="+"/>
              </a:pPr>
              <a:r>
                <a:rPr lang="et-EE" err="1">
                  <a:solidFill>
                    <a:schemeClr val="accent1"/>
                  </a:solidFill>
                </a:rPr>
                <a:t>Systematic</a:t>
              </a:r>
              <a:r>
                <a:rPr lang="et-EE">
                  <a:solidFill>
                    <a:schemeClr val="accent1"/>
                  </a:solidFill>
                </a:rPr>
                <a:t> and c</a:t>
              </a:r>
              <a:r>
                <a:rPr lang="en-US" err="1">
                  <a:solidFill>
                    <a:schemeClr val="accent1"/>
                  </a:solidFill>
                </a:rPr>
                <a:t>oordinated</a:t>
              </a:r>
              <a:r>
                <a:rPr lang="en-US">
                  <a:solidFill>
                    <a:schemeClr val="accent1"/>
                  </a:solidFill>
                </a:rPr>
                <a:t> </a:t>
              </a:r>
              <a:br>
                <a:rPr lang="et-EE">
                  <a:solidFill>
                    <a:schemeClr val="accent1"/>
                  </a:solidFill>
                </a:rPr>
              </a:br>
              <a:r>
                <a:rPr lang="en-US">
                  <a:solidFill>
                    <a:schemeClr val="accent1"/>
                  </a:solidFill>
                </a:rPr>
                <a:t>data collection</a:t>
              </a:r>
              <a:endParaRPr lang="et-EE">
                <a:solidFill>
                  <a:schemeClr val="accent1"/>
                </a:solidFill>
              </a:endParaRPr>
            </a:p>
          </p:txBody>
        </p:sp>
        <p:pic>
          <p:nvPicPr>
            <p:cNvPr id="28" name="Pilt 27" descr="Pilt, millel on kujutatud sümbol, Graafika, Font, ring&#10;&#10;Kirjeldus on genereeritud automaatselt">
              <a:extLst>
                <a:ext uri="{FF2B5EF4-FFF2-40B4-BE49-F238E27FC236}">
                  <a16:creationId xmlns:a16="http://schemas.microsoft.com/office/drawing/2014/main" id="{330D5B83-0E80-2217-CF39-46AB9410CB09}"/>
                </a:ext>
              </a:extLst>
            </p:cNvPr>
            <p:cNvPicPr>
              <a:picLocks noGrp="1" noRot="1" noChangeAspect="1" noMove="1" noResize="1" noEditPoints="1" noAdjustHandles="1" noChangeArrowheads="1" noChangeShapeType="1" noCrop="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737734" y="1676446"/>
              <a:ext cx="728863" cy="728863"/>
            </a:xfrm>
            <a:prstGeom prst="rect">
              <a:avLst/>
            </a:prstGeom>
          </p:spPr>
        </p:pic>
      </p:grpSp>
    </p:spTree>
    <p:extLst>
      <p:ext uri="{BB962C8B-B14F-4D97-AF65-F5344CB8AC3E}">
        <p14:creationId xmlns:p14="http://schemas.microsoft.com/office/powerpoint/2010/main" val="208901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594"/>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2.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17BB47-F83E-4C9A-9EA2-FD5AFABF233C}">
  <ds:schemaRefs>
    <ds:schemaRef ds:uri="6a0d3001-f57b-4e1f-a759-4f20e43b3fa5"/>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f528634e-1f2b-485b-87ff-f65e308745fe"/>
  </ds:schemaRefs>
</ds:datastoreItem>
</file>

<file path=docProps/app.xml><?xml version="1.0" encoding="utf-8"?>
<Properties xmlns="http://schemas.openxmlformats.org/officeDocument/2006/extended-properties" xmlns:vt="http://schemas.openxmlformats.org/officeDocument/2006/docPropsVTypes">
  <Template/>
  <TotalTime>30</TotalTime>
  <Words>1002</Words>
  <Application>Microsoft Office PowerPoint</Application>
  <PresentationFormat>Laiekraan</PresentationFormat>
  <Paragraphs>149</Paragraphs>
  <Slides>14</Slides>
  <Notes>11</Notes>
  <HiddenSlides>1</HiddenSlides>
  <MMClips>0</MMClips>
  <ScaleCrop>false</ScaleCrop>
  <HeadingPairs>
    <vt:vector size="6" baseType="variant">
      <vt:variant>
        <vt:lpstr>Kasutatud fondid</vt:lpstr>
      </vt:variant>
      <vt:variant>
        <vt:i4>5</vt:i4>
      </vt:variant>
      <vt:variant>
        <vt:lpstr>Kujundus</vt:lpstr>
      </vt:variant>
      <vt:variant>
        <vt:i4>2</vt:i4>
      </vt:variant>
      <vt:variant>
        <vt:lpstr>Slaidipealkirjad</vt:lpstr>
      </vt:variant>
      <vt:variant>
        <vt:i4>14</vt:i4>
      </vt:variant>
    </vt:vector>
  </HeadingPairs>
  <TitlesOfParts>
    <vt:vector size="21" baseType="lpstr">
      <vt:lpstr>Aino</vt:lpstr>
      <vt:lpstr>Aino Headline</vt:lpstr>
      <vt:lpstr>Arial</vt:lpstr>
      <vt:lpstr>Calibri</vt:lpstr>
      <vt:lpstr>Söhne</vt:lpstr>
      <vt:lpstr>Manual_Master</vt:lpstr>
      <vt:lpstr>Manual_Master</vt:lpstr>
      <vt:lpstr>Empowering  Young People</vt:lpstr>
      <vt:lpstr>Snapshot of Estonian young people</vt:lpstr>
      <vt:lpstr>Youth sector in Estonia. Main elements</vt:lpstr>
      <vt:lpstr>80%  of the 7-19 year-olds participate  in hobby schools or hobby activities</vt:lpstr>
      <vt:lpstr>PowerPointi esitlus</vt:lpstr>
      <vt:lpstr>What we stand for</vt:lpstr>
      <vt:lpstr>Challenges &amp; future tasks</vt:lpstr>
      <vt:lpstr>Coordinating youth activities</vt:lpstr>
      <vt:lpstr>Monitoring &amp; analysis</vt:lpstr>
      <vt:lpstr>Youth data</vt:lpstr>
      <vt:lpstr>Shaping the future</vt:lpstr>
      <vt:lpstr>Our goal is to build   Estonia that  young people want  to live in and lead</vt:lpstr>
      <vt:lpstr>Aitäh!</vt:lpstr>
      <vt:lpstr>Read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4</cp:revision>
  <dcterms:created xsi:type="dcterms:W3CDTF">2021-03-18T16:27:43Z</dcterms:created>
  <dcterms:modified xsi:type="dcterms:W3CDTF">2023-10-26T10:28:14Z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